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8" r:id="rId2"/>
    <p:sldId id="269" r:id="rId3"/>
    <p:sldId id="267" r:id="rId4"/>
    <p:sldId id="270" r:id="rId5"/>
    <p:sldId id="265" r:id="rId6"/>
    <p:sldId id="272" r:id="rId7"/>
    <p:sldId id="266" r:id="rId8"/>
    <p:sldId id="256" r:id="rId9"/>
    <p:sldId id="287" r:id="rId10"/>
    <p:sldId id="288" r:id="rId11"/>
    <p:sldId id="273" r:id="rId12"/>
    <p:sldId id="280" r:id="rId13"/>
    <p:sldId id="281" r:id="rId14"/>
    <p:sldId id="279" r:id="rId15"/>
    <p:sldId id="301" r:id="rId16"/>
    <p:sldId id="289" r:id="rId17"/>
    <p:sldId id="290" r:id="rId18"/>
    <p:sldId id="291" r:id="rId19"/>
    <p:sldId id="262" r:id="rId20"/>
    <p:sldId id="275" r:id="rId21"/>
    <p:sldId id="274" r:id="rId22"/>
    <p:sldId id="259" r:id="rId23"/>
    <p:sldId id="277" r:id="rId24"/>
    <p:sldId id="276" r:id="rId25"/>
    <p:sldId id="260" r:id="rId26"/>
    <p:sldId id="278" r:id="rId27"/>
    <p:sldId id="264" r:id="rId28"/>
    <p:sldId id="263" r:id="rId29"/>
    <p:sldId id="299" r:id="rId30"/>
    <p:sldId id="298" r:id="rId31"/>
    <p:sldId id="286" r:id="rId32"/>
    <p:sldId id="300" r:id="rId33"/>
    <p:sldId id="292" r:id="rId34"/>
    <p:sldId id="293" r:id="rId35"/>
    <p:sldId id="261" r:id="rId36"/>
    <p:sldId id="294" r:id="rId37"/>
    <p:sldId id="282" r:id="rId38"/>
    <p:sldId id="285" r:id="rId39"/>
    <p:sldId id="283" r:id="rId40"/>
    <p:sldId id="303" r:id="rId41"/>
    <p:sldId id="302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87516" autoAdjust="0"/>
  </p:normalViewPr>
  <p:slideViewPr>
    <p:cSldViewPr snapToGrid="0">
      <p:cViewPr varScale="1">
        <p:scale>
          <a:sx n="75" d="100"/>
          <a:sy n="75" d="100"/>
        </p:scale>
        <p:origin x="1008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0966-14F8-44C4-8E52-86B09898F8AD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E178-25AB-4C88-BC8A-A9D3F0DC1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designing process……What the golem needs to do?? Causality or simple association???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89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Conditioning on LAIPerSeed, block the path between the Oil-</a:t>
            </a:r>
            <a:r>
              <a:rPr lang="en-US" dirty="0" err="1"/>
              <a:t>Prot</a:t>
            </a:r>
            <a:r>
              <a:rPr lang="en-US" dirty="0"/>
              <a:t>-Carb </a:t>
            </a:r>
            <a:r>
              <a:rPr lang="en-US" dirty="0" err="1"/>
              <a:t>Acumm</a:t>
            </a:r>
            <a:r>
              <a:rPr lang="en-US" dirty="0"/>
              <a:t>. Rate (the three variables are now independent)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8E178-25AB-4C88-BC8A-A9D3F0DC1D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0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D1CA-DF33-477F-B3D9-58386D4D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820C3-226D-421A-84A9-4D2A3A7AC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777C-E70E-4108-9F80-47D8E1FC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F167-48AB-4D05-A355-A8C57C85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C01C-D65C-4DAB-990E-CDCAE809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1191-8294-4A86-93DC-09786086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CF15A-49A8-43E3-8A0D-818C8D58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406F-FA7A-478C-AA51-902FDBDD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F784-44F1-4C2E-AAB2-DD0C350D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E874-1D71-4FCF-8337-E78FA8C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87D95-48CF-41AD-A517-C2D044FE7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2E7A-FE18-438A-BCCA-0FD2E1A1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5EA0-DDAB-4A62-BBEB-8C674C2A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6297-B92B-44E7-AF04-E7ECBE03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B278-D266-459B-9135-2C079BCF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BEA3-4C46-41D9-99A0-CA7A06E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683-C239-40B5-B1C4-740F9D41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403E-BEBE-4C71-BD68-29B0FA74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B9164-195D-4841-AC1E-01FAB817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1119-0404-47DA-870F-FDD2329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4156-FBFA-4A4D-A834-FF1E3ED2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854A-7B98-4C58-9D0E-2B2B673F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26EA6-E19B-4920-AB67-D170469C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B92F2-60AE-4D15-92E6-40E3F6B1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365E-5BD0-4C95-94B5-811CE6E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C7C6-FE25-407B-9308-9227E0C3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261B-E29A-4E39-9EEB-65C23BE2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CFEC-A901-4836-A02A-5ED9224A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A238-ABF7-4128-9C9D-34DC2E79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5C324-B922-402D-8CC4-128A7D4F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3C77C-6D92-44F2-851D-FF67A2D7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A38F-680F-4AE2-90EF-D0EC3E86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6116-9988-4DF8-B29C-E6EF3667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52180-D22D-4AE4-AB23-B3DEB987B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07C39-7C05-4EDB-8D11-EFD4E956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D33AE-680F-4489-ADBD-356D60596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46901-3031-4E52-934F-B9515A59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35A52-0E38-41A5-B513-A8C8C675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E7328-E462-4AB7-8496-86576F1E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FBF-D0ED-4692-B935-2E6617D6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792C-7D82-44DE-A220-8F57BA5B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5E1A1-6209-4D2E-B316-E555B87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AD234-B619-42D7-A3C3-C32A9757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0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42CDA-BD6F-45D7-958C-894FE8C1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B9825-EF02-43B8-B7A7-35E85209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CF9D6-90E8-4485-BB2E-401F332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E565-E499-4013-B048-8C27B51F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F158-61F6-40FC-865D-33D3978B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188D-94CC-4F87-A8A9-DC86C0D4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955DC-9807-4494-8611-E1C64187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E615-F6DE-403E-8AB2-65470ED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9393-B6AB-4015-B64F-2BDC42FB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16BE-025B-4110-B084-CDBA72D1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58F29-878E-49B8-9EFC-B83218D97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5D179-7771-452A-917B-E156B4F5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3D5E-B8F1-41DD-BD57-50959F8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8D47-DBED-459F-86AC-E0D06841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1BDBF-AF5A-4046-9D96-A2D2F39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245DC-5E72-46AA-8CFA-7EE2A904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2225-F1BB-49BA-8D00-9AE6C65F9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7769-A236-4C04-9AA0-17811F8D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7817-777C-433A-98FB-DD3C61E6974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32B3-B585-4FD9-9DF4-16AA4C5C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1911-213E-4A61-B986-1527AC80E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36C8-C5A7-456E-BFB0-7CBEC0E95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83EF37-EBFD-4161-BE7E-A90CB430ED7C}"/>
              </a:ext>
            </a:extLst>
          </p:cNvPr>
          <p:cNvSpPr txBox="1"/>
          <p:nvPr/>
        </p:nvSpPr>
        <p:spPr>
          <a:xfrm>
            <a:off x="143172" y="2851350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Before a golem is born…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04177-CEE6-4E8F-811E-913F9914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55" y="4079352"/>
            <a:ext cx="2171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97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E3653-6F5B-4EC8-9982-ED642FD6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4" r="3183"/>
          <a:stretch/>
        </p:blipFill>
        <p:spPr>
          <a:xfrm>
            <a:off x="8394353" y="4477892"/>
            <a:ext cx="2213095" cy="213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FE30C-8F10-4F59-ADA8-10B8194FF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86"/>
          <a:stretch/>
        </p:blipFill>
        <p:spPr>
          <a:xfrm>
            <a:off x="8302398" y="2084865"/>
            <a:ext cx="2305050" cy="2138055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11B40F1B-F5A9-406E-A6FF-742F352E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3" r="49583"/>
          <a:stretch/>
        </p:blipFill>
        <p:spPr bwMode="auto">
          <a:xfrm>
            <a:off x="3858232" y="4786250"/>
            <a:ext cx="2307517" cy="15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>
            <a:extLst>
              <a:ext uri="{FF2B5EF4-FFF2-40B4-BE49-F238E27FC236}">
                <a16:creationId xmlns:a16="http://schemas.microsoft.com/office/drawing/2014/main" id="{99F414E5-506C-48DA-B631-1F0273E1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6970"/>
          <a:stretch/>
        </p:blipFill>
        <p:spPr bwMode="auto">
          <a:xfrm>
            <a:off x="3889603" y="2362915"/>
            <a:ext cx="2286000" cy="1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FC92C-6826-4EFA-B2AE-DE95954B3406}"/>
              </a:ext>
            </a:extLst>
          </p:cNvPr>
          <p:cNvSpPr txBox="1"/>
          <p:nvPr/>
        </p:nvSpPr>
        <p:spPr>
          <a:xfrm>
            <a:off x="4216946" y="150930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Observed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82CCF7-6030-4C4C-8EE7-2E7F3CF487E8}"/>
              </a:ext>
            </a:extLst>
          </p:cNvPr>
          <p:cNvSpPr txBox="1"/>
          <p:nvPr/>
        </p:nvSpPr>
        <p:spPr>
          <a:xfrm>
            <a:off x="7993625" y="1532145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Predicted vs Observed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D105C-54F9-4F81-82A7-6CE0A1E44D94}"/>
              </a:ext>
            </a:extLst>
          </p:cNvPr>
          <p:cNvSpPr txBox="1"/>
          <p:nvPr/>
        </p:nvSpPr>
        <p:spPr>
          <a:xfrm>
            <a:off x="10778634" y="2853468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ME= 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35648-3C8B-4D91-93D4-8B53230C03F2}"/>
              </a:ext>
            </a:extLst>
          </p:cNvPr>
          <p:cNvSpPr txBox="1"/>
          <p:nvPr/>
        </p:nvSpPr>
        <p:spPr>
          <a:xfrm>
            <a:off x="10778633" y="534939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ME= 0.2</a:t>
            </a:r>
          </a:p>
        </p:txBody>
      </p:sp>
    </p:spTree>
    <p:extLst>
      <p:ext uri="{BB962C8B-B14F-4D97-AF65-F5344CB8AC3E}">
        <p14:creationId xmlns:p14="http://schemas.microsoft.com/office/powerpoint/2010/main" val="295726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828835"/>
            <a:ext cx="11905656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Why I am interested in the LAI- seed protein association?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Be</a:t>
            </a:r>
            <a:r>
              <a:rPr lang="en-US" sz="2400" dirty="0">
                <a:latin typeface="Comic Sans MS" panose="030F0702030302020204" pitchFamily="66" charset="0"/>
                <a:ea typeface="Calibri" panose="020F0502020204030204" pitchFamily="34" charset="0"/>
              </a:rPr>
              <a:t>cause…..LAI is the best variable we can extract from hyperspectral images and there is evidence of LAI and Protein % association </a:t>
            </a:r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86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7A5CB-82C2-4CEE-8235-C4BF50CBE054}"/>
              </a:ext>
            </a:extLst>
          </p:cNvPr>
          <p:cNvSpPr txBox="1"/>
          <p:nvPr/>
        </p:nvSpPr>
        <p:spPr>
          <a:xfrm>
            <a:off x="204483" y="3013501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Studying the total causal effect of the LAI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on 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93614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93408-0158-4FAC-8549-6A136E609DBB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174AF-D5FC-482E-B60A-883569030488}"/>
              </a:ext>
            </a:extLst>
          </p:cNvPr>
          <p:cNvSpPr txBox="1"/>
          <p:nvPr/>
        </p:nvSpPr>
        <p:spPr>
          <a:xfrm>
            <a:off x="1930601" y="4610034"/>
            <a:ext cx="9986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- ggdag: Analyze and Create Elegant Directed Acyclic Graphs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is built on top of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dagitty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', makes it easy to tidy and plot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dagitty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 objects using 'ggplot2' and '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ggraph</a:t>
            </a:r>
            <a:r>
              <a:rPr 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0936D-6186-45F6-81E9-1EC4E4606B52}"/>
              </a:ext>
            </a:extLst>
          </p:cNvPr>
          <p:cNvSpPr txBox="1"/>
          <p:nvPr/>
        </p:nvSpPr>
        <p:spPr>
          <a:xfrm>
            <a:off x="1930601" y="3915294"/>
            <a:ext cx="749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666666"/>
                </a:solidFill>
                <a:effectLst/>
                <a:latin typeface="Comic Sans MS" panose="030F0702030302020204" pitchFamily="66" charset="0"/>
              </a:rPr>
              <a:t>- dagitty: Graphical Analysis of Structural Causal Models</a:t>
            </a:r>
            <a:endParaRPr lang="en-US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0C2C3-A46E-4E33-867F-79D11A4760C7}"/>
              </a:ext>
            </a:extLst>
          </p:cNvPr>
          <p:cNvSpPr txBox="1"/>
          <p:nvPr/>
        </p:nvSpPr>
        <p:spPr>
          <a:xfrm>
            <a:off x="3793107" y="2227084"/>
            <a:ext cx="4562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DAGs = DIRECTED ACYCLIC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D8645-0943-4159-A04E-620C1EE8A54B}"/>
              </a:ext>
            </a:extLst>
          </p:cNvPr>
          <p:cNvSpPr txBox="1"/>
          <p:nvPr/>
        </p:nvSpPr>
        <p:spPr>
          <a:xfrm>
            <a:off x="182824" y="1517203"/>
            <a:ext cx="784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 way of describing qualitative causal relations among variables: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D562A-B510-4FEB-9937-C4F55E1ABBF5}"/>
              </a:ext>
            </a:extLst>
          </p:cNvPr>
          <p:cNvSpPr txBox="1"/>
          <p:nvPr/>
        </p:nvSpPr>
        <p:spPr>
          <a:xfrm>
            <a:off x="182824" y="3321934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DAGs in R…….</a:t>
            </a:r>
          </a:p>
        </p:txBody>
      </p:sp>
    </p:spTree>
    <p:extLst>
      <p:ext uri="{BB962C8B-B14F-4D97-AF65-F5344CB8AC3E}">
        <p14:creationId xmlns:p14="http://schemas.microsoft.com/office/powerpoint/2010/main" val="149893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</p:spTree>
    <p:extLst>
      <p:ext uri="{BB962C8B-B14F-4D97-AF65-F5344CB8AC3E}">
        <p14:creationId xmlns:p14="http://schemas.microsoft.com/office/powerpoint/2010/main" val="237796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0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0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If there are any open backdoor paths, decide which variable(s) to condition on to close it (if possible)</a:t>
            </a:r>
          </a:p>
        </p:txBody>
      </p:sp>
    </p:spTree>
    <p:extLst>
      <p:ext uri="{BB962C8B-B14F-4D97-AF65-F5344CB8AC3E}">
        <p14:creationId xmlns:p14="http://schemas.microsoft.com/office/powerpoint/2010/main" val="345639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B12AC-5A09-414B-B652-821FB22FE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90"/>
          <a:stretch/>
        </p:blipFill>
        <p:spPr>
          <a:xfrm>
            <a:off x="750113" y="1745075"/>
            <a:ext cx="3023234" cy="2352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A612A-F6B7-4685-A238-0D43C626F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7" b="36929"/>
          <a:stretch/>
        </p:blipFill>
        <p:spPr>
          <a:xfrm>
            <a:off x="4507061" y="1805005"/>
            <a:ext cx="3110732" cy="2292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8CCDE-5A19-4C16-BAFC-7416EEC2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2" b="3718"/>
          <a:stretch/>
        </p:blipFill>
        <p:spPr>
          <a:xfrm>
            <a:off x="8264009" y="1805004"/>
            <a:ext cx="3023234" cy="23526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507DC-D49C-4D46-9F7A-3C0F69EA65C5}"/>
              </a:ext>
            </a:extLst>
          </p:cNvPr>
          <p:cNvSpPr txBox="1"/>
          <p:nvPr/>
        </p:nvSpPr>
        <p:spPr>
          <a:xfrm>
            <a:off x="5415512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F11AE-79DF-4A81-89E7-13555D1A9AA0}"/>
              </a:ext>
            </a:extLst>
          </p:cNvPr>
          <p:cNvSpPr txBox="1"/>
          <p:nvPr/>
        </p:nvSpPr>
        <p:spPr>
          <a:xfrm>
            <a:off x="1605438" y="4048018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70EA0-1677-4518-81F0-2D276D1DDBF0}"/>
              </a:ext>
            </a:extLst>
          </p:cNvPr>
          <p:cNvSpPr txBox="1"/>
          <p:nvPr/>
        </p:nvSpPr>
        <p:spPr>
          <a:xfrm>
            <a:off x="9183954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F66E0-5E64-42A9-BC95-E8C3ECAF4666}"/>
              </a:ext>
            </a:extLst>
          </p:cNvPr>
          <p:cNvSpPr txBox="1"/>
          <p:nvPr/>
        </p:nvSpPr>
        <p:spPr>
          <a:xfrm>
            <a:off x="182824" y="1252632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LAI per seed as a proxy for assimilates supply per seed.</a:t>
            </a:r>
          </a:p>
        </p:txBody>
      </p:sp>
    </p:spTree>
    <p:extLst>
      <p:ext uri="{BB962C8B-B14F-4D97-AF65-F5344CB8AC3E}">
        <p14:creationId xmlns:p14="http://schemas.microsoft.com/office/powerpoint/2010/main" val="44873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60B2C30-6C97-4ECA-B615-189F79485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98" y="4053200"/>
            <a:ext cx="9690113" cy="2573632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28622DF-FA09-4E3A-B49F-3244C019320F}"/>
              </a:ext>
            </a:extLst>
          </p:cNvPr>
          <p:cNvSpPr/>
          <p:nvPr/>
        </p:nvSpPr>
        <p:spPr>
          <a:xfrm>
            <a:off x="6777177" y="940113"/>
            <a:ext cx="3106125" cy="3192970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point is to produce understanding. We need more than just prediction……we need causal understanding</a:t>
            </a:r>
          </a:p>
          <a:p>
            <a:pPr algn="ctr"/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507E83A-55FE-43BD-A392-2A6CAB158937}"/>
              </a:ext>
            </a:extLst>
          </p:cNvPr>
          <p:cNvSpPr/>
          <p:nvPr/>
        </p:nvSpPr>
        <p:spPr>
          <a:xfrm>
            <a:off x="2732458" y="1839696"/>
            <a:ext cx="3363542" cy="2172191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Successful prediction does not require correct causal identification</a:t>
            </a:r>
          </a:p>
          <a:p>
            <a:pPr algn="ctr"/>
            <a:endParaRPr lang="en-US" sz="1600" dirty="0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2ECAABEB-7DC9-487A-954D-13FF748A69CC}"/>
              </a:ext>
            </a:extLst>
          </p:cNvPr>
          <p:cNvSpPr/>
          <p:nvPr/>
        </p:nvSpPr>
        <p:spPr>
          <a:xfrm rot="21150673">
            <a:off x="673287" y="1792089"/>
            <a:ext cx="2610548" cy="2484199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Its validity relies on information outside the data</a:t>
            </a:r>
          </a:p>
          <a:p>
            <a:pPr algn="ctr"/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CF1D2-07AC-4DEE-8BBB-4D35A20622FC}"/>
              </a:ext>
            </a:extLst>
          </p:cNvPr>
          <p:cNvSpPr txBox="1"/>
          <p:nvPr/>
        </p:nvSpPr>
        <p:spPr>
          <a:xfrm>
            <a:off x="661480" y="67802"/>
            <a:ext cx="1112844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Methods to distinguish between causal and association =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 Directed Acyclic Graph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6709C1B1-14C8-409E-8FD4-1223CCB9B270}"/>
              </a:ext>
            </a:extLst>
          </p:cNvPr>
          <p:cNvSpPr/>
          <p:nvPr/>
        </p:nvSpPr>
        <p:spPr>
          <a:xfrm>
            <a:off x="9346053" y="1128409"/>
            <a:ext cx="2768128" cy="3004674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It is needed to design the collection of data and the structure of our statistical model</a:t>
            </a:r>
          </a:p>
          <a:p>
            <a:pPr algn="ctr"/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2862E-FB69-413C-BC69-6F07C5F60C22}"/>
              </a:ext>
            </a:extLst>
          </p:cNvPr>
          <p:cNvSpPr txBox="1"/>
          <p:nvPr/>
        </p:nvSpPr>
        <p:spPr>
          <a:xfrm>
            <a:off x="3553427" y="6403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Association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05B852-F47C-4514-9F59-10ACD1AB5634}"/>
              </a:ext>
            </a:extLst>
          </p:cNvPr>
          <p:cNvSpPr txBox="1"/>
          <p:nvPr/>
        </p:nvSpPr>
        <p:spPr>
          <a:xfrm>
            <a:off x="8162080" y="642086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31718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B12AC-5A09-414B-B652-821FB22FE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90"/>
          <a:stretch/>
        </p:blipFill>
        <p:spPr>
          <a:xfrm>
            <a:off x="750113" y="1745075"/>
            <a:ext cx="3023234" cy="2352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A612A-F6B7-4685-A238-0D43C626F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17" b="36929"/>
          <a:stretch/>
        </p:blipFill>
        <p:spPr>
          <a:xfrm>
            <a:off x="4507061" y="1805005"/>
            <a:ext cx="3110732" cy="2292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8CCDE-5A19-4C16-BAFC-7416EEC20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72" b="3718"/>
          <a:stretch/>
        </p:blipFill>
        <p:spPr>
          <a:xfrm>
            <a:off x="8264009" y="1805004"/>
            <a:ext cx="3023234" cy="23526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9F4D42-5CC3-4D08-A713-CF3F00B3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1" y="4933483"/>
            <a:ext cx="11186492" cy="16135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D507DC-D49C-4D46-9F7A-3C0F69EA65C5}"/>
              </a:ext>
            </a:extLst>
          </p:cNvPr>
          <p:cNvSpPr txBox="1"/>
          <p:nvPr/>
        </p:nvSpPr>
        <p:spPr>
          <a:xfrm>
            <a:off x="5415512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F11AE-79DF-4A81-89E7-13555D1A9AA0}"/>
              </a:ext>
            </a:extLst>
          </p:cNvPr>
          <p:cNvSpPr txBox="1"/>
          <p:nvPr/>
        </p:nvSpPr>
        <p:spPr>
          <a:xfrm>
            <a:off x="1605438" y="4048018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670EA0-1677-4518-81F0-2D276D1DDBF0}"/>
              </a:ext>
            </a:extLst>
          </p:cNvPr>
          <p:cNvSpPr txBox="1"/>
          <p:nvPr/>
        </p:nvSpPr>
        <p:spPr>
          <a:xfrm>
            <a:off x="9183954" y="4097735"/>
            <a:ext cx="199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Leaf area (cm</a:t>
            </a:r>
            <a:r>
              <a:rPr lang="en-US" sz="1400" baseline="30000" dirty="0"/>
              <a:t>2</a:t>
            </a:r>
            <a:r>
              <a:rPr lang="en-US" sz="1400" dirty="0"/>
              <a:t>) per seed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0F882-7B12-448E-83B0-3B0C1BB21038}"/>
              </a:ext>
            </a:extLst>
          </p:cNvPr>
          <p:cNvSpPr txBox="1"/>
          <p:nvPr/>
        </p:nvSpPr>
        <p:spPr>
          <a:xfrm>
            <a:off x="469181" y="4442933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ggdag package</a:t>
            </a:r>
          </a:p>
        </p:txBody>
      </p:sp>
    </p:spTree>
    <p:extLst>
      <p:ext uri="{BB962C8B-B14F-4D97-AF65-F5344CB8AC3E}">
        <p14:creationId xmlns:p14="http://schemas.microsoft.com/office/powerpoint/2010/main" val="406133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2DE2DC-350D-4C7E-AFF5-81A90B768CC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16281-7161-41D5-98E0-C3288C84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062" y="1274502"/>
            <a:ext cx="6361818" cy="517096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66B7AF-3BEB-4F84-AE26-E1B7582D3ABF}"/>
              </a:ext>
            </a:extLst>
          </p:cNvPr>
          <p:cNvGrpSpPr/>
          <p:nvPr/>
        </p:nvGrpSpPr>
        <p:grpSpPr>
          <a:xfrm>
            <a:off x="7669886" y="2102178"/>
            <a:ext cx="1907747" cy="1475964"/>
            <a:chOff x="10020656" y="1481999"/>
            <a:chExt cx="1071716" cy="1141591"/>
          </a:xfrm>
        </p:grpSpPr>
        <p:sp>
          <p:nvSpPr>
            <p:cNvPr id="11" name="Thought Bubble: Cloud 10">
              <a:extLst>
                <a:ext uri="{FF2B5EF4-FFF2-40B4-BE49-F238E27FC236}">
                  <a16:creationId xmlns:a16="http://schemas.microsoft.com/office/drawing/2014/main" id="{D78EC059-6B59-4103-8FA9-2E9F4B4E94A2}"/>
                </a:ext>
              </a:extLst>
            </p:cNvPr>
            <p:cNvSpPr/>
            <p:nvPr/>
          </p:nvSpPr>
          <p:spPr>
            <a:xfrm>
              <a:off x="10020656" y="1481999"/>
              <a:ext cx="1071716" cy="1141591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C2A772-E58F-4CEE-8B0A-61EDC60AC551}"/>
                </a:ext>
              </a:extLst>
            </p:cNvPr>
            <p:cNvSpPr txBox="1"/>
            <p:nvPr/>
          </p:nvSpPr>
          <p:spPr>
            <a:xfrm>
              <a:off x="10378667" y="1898061"/>
              <a:ext cx="415930" cy="309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mic Sans MS" panose="030F0702030302020204" pitchFamily="66" charset="0"/>
                </a:rPr>
                <a:t>Fork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9CCD9B-3C4F-42CD-B8AE-78C31C86D3EC}"/>
              </a:ext>
            </a:extLst>
          </p:cNvPr>
          <p:cNvSpPr txBox="1"/>
          <p:nvPr/>
        </p:nvSpPr>
        <p:spPr>
          <a:xfrm>
            <a:off x="9274881" y="3278172"/>
            <a:ext cx="225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LAIPerSeed is a common cause of three variables, generating a correlation between them. If we condition on LAIPerSeed, OilAccumRate tell us nothing more about ProtAccumRate.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9843D-F8D2-4E1D-A6E2-D772007FA9DF}"/>
              </a:ext>
            </a:extLst>
          </p:cNvPr>
          <p:cNvSpPr txBox="1"/>
          <p:nvPr/>
        </p:nvSpPr>
        <p:spPr>
          <a:xfrm>
            <a:off x="372619" y="1351051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 fork is a classic confounder</a:t>
            </a:r>
          </a:p>
        </p:txBody>
      </p:sp>
    </p:spTree>
    <p:extLst>
      <p:ext uri="{BB962C8B-B14F-4D97-AF65-F5344CB8AC3E}">
        <p14:creationId xmlns:p14="http://schemas.microsoft.com/office/powerpoint/2010/main" val="140805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AEE821-59AB-43C0-9B2C-F9734B5AD3D1}"/>
              </a:ext>
            </a:extLst>
          </p:cNvPr>
          <p:cNvSpPr txBox="1"/>
          <p:nvPr/>
        </p:nvSpPr>
        <p:spPr>
          <a:xfrm>
            <a:off x="436028" y="134214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2E9FAD-6EF9-424A-9E37-2E3EDF92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03" y="1711480"/>
            <a:ext cx="66198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1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AEE821-59AB-43C0-9B2C-F9734B5AD3D1}"/>
              </a:ext>
            </a:extLst>
          </p:cNvPr>
          <p:cNvSpPr txBox="1"/>
          <p:nvPr/>
        </p:nvSpPr>
        <p:spPr>
          <a:xfrm>
            <a:off x="945019" y="267422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2E9FAD-6EF9-424A-9E37-2E3EDF92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43" y="1130544"/>
            <a:ext cx="4882937" cy="3456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0DCA3-6E05-4BD3-8684-E7E20252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4" y="4748530"/>
            <a:ext cx="116395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3B453-E17B-43BF-9D2C-9C1B77E892BD}"/>
              </a:ext>
            </a:extLst>
          </p:cNvPr>
          <p:cNvGrpSpPr/>
          <p:nvPr/>
        </p:nvGrpSpPr>
        <p:grpSpPr>
          <a:xfrm>
            <a:off x="1774396" y="1306455"/>
            <a:ext cx="8422268" cy="5116284"/>
            <a:chOff x="3460956" y="1215015"/>
            <a:chExt cx="8422268" cy="511628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FD87B7-FE31-486A-98CF-5A342F0DC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3100" y="1526814"/>
              <a:ext cx="7400124" cy="442140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BAFBC8-817D-4E04-8824-B6FCB410B0DA}"/>
                </a:ext>
              </a:extLst>
            </p:cNvPr>
            <p:cNvGrpSpPr/>
            <p:nvPr/>
          </p:nvGrpSpPr>
          <p:grpSpPr>
            <a:xfrm>
              <a:off x="10038736" y="1215015"/>
              <a:ext cx="953729" cy="825910"/>
              <a:chOff x="10038736" y="1215015"/>
              <a:chExt cx="953729" cy="825910"/>
            </a:xfrm>
          </p:grpSpPr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61B2D60E-86BA-4F1E-96AF-4B943938091E}"/>
                  </a:ext>
                </a:extLst>
              </p:cNvPr>
              <p:cNvSpPr/>
              <p:nvPr/>
            </p:nvSpPr>
            <p:spPr>
              <a:xfrm>
                <a:off x="10038736" y="1215015"/>
                <a:ext cx="953729" cy="825910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B755ED-0F62-4C4A-82CB-08A9C23D8BFC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681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Fork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A57392-8F67-4541-A0E8-12C32C4FE4BA}"/>
                </a:ext>
              </a:extLst>
            </p:cNvPr>
            <p:cNvGrpSpPr/>
            <p:nvPr/>
          </p:nvGrpSpPr>
          <p:grpSpPr>
            <a:xfrm>
              <a:off x="5786285" y="5379612"/>
              <a:ext cx="1144674" cy="880405"/>
              <a:chOff x="10038736" y="1215014"/>
              <a:chExt cx="1144674" cy="880405"/>
            </a:xfrm>
          </p:grpSpPr>
          <p:sp>
            <p:nvSpPr>
              <p:cNvPr id="18" name="Thought Bubble: Cloud 17">
                <a:extLst>
                  <a:ext uri="{FF2B5EF4-FFF2-40B4-BE49-F238E27FC236}">
                    <a16:creationId xmlns:a16="http://schemas.microsoft.com/office/drawing/2014/main" id="{79D4D643-0FE4-47B4-9676-3D3A312C1180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EF4295-EBB2-4C18-8641-39C7704620E0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992157-D462-4C65-981A-38A767CEF232}"/>
                </a:ext>
              </a:extLst>
            </p:cNvPr>
            <p:cNvGrpSpPr/>
            <p:nvPr/>
          </p:nvGrpSpPr>
          <p:grpSpPr>
            <a:xfrm>
              <a:off x="3460956" y="4283315"/>
              <a:ext cx="1144674" cy="880405"/>
              <a:chOff x="10038736" y="1215014"/>
              <a:chExt cx="1144674" cy="880405"/>
            </a:xfrm>
          </p:grpSpPr>
          <p:sp>
            <p:nvSpPr>
              <p:cNvPr id="21" name="Thought Bubble: Cloud 20">
                <a:extLst>
                  <a:ext uri="{FF2B5EF4-FFF2-40B4-BE49-F238E27FC236}">
                    <a16:creationId xmlns:a16="http://schemas.microsoft.com/office/drawing/2014/main" id="{D4C3290F-BCB3-4E2F-BF9C-EFB6834F2518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CB0085-8387-487D-A139-274C1DE12D96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AC41C1-CCF7-402E-A405-6E1BB9BF1FB5}"/>
                </a:ext>
              </a:extLst>
            </p:cNvPr>
            <p:cNvGrpSpPr/>
            <p:nvPr/>
          </p:nvGrpSpPr>
          <p:grpSpPr>
            <a:xfrm>
              <a:off x="9602464" y="5450894"/>
              <a:ext cx="1144674" cy="880405"/>
              <a:chOff x="10038736" y="1215014"/>
              <a:chExt cx="1144674" cy="880405"/>
            </a:xfrm>
          </p:grpSpPr>
          <p:sp>
            <p:nvSpPr>
              <p:cNvPr id="24" name="Thought Bubble: Cloud 23">
                <a:extLst>
                  <a:ext uri="{FF2B5EF4-FFF2-40B4-BE49-F238E27FC236}">
                    <a16:creationId xmlns:a16="http://schemas.microsoft.com/office/drawing/2014/main" id="{6577C03E-344E-4B7B-8D5E-27D1AB69AE3B}"/>
                  </a:ext>
                </a:extLst>
              </p:cNvPr>
              <p:cNvSpPr/>
              <p:nvPr/>
            </p:nvSpPr>
            <p:spPr>
              <a:xfrm>
                <a:off x="10038736" y="1215014"/>
                <a:ext cx="1144674" cy="880405"/>
              </a:xfrm>
              <a:prstGeom prst="cloud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C542C0-EB08-41D2-8F6E-7159FF7EBDD3}"/>
                  </a:ext>
                </a:extLst>
              </p:cNvPr>
              <p:cNvSpPr txBox="1"/>
              <p:nvPr/>
            </p:nvSpPr>
            <p:spPr>
              <a:xfrm>
                <a:off x="10174801" y="1443304"/>
                <a:ext cx="1008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Collider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169C45-DE1E-4B38-97A7-5B66A286546D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46168-3047-438F-9865-A96486EA0467}"/>
              </a:ext>
            </a:extLst>
          </p:cNvPr>
          <p:cNvSpPr txBox="1"/>
          <p:nvPr/>
        </p:nvSpPr>
        <p:spPr>
          <a:xfrm>
            <a:off x="9637657" y="4310657"/>
            <a:ext cx="2254100" cy="230832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There is no association between duration and Rate unless we condition on Content. A collider creates statistical associations between variables, not necessarily causal.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0BD20-16D2-4996-9ABC-83428D140240}"/>
              </a:ext>
            </a:extLst>
          </p:cNvPr>
          <p:cNvSpPr txBox="1"/>
          <p:nvPr/>
        </p:nvSpPr>
        <p:spPr>
          <a:xfrm>
            <a:off x="311495" y="141817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Content = rate x duration</a:t>
            </a:r>
          </a:p>
        </p:txBody>
      </p:sp>
    </p:spTree>
    <p:extLst>
      <p:ext uri="{BB962C8B-B14F-4D97-AF65-F5344CB8AC3E}">
        <p14:creationId xmlns:p14="http://schemas.microsoft.com/office/powerpoint/2010/main" val="94188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E883FD-E1A0-4F12-8FA8-717E0B4F63FE}"/>
              </a:ext>
            </a:extLst>
          </p:cNvPr>
          <p:cNvSpPr txBox="1"/>
          <p:nvPr/>
        </p:nvSpPr>
        <p:spPr>
          <a:xfrm>
            <a:off x="551247" y="1503730"/>
            <a:ext cx="11046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Concentration is a mathematical construct that relates the content of a particular component to the total weight of the seed (i.e. the sum of all components).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E7C13-7588-4D57-82D3-CB9F07DE712F}"/>
              </a:ext>
            </a:extLst>
          </p:cNvPr>
          <p:cNvSpPr txBox="1"/>
          <p:nvPr/>
        </p:nvSpPr>
        <p:spPr>
          <a:xfrm>
            <a:off x="3241514" y="2746090"/>
            <a:ext cx="4480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Protein Concentration (%) =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(mg protein/mg dry weight) *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F27D7-BC32-42F7-B462-FBBDF3EF65B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B66D6-297A-400F-933D-F5240A67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8" y="5206351"/>
            <a:ext cx="11715750" cy="132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7FCC1-22E4-4463-B8AA-71F815F7FA5F}"/>
              </a:ext>
            </a:extLst>
          </p:cNvPr>
          <p:cNvSpPr txBox="1"/>
          <p:nvPr/>
        </p:nvSpPr>
        <p:spPr>
          <a:xfrm>
            <a:off x="5349477" y="4305429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mg of Protein + Oil + Carbohydrates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680A023-B7B0-4AA6-9E70-53EE3A363808}"/>
              </a:ext>
            </a:extLst>
          </p:cNvPr>
          <p:cNvSpPr/>
          <p:nvPr/>
        </p:nvSpPr>
        <p:spPr>
          <a:xfrm rot="16200000">
            <a:off x="5344160" y="3216402"/>
            <a:ext cx="655557" cy="15925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9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E88F64-2BCA-478F-BC35-9A1F71AC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05" y="2038648"/>
            <a:ext cx="6279272" cy="352095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11905A6-50D8-47D3-B1B4-896299059C9F}"/>
              </a:ext>
            </a:extLst>
          </p:cNvPr>
          <p:cNvGrpSpPr/>
          <p:nvPr/>
        </p:nvGrpSpPr>
        <p:grpSpPr>
          <a:xfrm rot="2761841">
            <a:off x="7145470" y="4451010"/>
            <a:ext cx="1144674" cy="1008609"/>
            <a:chOff x="10038736" y="1123665"/>
            <a:chExt cx="1144674" cy="1008609"/>
          </a:xfrm>
        </p:grpSpPr>
        <p:sp>
          <p:nvSpPr>
            <p:cNvPr id="15" name="Thought Bubble: Cloud 14">
              <a:extLst>
                <a:ext uri="{FF2B5EF4-FFF2-40B4-BE49-F238E27FC236}">
                  <a16:creationId xmlns:a16="http://schemas.microsoft.com/office/drawing/2014/main" id="{DF8E6BA2-CB0B-4F61-A4C9-DC883B853190}"/>
                </a:ext>
              </a:extLst>
            </p:cNvPr>
            <p:cNvSpPr/>
            <p:nvPr/>
          </p:nvSpPr>
          <p:spPr>
            <a:xfrm>
              <a:off x="10038736" y="1215014"/>
              <a:ext cx="1144674" cy="880405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436D13-4641-4754-8B27-93038EAA56EB}"/>
                </a:ext>
              </a:extLst>
            </p:cNvPr>
            <p:cNvSpPr txBox="1"/>
            <p:nvPr/>
          </p:nvSpPr>
          <p:spPr>
            <a:xfrm rot="18838159">
              <a:off x="10174801" y="1443304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Collider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10F27D7-BC32-42F7-B462-FBBDF3EF65B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02E07-E7BA-4719-B960-B633D90158B6}"/>
              </a:ext>
            </a:extLst>
          </p:cNvPr>
          <p:cNvSpPr txBox="1"/>
          <p:nvPr/>
        </p:nvSpPr>
        <p:spPr>
          <a:xfrm>
            <a:off x="725954" y="5843937"/>
            <a:ext cx="1046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This is the reason for a negative association between ProtContent and OilContent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E2F8E-381F-436F-9CC6-F8EDBD558BF7}"/>
              </a:ext>
            </a:extLst>
          </p:cNvPr>
          <p:cNvSpPr txBox="1"/>
          <p:nvPr/>
        </p:nvSpPr>
        <p:spPr>
          <a:xfrm>
            <a:off x="310420" y="1298398"/>
            <a:ext cx="1129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Knowing protein concentration, then learning about Protein Content also give you information about Oil and Carbo Content. The same works in reverse</a:t>
            </a:r>
          </a:p>
        </p:txBody>
      </p:sp>
    </p:spTree>
    <p:extLst>
      <p:ext uri="{BB962C8B-B14F-4D97-AF65-F5344CB8AC3E}">
        <p14:creationId xmlns:p14="http://schemas.microsoft.com/office/powerpoint/2010/main" val="782195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B09530-5C3F-4671-8DD6-6AAFC67586A7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89B0-3015-4496-A861-43F1D49C69E0}"/>
              </a:ext>
            </a:extLst>
          </p:cNvPr>
          <p:cNvSpPr txBox="1"/>
          <p:nvPr/>
        </p:nvSpPr>
        <p:spPr>
          <a:xfrm>
            <a:off x="324091" y="1365813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All paths together.....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C4D65-63A6-47F3-81BC-0331C31B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2035651"/>
            <a:ext cx="11426461" cy="27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0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1A4F2-E561-4EAC-B760-4A7C8D84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80" y="1251526"/>
            <a:ext cx="9036829" cy="52407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49F529-BA8B-4B51-A12D-CDDD7A3F7974}"/>
              </a:ext>
            </a:extLst>
          </p:cNvPr>
          <p:cNvSpPr/>
          <p:nvPr/>
        </p:nvSpPr>
        <p:spPr>
          <a:xfrm>
            <a:off x="8071509" y="4879571"/>
            <a:ext cx="2068946" cy="554182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70253-4C18-42AA-81B2-2A4AC7B87FC4}"/>
              </a:ext>
            </a:extLst>
          </p:cNvPr>
          <p:cNvSpPr/>
          <p:nvPr/>
        </p:nvSpPr>
        <p:spPr>
          <a:xfrm>
            <a:off x="2413402" y="1857791"/>
            <a:ext cx="162011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2A83E-3E01-4948-A4A7-3E74F09CB9EB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276973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6D569-95E0-4D1A-AD07-9F76FBF2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262697"/>
            <a:ext cx="11791950" cy="526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7D6A1-5AB6-4CBD-A044-2D1763307140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76310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459504"/>
            <a:ext cx="11905656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Can we use LAI for as a selection trait for soybean seed protein concentrations?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Is there a relationship between LAI and Protein Concentration?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Is that relationship causal?</a:t>
            </a:r>
          </a:p>
        </p:txBody>
      </p:sp>
    </p:spTree>
    <p:extLst>
      <p:ext uri="{BB962C8B-B14F-4D97-AF65-F5344CB8AC3E}">
        <p14:creationId xmlns:p14="http://schemas.microsoft.com/office/powerpoint/2010/main" val="113643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1767CF-E19D-4CC8-8DE1-B7BDF16C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39" y="1292360"/>
            <a:ext cx="8885521" cy="5138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78133-C2FE-4291-B831-7F0C946429B2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7655EB-F60E-4664-9FF9-81C297DDA7DD}"/>
              </a:ext>
            </a:extLst>
          </p:cNvPr>
          <p:cNvSpPr/>
          <p:nvPr/>
        </p:nvSpPr>
        <p:spPr>
          <a:xfrm>
            <a:off x="1245002" y="2929671"/>
            <a:ext cx="162011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C578D0-8B84-49C2-B942-6DA6001799E6}"/>
              </a:ext>
            </a:extLst>
          </p:cNvPr>
          <p:cNvSpPr/>
          <p:nvPr/>
        </p:nvSpPr>
        <p:spPr>
          <a:xfrm>
            <a:off x="8326522" y="2929670"/>
            <a:ext cx="2067158" cy="49932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7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263447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67936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Post-treatment bias</a:t>
            </a:r>
            <a:r>
              <a:rPr lang="en-US" sz="2000" dirty="0">
                <a:latin typeface="Comic Sans MS" panose="030F0702030302020204" pitchFamily="66" charset="0"/>
              </a:rPr>
              <a:t> = Included variables bias. Mistaken inference for including variables. Ex = including fungus and fungicide treatment to predict growth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3515205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28CD3A-A2D8-4240-BB35-73769345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378585"/>
            <a:ext cx="10515600" cy="430458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Many potential predictor variables, why don’t we add all of them?</a:t>
            </a:r>
          </a:p>
          <a:p>
            <a:pPr marL="0" indent="0">
              <a:buNone/>
            </a:pPr>
            <a:endParaRPr lang="en-US" sz="2000" u="sng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 Multicollinearity </a:t>
            </a:r>
            <a:r>
              <a:rPr lang="en-US" sz="2000" dirty="0">
                <a:latin typeface="Comic Sans MS" panose="030F0702030302020204" pitchFamily="66" charset="0"/>
              </a:rPr>
              <a:t>= Strong association among predictor variables. None of the variables will be associated with the outcome. Ex = including both legs to predict height</a:t>
            </a:r>
          </a:p>
          <a:p>
            <a:pPr lvl="1"/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Post-treatment bias</a:t>
            </a:r>
            <a:r>
              <a:rPr lang="en-US" sz="2000" dirty="0">
                <a:latin typeface="Comic Sans MS" panose="030F0702030302020204" pitchFamily="66" charset="0"/>
              </a:rPr>
              <a:t> = Included variables bias. Mistaken inference for including variables. Ex = including fungus and fungicide treatment to predict growth</a:t>
            </a:r>
          </a:p>
          <a:p>
            <a:pPr marL="457200" lvl="1" indent="0">
              <a:buNone/>
            </a:pPr>
            <a:endParaRPr lang="en-US" sz="2000" dirty="0">
              <a:latin typeface="Comic Sans MS" panose="030F0702030302020204" pitchFamily="66" charset="0"/>
            </a:endParaRPr>
          </a:p>
          <a:p>
            <a:pPr lvl="1"/>
            <a:r>
              <a:rPr lang="en-US" sz="2000" u="sng" dirty="0">
                <a:latin typeface="Comic Sans MS" panose="030F0702030302020204" pitchFamily="66" charset="0"/>
              </a:rPr>
              <a:t>Collider bias </a:t>
            </a:r>
            <a:r>
              <a:rPr lang="en-US" sz="2000" dirty="0">
                <a:latin typeface="Comic Sans MS" panose="030F0702030302020204" pitchFamily="66" charset="0"/>
              </a:rPr>
              <a:t>= When a variable is a common consequence of other variables. It generates statistical associations between the predictors. Ex = trustworthiness and newsworthiness influencing selection of proposals for funding.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12198-DAA3-44E3-B8DC-36F5450FB79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</p:spTree>
    <p:extLst>
      <p:ext uri="{BB962C8B-B14F-4D97-AF65-F5344CB8AC3E}">
        <p14:creationId xmlns:p14="http://schemas.microsoft.com/office/powerpoint/2010/main" val="424673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3112A-920B-48CA-84A9-71346C618123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11C4B-E75D-4F62-90C0-BCC079F84E7D}"/>
              </a:ext>
            </a:extLst>
          </p:cNvPr>
          <p:cNvSpPr txBox="1"/>
          <p:nvPr/>
        </p:nvSpPr>
        <p:spPr>
          <a:xfrm>
            <a:off x="269187" y="1678329"/>
            <a:ext cx="1078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variables are independent from others under certain conditions= </a:t>
            </a:r>
            <a:r>
              <a:rPr lang="en-US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Conditional Independencies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B76-7A89-4DA2-A5CE-7EFD0D5E4E07}"/>
              </a:ext>
            </a:extLst>
          </p:cNvPr>
          <p:cNvSpPr txBox="1"/>
          <p:nvPr/>
        </p:nvSpPr>
        <p:spPr>
          <a:xfrm>
            <a:off x="1319514" y="2250324"/>
            <a:ext cx="1009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should be associated (or not) with one another?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become dis-associated when we condition on some other set of variables?</a:t>
            </a:r>
          </a:p>
        </p:txBody>
      </p:sp>
    </p:spTree>
    <p:extLst>
      <p:ext uri="{BB962C8B-B14F-4D97-AF65-F5344CB8AC3E}">
        <p14:creationId xmlns:p14="http://schemas.microsoft.com/office/powerpoint/2010/main" val="2196691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73112A-920B-48CA-84A9-71346C618123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11C4B-E75D-4F62-90C0-BCC079F84E7D}"/>
              </a:ext>
            </a:extLst>
          </p:cNvPr>
          <p:cNvSpPr txBox="1"/>
          <p:nvPr/>
        </p:nvSpPr>
        <p:spPr>
          <a:xfrm>
            <a:off x="269187" y="1678329"/>
            <a:ext cx="1078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Some variables are independent from others under certain conditions= </a:t>
            </a:r>
            <a:r>
              <a:rPr lang="en-US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Conditional Independencies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F6B76-7A89-4DA2-A5CE-7EFD0D5E4E07}"/>
              </a:ext>
            </a:extLst>
          </p:cNvPr>
          <p:cNvSpPr txBox="1"/>
          <p:nvPr/>
        </p:nvSpPr>
        <p:spPr>
          <a:xfrm>
            <a:off x="1319514" y="2250324"/>
            <a:ext cx="10099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should be associated (or not)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Which variables become dis-associated when we condition on some other set of variables.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9A8A0-F0F9-4FA7-BDFF-BA1AC0DB294F}"/>
              </a:ext>
            </a:extLst>
          </p:cNvPr>
          <p:cNvSpPr txBox="1"/>
          <p:nvPr/>
        </p:nvSpPr>
        <p:spPr>
          <a:xfrm>
            <a:off x="704940" y="3607403"/>
            <a:ext cx="10782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Conditioning on a variable (Z) means learning its value and then asking if a variable X adds any additional information about Y. 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If I know the value of Z, should I include X in the model to know Y??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713C3-0762-4371-B89F-40CE1BFD22E0}"/>
              </a:ext>
            </a:extLst>
          </p:cNvPr>
          <p:cNvSpPr txBox="1"/>
          <p:nvPr/>
        </p:nvSpPr>
        <p:spPr>
          <a:xfrm>
            <a:off x="4763205" y="534920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Y || X|Z</a:t>
            </a:r>
          </a:p>
        </p:txBody>
      </p:sp>
    </p:spTree>
    <p:extLst>
      <p:ext uri="{BB962C8B-B14F-4D97-AF65-F5344CB8AC3E}">
        <p14:creationId xmlns:p14="http://schemas.microsoft.com/office/powerpoint/2010/main" val="232252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A14D37-E976-46DC-9CEF-A06F508D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2" y="1784119"/>
            <a:ext cx="6139368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ADC7-FAA2-4AA5-9251-5FB4267BEF1A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E5173D-BB80-4DCA-B824-09A89412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7" y="2297702"/>
            <a:ext cx="4118625" cy="2646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AC24086-AC2F-4477-8B09-C30279DE1220}"/>
              </a:ext>
            </a:extLst>
          </p:cNvPr>
          <p:cNvSpPr txBox="1"/>
          <p:nvPr/>
        </p:nvSpPr>
        <p:spPr>
          <a:xfrm>
            <a:off x="479462" y="125151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Examples……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44412-9164-4840-815A-233A0D73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429" y="2562395"/>
            <a:ext cx="7072398" cy="409030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4C175F-32E0-47D6-9E97-3C2B97343B52}"/>
              </a:ext>
            </a:extLst>
          </p:cNvPr>
          <p:cNvSpPr/>
          <p:nvPr/>
        </p:nvSpPr>
        <p:spPr>
          <a:xfrm>
            <a:off x="9009871" y="3872653"/>
            <a:ext cx="1391956" cy="374228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50D4D1-29C9-4A87-B6F3-E69ED474E0AD}"/>
              </a:ext>
            </a:extLst>
          </p:cNvPr>
          <p:cNvSpPr/>
          <p:nvPr/>
        </p:nvSpPr>
        <p:spPr>
          <a:xfrm>
            <a:off x="6096000" y="6265331"/>
            <a:ext cx="1645347" cy="387369"/>
          </a:xfrm>
          <a:prstGeom prst="ellipse">
            <a:avLst/>
          </a:prstGeom>
          <a:solidFill>
            <a:schemeClr val="accent1">
              <a:lumMod val="40000"/>
              <a:lumOff val="60000"/>
              <a:alpha val="33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14E57B-A81F-4206-BEB9-A237FF4700B5}"/>
              </a:ext>
            </a:extLst>
          </p:cNvPr>
          <p:cNvCxnSpPr/>
          <p:nvPr/>
        </p:nvCxnSpPr>
        <p:spPr>
          <a:xfrm>
            <a:off x="7741347" y="5405120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1FEDAE-BE8D-4403-80B3-77B3A99FC564}"/>
              </a:ext>
            </a:extLst>
          </p:cNvPr>
          <p:cNvCxnSpPr/>
          <p:nvPr/>
        </p:nvCxnSpPr>
        <p:spPr>
          <a:xfrm>
            <a:off x="7741347" y="3037840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CEFD3E-B72E-444E-AFFD-16DAEE4AAC46}"/>
              </a:ext>
            </a:extLst>
          </p:cNvPr>
          <p:cNvCxnSpPr/>
          <p:nvPr/>
        </p:nvCxnSpPr>
        <p:spPr>
          <a:xfrm>
            <a:off x="7741347" y="4216401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98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FB794-9775-457D-8C39-D227BA7E7F7E}"/>
              </a:ext>
            </a:extLst>
          </p:cNvPr>
          <p:cNvGrpSpPr/>
          <p:nvPr/>
        </p:nvGrpSpPr>
        <p:grpSpPr>
          <a:xfrm>
            <a:off x="4468139" y="2371156"/>
            <a:ext cx="7295199" cy="4090305"/>
            <a:chOff x="4539259" y="2173268"/>
            <a:chExt cx="7295199" cy="409030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316C0E-4B07-4F22-88C8-C1C46028F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60" y="2173268"/>
              <a:ext cx="7072398" cy="409030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1D2E46-5943-4830-9AEF-C7369F03B069}"/>
                </a:ext>
              </a:extLst>
            </p:cNvPr>
            <p:cNvSpPr/>
            <p:nvPr/>
          </p:nvSpPr>
          <p:spPr>
            <a:xfrm>
              <a:off x="10442502" y="3483526"/>
              <a:ext cx="1391956" cy="374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D2E79A2-2175-451F-B566-610C0DE61E73}"/>
                </a:ext>
              </a:extLst>
            </p:cNvPr>
            <p:cNvSpPr/>
            <p:nvPr/>
          </p:nvSpPr>
          <p:spPr>
            <a:xfrm>
              <a:off x="4539259" y="3439905"/>
              <a:ext cx="1645347" cy="3873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B893ED-3829-436C-BBF2-EAC9C83B1B65}"/>
                </a:ext>
              </a:extLst>
            </p:cNvPr>
            <p:cNvCxnSpPr/>
            <p:nvPr/>
          </p:nvCxnSpPr>
          <p:spPr>
            <a:xfrm>
              <a:off x="7660711" y="5036313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DAFE23-73DF-46C4-96EB-18FC1F6D7399}"/>
                </a:ext>
              </a:extLst>
            </p:cNvPr>
            <p:cNvCxnSpPr/>
            <p:nvPr/>
          </p:nvCxnSpPr>
          <p:spPr>
            <a:xfrm>
              <a:off x="9173978" y="2648713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8C8445-F19A-49B2-8D19-C3C1D7E2880A}"/>
                </a:ext>
              </a:extLst>
            </p:cNvPr>
            <p:cNvCxnSpPr/>
            <p:nvPr/>
          </p:nvCxnSpPr>
          <p:spPr>
            <a:xfrm>
              <a:off x="9173978" y="3827274"/>
              <a:ext cx="1148080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8A14D37-E976-46DC-9CEF-A06F508D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42" y="1815959"/>
            <a:ext cx="6139368" cy="34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7ADC7-FAA2-4AA5-9251-5FB4267BEF1A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82283-8AB9-4A06-B363-262BD02B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42" y="2389455"/>
            <a:ext cx="4915499" cy="25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06812-F078-428F-8727-8E789D1A3032}"/>
              </a:ext>
            </a:extLst>
          </p:cNvPr>
          <p:cNvSpPr txBox="1"/>
          <p:nvPr/>
        </p:nvSpPr>
        <p:spPr>
          <a:xfrm>
            <a:off x="479462" y="125151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Examples……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309FE-DA16-4BD1-B5AE-B4FC9CB577C2}"/>
              </a:ext>
            </a:extLst>
          </p:cNvPr>
          <p:cNvCxnSpPr/>
          <p:nvPr/>
        </p:nvCxnSpPr>
        <p:spPr>
          <a:xfrm>
            <a:off x="7632779" y="6402303"/>
            <a:ext cx="11480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80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96950-8139-4D04-B8F2-371039F24298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C6B5C-A826-4845-B62E-D662F862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4"/>
          <a:stretch/>
        </p:blipFill>
        <p:spPr>
          <a:xfrm>
            <a:off x="247528" y="4476498"/>
            <a:ext cx="11653626" cy="4591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669706-4C55-436B-9C9B-C6A76801479E}"/>
              </a:ext>
            </a:extLst>
          </p:cNvPr>
          <p:cNvSpPr txBox="1"/>
          <p:nvPr/>
        </p:nvSpPr>
        <p:spPr>
          <a:xfrm>
            <a:off x="312232" y="1391920"/>
            <a:ext cx="1052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Shutting the backdoor: Blocking confounding paths between a predictor X and an outcome Y. We do not want spurious associations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8A2C7-332D-4F42-A5C7-02222BAFD0A6}"/>
              </a:ext>
            </a:extLst>
          </p:cNvPr>
          <p:cNvSpPr txBox="1"/>
          <p:nvPr/>
        </p:nvSpPr>
        <p:spPr>
          <a:xfrm>
            <a:off x="312232" y="2460915"/>
            <a:ext cx="738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Which path is open? All paths are open, unless they have a collider.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781B-75A3-47D4-AA8C-02C98359CF62}"/>
              </a:ext>
            </a:extLst>
          </p:cNvPr>
          <p:cNvSpPr txBox="1"/>
          <p:nvPr/>
        </p:nvSpPr>
        <p:spPr>
          <a:xfrm>
            <a:off x="312232" y="3302273"/>
            <a:ext cx="1020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Analyze the graph and find the variables to control for in order to block the backdoor paths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9A2D6E-05DE-4AC9-9C05-27CF9A90E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92" b="-9551"/>
          <a:stretch/>
        </p:blipFill>
        <p:spPr>
          <a:xfrm>
            <a:off x="182824" y="5058944"/>
            <a:ext cx="10505496" cy="4591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DC67AC-BFCB-4A76-8431-E48A4EA180E3}"/>
              </a:ext>
            </a:extLst>
          </p:cNvPr>
          <p:cNvSpPr txBox="1"/>
          <p:nvPr/>
        </p:nvSpPr>
        <p:spPr>
          <a:xfrm>
            <a:off x="1016000" y="555585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backdoor paths</a:t>
            </a:r>
          </a:p>
        </p:txBody>
      </p:sp>
    </p:spTree>
    <p:extLst>
      <p:ext uri="{BB962C8B-B14F-4D97-AF65-F5344CB8AC3E}">
        <p14:creationId xmlns:p14="http://schemas.microsoft.com/office/powerpoint/2010/main" val="336498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87E73-50F8-46A5-B900-4EC4BA49D1D6}"/>
              </a:ext>
            </a:extLst>
          </p:cNvPr>
          <p:cNvSpPr txBox="1"/>
          <p:nvPr/>
        </p:nvSpPr>
        <p:spPr>
          <a:xfrm>
            <a:off x="143172" y="2828835"/>
            <a:ext cx="1190565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Why I am interested in the LAI- seed protein association?</a:t>
            </a:r>
          </a:p>
          <a:p>
            <a:pPr algn="ctr"/>
            <a:endParaRPr lang="en-US" sz="2400" dirty="0"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716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A1EA7-B19C-4EFD-9CDD-0D459A869B07}"/>
              </a:ext>
            </a:extLst>
          </p:cNvPr>
          <p:cNvSpPr txBox="1"/>
          <p:nvPr/>
        </p:nvSpPr>
        <p:spPr>
          <a:xfrm>
            <a:off x="300942" y="1527858"/>
            <a:ext cx="894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variables to include or not include in the DAG…….Here is the recipe: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79C7-9475-4705-84CA-29AE6481A384}"/>
              </a:ext>
            </a:extLst>
          </p:cNvPr>
          <p:cNvSpPr txBox="1"/>
          <p:nvPr/>
        </p:nvSpPr>
        <p:spPr>
          <a:xfrm>
            <a:off x="749986" y="2486570"/>
            <a:ext cx="10648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List all the paths connecting LAI (the potential cause of interest) and seed protein concentration (the outcome).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is open or close. A path is open unless it contains a collider.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Classify each path by whether it is a backdoor path. A backdoor path has an arrow entering LAI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5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9666A1-A916-4C76-A4C2-C479BF01A51C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B052EC-A6A0-4F28-89F9-A3D1EFFEFF4C}"/>
              </a:ext>
            </a:extLst>
          </p:cNvPr>
          <p:cNvGrpSpPr/>
          <p:nvPr/>
        </p:nvGrpSpPr>
        <p:grpSpPr>
          <a:xfrm>
            <a:off x="2448400" y="1761556"/>
            <a:ext cx="7295199" cy="4090305"/>
            <a:chOff x="4539259" y="2173268"/>
            <a:chExt cx="7295199" cy="40903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B766A8-6CE2-4FAA-9559-BB04646FB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2060" y="2173268"/>
              <a:ext cx="7072398" cy="409030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8E698A-F4A9-4236-92EA-6D06C63D2554}"/>
                </a:ext>
              </a:extLst>
            </p:cNvPr>
            <p:cNvSpPr/>
            <p:nvPr/>
          </p:nvSpPr>
          <p:spPr>
            <a:xfrm>
              <a:off x="10442502" y="3483526"/>
              <a:ext cx="1391956" cy="374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F00847-C6BE-4C94-A61C-10DAF06AEBE6}"/>
                </a:ext>
              </a:extLst>
            </p:cNvPr>
            <p:cNvSpPr/>
            <p:nvPr/>
          </p:nvSpPr>
          <p:spPr>
            <a:xfrm>
              <a:off x="4539259" y="3439905"/>
              <a:ext cx="1645347" cy="3873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468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71A6F-F729-4805-9BD6-71C4CCB63B94}"/>
              </a:ext>
            </a:extLst>
          </p:cNvPr>
          <p:cNvSpPr txBox="1"/>
          <p:nvPr/>
        </p:nvSpPr>
        <p:spPr>
          <a:xfrm>
            <a:off x="182824" y="138259"/>
            <a:ext cx="11783034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Total causal effect of the LAI on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Protein concentration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83DA7-5AC3-4A5E-8E75-4168CA1B7586}"/>
              </a:ext>
            </a:extLst>
          </p:cNvPr>
          <p:cNvSpPr txBox="1"/>
          <p:nvPr/>
        </p:nvSpPr>
        <p:spPr>
          <a:xfrm>
            <a:off x="406400" y="128016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But, what if I include Maturity Group into the model…….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26D0BD-950D-4ECE-8BA0-CEE4C5F1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8" y="5930064"/>
            <a:ext cx="11601450" cy="5238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B69A109-1F23-4775-B3B9-9354EDCFB565}"/>
              </a:ext>
            </a:extLst>
          </p:cNvPr>
          <p:cNvGrpSpPr/>
          <p:nvPr/>
        </p:nvGrpSpPr>
        <p:grpSpPr>
          <a:xfrm>
            <a:off x="2185999" y="1649492"/>
            <a:ext cx="7148501" cy="3747409"/>
            <a:chOff x="3786198" y="2101482"/>
            <a:chExt cx="8110527" cy="459189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A52AB5-2927-4566-B006-842BC5F48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198" y="2101482"/>
              <a:ext cx="8026352" cy="459189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496DCC-4299-4456-9EF1-7FE31BA00DCD}"/>
                </a:ext>
              </a:extLst>
            </p:cNvPr>
            <p:cNvSpPr/>
            <p:nvPr/>
          </p:nvSpPr>
          <p:spPr>
            <a:xfrm>
              <a:off x="5600700" y="3640377"/>
              <a:ext cx="953537" cy="51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EAFB20B-14A6-4288-B4C2-59E5F6243FDA}"/>
                </a:ext>
              </a:extLst>
            </p:cNvPr>
            <p:cNvSpPr/>
            <p:nvPr/>
          </p:nvSpPr>
          <p:spPr>
            <a:xfrm>
              <a:off x="10424332" y="3587101"/>
              <a:ext cx="1472393" cy="51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3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499F5CD-6F93-4342-8797-59E263009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66" y="5479010"/>
            <a:ext cx="114109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9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5B2A7-215F-4F96-85A5-5AD78989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2" y="2892416"/>
            <a:ext cx="6643565" cy="3038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19170-D586-49B9-8A10-908869255C24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80F01-B87F-42C5-9EB2-7E276F0F0184}"/>
              </a:ext>
            </a:extLst>
          </p:cNvPr>
          <p:cNvSpPr txBox="1"/>
          <p:nvPr/>
        </p:nvSpPr>
        <p:spPr>
          <a:xfrm>
            <a:off x="361708" y="1355371"/>
            <a:ext cx="112939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From a breeding perspective………HI allows phenotyping in extensive areas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cs typeface="Times" panose="02020603050405020304" pitchFamily="18" charset="0"/>
              </a:rPr>
              <a:t>in a faster, non-destructive, and more cost-effective manner compared to direct measurements. 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6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B6732-122A-4BF9-B8B3-02959BF54CCB}"/>
              </a:ext>
            </a:extLst>
          </p:cNvPr>
          <p:cNvSpPr txBox="1"/>
          <p:nvPr/>
        </p:nvSpPr>
        <p:spPr>
          <a:xfrm>
            <a:off x="143172" y="2828835"/>
            <a:ext cx="1190565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What crop variable we can best predict using the hyperspectral range 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(350-2500 nm)?</a:t>
            </a:r>
          </a:p>
          <a:p>
            <a:pPr algn="ctr"/>
            <a:endParaRPr lang="en-US" sz="2400" dirty="0">
              <a:effectLst/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1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F83653-3C98-4449-B50D-03AD7F06CA87}"/>
              </a:ext>
            </a:extLst>
          </p:cNvPr>
          <p:cNvGrpSpPr/>
          <p:nvPr/>
        </p:nvGrpSpPr>
        <p:grpSpPr>
          <a:xfrm>
            <a:off x="1798320" y="1146669"/>
            <a:ext cx="9204960" cy="5382838"/>
            <a:chOff x="533400" y="1311720"/>
            <a:chExt cx="8366760" cy="47690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92AFCB-3DF4-45F2-AF35-F5262EA27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478"/>
            <a:stretch/>
          </p:blipFill>
          <p:spPr>
            <a:xfrm>
              <a:off x="533400" y="1778505"/>
              <a:ext cx="6342735" cy="43022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5D1BF-2DF8-4BFB-B3DC-04FA71C6A0EE}"/>
                </a:ext>
              </a:extLst>
            </p:cNvPr>
            <p:cNvSpPr txBox="1"/>
            <p:nvPr/>
          </p:nvSpPr>
          <p:spPr>
            <a:xfrm>
              <a:off x="6172200" y="3429000"/>
              <a:ext cx="2727960" cy="1400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5 environments (yr./site) 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32 genotypes 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row-spacing (15 and 30 in)</a:t>
              </a:r>
            </a:p>
            <a:p>
              <a:pPr marL="176213" indent="-176213">
                <a:buFontTx/>
                <a:buChar char="-"/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 reps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E7AB4A-B005-40A6-A22A-2DB29D697F90}"/>
                </a:ext>
              </a:extLst>
            </p:cNvPr>
            <p:cNvSpPr txBox="1"/>
            <p:nvPr/>
          </p:nvSpPr>
          <p:spPr>
            <a:xfrm>
              <a:off x="3109834" y="1337306"/>
              <a:ext cx="1168783" cy="553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LAI (R2)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Biomass (R1)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FB4EA-977F-4E02-B8AE-AE346751F036}"/>
                </a:ext>
              </a:extLst>
            </p:cNvPr>
            <p:cNvSpPr txBox="1"/>
            <p:nvPr/>
          </p:nvSpPr>
          <p:spPr>
            <a:xfrm>
              <a:off x="4298804" y="1311720"/>
              <a:ext cx="810972" cy="553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Biomass (R4)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18AC5-4453-48CF-BBB7-452148B5F2E6}"/>
                </a:ext>
              </a:extLst>
            </p:cNvPr>
            <p:cNvSpPr txBox="1"/>
            <p:nvPr/>
          </p:nvSpPr>
          <p:spPr>
            <a:xfrm>
              <a:off x="5157506" y="1311720"/>
              <a:ext cx="1197039" cy="781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Yield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Seed protein 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       and oil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658E88-0691-4734-8B13-3AD89A96D4B6}"/>
                </a:ext>
              </a:extLst>
            </p:cNvPr>
            <p:cNvSpPr txBox="1"/>
            <p:nvPr/>
          </p:nvSpPr>
          <p:spPr>
            <a:xfrm>
              <a:off x="6316272" y="3066159"/>
              <a:ext cx="19895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3pPr marL="457200" lvl="2">
                <a:defRPr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defRPr>
              </a:lvl3pPr>
            </a:lstStyle>
            <a:p>
              <a:pPr marL="0" lvl="2"/>
              <a:r>
                <a:rPr lang="en-US" sz="1600" b="1" dirty="0">
                  <a:latin typeface="+mj-lt"/>
                </a:rPr>
                <a:t>Experimental design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D5E14C-0315-4C85-A635-BBE013AC72A3}"/>
                </a:ext>
              </a:extLst>
            </p:cNvPr>
            <p:cNvSpPr/>
            <p:nvPr/>
          </p:nvSpPr>
          <p:spPr bwMode="auto">
            <a:xfrm>
              <a:off x="1143000" y="1865233"/>
              <a:ext cx="2164080" cy="4616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15B910-6D2F-4D4C-B99A-7B9E9913662F}"/>
                </a:ext>
              </a:extLst>
            </p:cNvPr>
            <p:cNvSpPr txBox="1"/>
            <p:nvPr/>
          </p:nvSpPr>
          <p:spPr>
            <a:xfrm>
              <a:off x="2206427" y="2126772"/>
              <a:ext cx="1677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0325" lvl="2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FieldSpec® 4 Hi-Res spectroradiometer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C0D646-DD89-45F4-BDD3-2E16E16EE6A5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9EF9D-46D6-40FE-AF58-A852676C454C}"/>
              </a:ext>
            </a:extLst>
          </p:cNvPr>
          <p:cNvSpPr txBox="1"/>
          <p:nvPr/>
        </p:nvSpPr>
        <p:spPr>
          <a:xfrm>
            <a:off x="197854" y="6458387"/>
            <a:ext cx="335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from Dr. Singh’s experiments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561DE5-FBDA-40D0-902A-923C935424A0}"/>
              </a:ext>
            </a:extLst>
          </p:cNvPr>
          <p:cNvSpPr/>
          <p:nvPr/>
        </p:nvSpPr>
        <p:spPr>
          <a:xfrm>
            <a:off x="4632867" y="1146669"/>
            <a:ext cx="734239" cy="32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3DD88A-8A1A-4610-B8D0-EF776F02ECBE}"/>
              </a:ext>
            </a:extLst>
          </p:cNvPr>
          <p:cNvSpPr/>
          <p:nvPr/>
        </p:nvSpPr>
        <p:spPr>
          <a:xfrm>
            <a:off x="6885679" y="1361401"/>
            <a:ext cx="1116348" cy="329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4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58A36342-E6F3-49F0-83E6-771A4F02C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0"/>
          <a:stretch/>
        </p:blipFill>
        <p:spPr bwMode="auto">
          <a:xfrm>
            <a:off x="871374" y="4470626"/>
            <a:ext cx="2180905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11B40F1B-F5A9-406E-A6FF-742F352E6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3" r="49583"/>
          <a:stretch/>
        </p:blipFill>
        <p:spPr bwMode="auto">
          <a:xfrm>
            <a:off x="3858232" y="4786250"/>
            <a:ext cx="2307517" cy="15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>
            <a:extLst>
              <a:ext uri="{FF2B5EF4-FFF2-40B4-BE49-F238E27FC236}">
                <a16:creationId xmlns:a16="http://schemas.microsoft.com/office/drawing/2014/main" id="{99F414E5-506C-48DA-B631-1F0273E12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6970"/>
          <a:stretch/>
        </p:blipFill>
        <p:spPr bwMode="auto">
          <a:xfrm>
            <a:off x="3889603" y="2362915"/>
            <a:ext cx="2286000" cy="151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42FE252-9CFA-4E2D-B8B2-072FECBE3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1"/>
          <a:stretch/>
        </p:blipFill>
        <p:spPr bwMode="auto">
          <a:xfrm>
            <a:off x="871374" y="1827131"/>
            <a:ext cx="2138526" cy="20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D01006-6674-49BD-B585-F0ED4BBF7780}"/>
              </a:ext>
            </a:extLst>
          </p:cNvPr>
          <p:cNvSpPr txBox="1"/>
          <p:nvPr/>
        </p:nvSpPr>
        <p:spPr>
          <a:xfrm>
            <a:off x="1386038" y="1407329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Predictors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FC92C-6826-4EFA-B2AE-DE95954B3406}"/>
              </a:ext>
            </a:extLst>
          </p:cNvPr>
          <p:cNvSpPr txBox="1"/>
          <p:nvPr/>
        </p:nvSpPr>
        <p:spPr>
          <a:xfrm>
            <a:off x="4216946" y="1509303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Observed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C0BE57-1C04-45E9-93BE-FDDE1CE67ABD}"/>
              </a:ext>
            </a:extLst>
          </p:cNvPr>
          <p:cNvSpPr txBox="1"/>
          <p:nvPr/>
        </p:nvSpPr>
        <p:spPr>
          <a:xfrm>
            <a:off x="197854" y="245802"/>
            <a:ext cx="1190565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Predicting soybean crop variables using high-throughput </a:t>
            </a:r>
          </a:p>
          <a:p>
            <a:pPr algn="ctr"/>
            <a: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hyperspectral imaging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8745</TotalTime>
  <Words>1685</Words>
  <Application>Microsoft Office PowerPoint</Application>
  <PresentationFormat>Widescreen</PresentationFormat>
  <Paragraphs>222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Comic Sans MS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Chiozza</dc:creator>
  <cp:lastModifiedBy>Nichols, Virginia A [AGRON]</cp:lastModifiedBy>
  <cp:revision>83</cp:revision>
  <dcterms:created xsi:type="dcterms:W3CDTF">2020-10-15T14:43:04Z</dcterms:created>
  <dcterms:modified xsi:type="dcterms:W3CDTF">2020-10-26T18:52:41Z</dcterms:modified>
</cp:coreProperties>
</file>