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9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A0095"/>
    <a:srgbClr val="E685CF"/>
    <a:srgbClr val="2D2D8A"/>
    <a:srgbClr val="292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65" d="100"/>
          <a:sy n="65" d="100"/>
        </p:scale>
        <p:origin x="240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8D0C-6B45-4297-B39A-8A365B4BA40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62DF-33D9-48B3-B6F2-E65F297A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6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8D0C-6B45-4297-B39A-8A365B4BA40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62DF-33D9-48B3-B6F2-E65F297A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0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8D0C-6B45-4297-B39A-8A365B4BA40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62DF-33D9-48B3-B6F2-E65F297A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4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8D0C-6B45-4297-B39A-8A365B4BA40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62DF-33D9-48B3-B6F2-E65F297A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9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8D0C-6B45-4297-B39A-8A365B4BA40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62DF-33D9-48B3-B6F2-E65F297A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1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8D0C-6B45-4297-B39A-8A365B4BA40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62DF-33D9-48B3-B6F2-E65F297A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73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8D0C-6B45-4297-B39A-8A365B4BA40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62DF-33D9-48B3-B6F2-E65F297A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1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8D0C-6B45-4297-B39A-8A365B4BA40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62DF-33D9-48B3-B6F2-E65F297A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7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8D0C-6B45-4297-B39A-8A365B4BA40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62DF-33D9-48B3-B6F2-E65F297A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7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8D0C-6B45-4297-B39A-8A365B4BA40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62DF-33D9-48B3-B6F2-E65F297A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9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8D0C-6B45-4297-B39A-8A365B4BA40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62DF-33D9-48B3-B6F2-E65F297A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9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38D0C-6B45-4297-B39A-8A365B4BA40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B62DF-33D9-48B3-B6F2-E65F297AC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7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77E7BAC-8F0E-4065-B6D9-550F670E1698}"/>
              </a:ext>
            </a:extLst>
          </p:cNvPr>
          <p:cNvGrpSpPr/>
          <p:nvPr/>
        </p:nvGrpSpPr>
        <p:grpSpPr>
          <a:xfrm>
            <a:off x="311966" y="491111"/>
            <a:ext cx="6234067" cy="8161777"/>
            <a:chOff x="289979" y="200171"/>
            <a:chExt cx="6425352" cy="8743658"/>
          </a:xfrm>
        </p:grpSpPr>
        <p:sp>
          <p:nvSpPr>
            <p:cNvPr id="62" name="Flowchart: Process 61">
              <a:extLst>
                <a:ext uri="{FF2B5EF4-FFF2-40B4-BE49-F238E27FC236}">
                  <a16:creationId xmlns:a16="http://schemas.microsoft.com/office/drawing/2014/main" id="{E79EB8A9-9ED7-479F-9C73-BB0F42C4ED7D}"/>
                </a:ext>
              </a:extLst>
            </p:cNvPr>
            <p:cNvSpPr/>
            <p:nvPr/>
          </p:nvSpPr>
          <p:spPr>
            <a:xfrm>
              <a:off x="3767911" y="3764640"/>
              <a:ext cx="2947420" cy="103447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1BC28AA-975A-461A-80FF-96F3AC9DC628}"/>
                </a:ext>
              </a:extLst>
            </p:cNvPr>
            <p:cNvSpPr/>
            <p:nvPr/>
          </p:nvSpPr>
          <p:spPr>
            <a:xfrm>
              <a:off x="2140756" y="8127254"/>
              <a:ext cx="2741464" cy="8165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7" name="Flowchart: Process 56">
              <a:extLst>
                <a:ext uri="{FF2B5EF4-FFF2-40B4-BE49-F238E27FC236}">
                  <a16:creationId xmlns:a16="http://schemas.microsoft.com/office/drawing/2014/main" id="{49E268A8-7267-4DDD-A08E-12227E0D7ADE}"/>
                </a:ext>
              </a:extLst>
            </p:cNvPr>
            <p:cNvSpPr/>
            <p:nvPr/>
          </p:nvSpPr>
          <p:spPr>
            <a:xfrm>
              <a:off x="1596157" y="709705"/>
              <a:ext cx="3645464" cy="103447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9D2E7AA0-349A-45C1-BC9D-2BBC91235CBC}"/>
                </a:ext>
              </a:extLst>
            </p:cNvPr>
            <p:cNvSpPr/>
            <p:nvPr/>
          </p:nvSpPr>
          <p:spPr>
            <a:xfrm>
              <a:off x="1576009" y="200171"/>
              <a:ext cx="3681919" cy="101057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Directed </a:t>
              </a:r>
              <a:r>
                <a:rPr lang="en-US" sz="1600" dirty="0" err="1"/>
                <a:t>Acyclical</a:t>
              </a:r>
              <a:r>
                <a:rPr lang="en-US" sz="1600" dirty="0"/>
                <a:t> Graph (DAG)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65801F-571B-49A3-9AD1-D0258354AD81}"/>
                </a:ext>
              </a:extLst>
            </p:cNvPr>
            <p:cNvSpPr/>
            <p:nvPr/>
          </p:nvSpPr>
          <p:spPr>
            <a:xfrm>
              <a:off x="1616379" y="1212745"/>
              <a:ext cx="3645464" cy="642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Use previous literature, expert knowledge, and data to identify potential drivers of the continuous corn penalty</a:t>
              </a:r>
            </a:p>
          </p:txBody>
        </p:sp>
        <p:sp>
          <p:nvSpPr>
            <p:cNvPr id="35" name="Flowchart: Process 34">
              <a:extLst>
                <a:ext uri="{FF2B5EF4-FFF2-40B4-BE49-F238E27FC236}">
                  <a16:creationId xmlns:a16="http://schemas.microsoft.com/office/drawing/2014/main" id="{50961B87-08C3-4168-ADE8-5020E90FE2E3}"/>
                </a:ext>
              </a:extLst>
            </p:cNvPr>
            <p:cNvSpPr/>
            <p:nvPr/>
          </p:nvSpPr>
          <p:spPr>
            <a:xfrm>
              <a:off x="2136170" y="6349264"/>
              <a:ext cx="2746049" cy="58423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Optimize and simplify</a:t>
              </a:r>
            </a:p>
          </p:txBody>
        </p:sp>
        <p:sp>
          <p:nvSpPr>
            <p:cNvPr id="40" name="Flowchart: Process 39">
              <a:extLst>
                <a:ext uri="{FF2B5EF4-FFF2-40B4-BE49-F238E27FC236}">
                  <a16:creationId xmlns:a16="http://schemas.microsoft.com/office/drawing/2014/main" id="{FA2A4013-BD12-49FC-80AA-118488F7EA66}"/>
                </a:ext>
              </a:extLst>
            </p:cNvPr>
            <p:cNvSpPr/>
            <p:nvPr/>
          </p:nvSpPr>
          <p:spPr>
            <a:xfrm>
              <a:off x="2140755" y="7792259"/>
              <a:ext cx="2741464" cy="606204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Test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661F4FD-7959-4363-8ABD-20909AE837E4}"/>
                </a:ext>
              </a:extLst>
            </p:cNvPr>
            <p:cNvSpPr/>
            <p:nvPr/>
          </p:nvSpPr>
          <p:spPr>
            <a:xfrm>
              <a:off x="306342" y="4207890"/>
              <a:ext cx="2947421" cy="461665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Assess sensitivity of model to changing parameters identified through the DAG</a:t>
              </a:r>
            </a:p>
          </p:txBody>
        </p:sp>
        <p:sp>
          <p:nvSpPr>
            <p:cNvPr id="43" name="Flowchart: Process 42">
              <a:extLst>
                <a:ext uri="{FF2B5EF4-FFF2-40B4-BE49-F238E27FC236}">
                  <a16:creationId xmlns:a16="http://schemas.microsoft.com/office/drawing/2014/main" id="{420BB769-F303-4A47-95E0-2ECE2F648508}"/>
                </a:ext>
              </a:extLst>
            </p:cNvPr>
            <p:cNvSpPr/>
            <p:nvPr/>
          </p:nvSpPr>
          <p:spPr>
            <a:xfrm>
              <a:off x="289979" y="3607453"/>
              <a:ext cx="2947421" cy="49346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Sensitivity analysis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B3F8EF1-5A49-42DB-B0C5-0AF26467763C}"/>
                </a:ext>
              </a:extLst>
            </p:cNvPr>
            <p:cNvSpPr/>
            <p:nvPr/>
          </p:nvSpPr>
          <p:spPr>
            <a:xfrm>
              <a:off x="2088970" y="5627284"/>
              <a:ext cx="286110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Create scripts to incorporate weather/soil conditions that trigger parameter changes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9871C7-97A4-42F4-BF4A-08B4D5FE2164}"/>
                </a:ext>
              </a:extLst>
            </p:cNvPr>
            <p:cNvSpPr/>
            <p:nvPr/>
          </p:nvSpPr>
          <p:spPr>
            <a:xfrm>
              <a:off x="2200610" y="6973890"/>
              <a:ext cx="2681609" cy="6592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Find simplest way to achieve best fits in training sets (2 Iowa sites, 2 Illinois sites) 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F5089B2-F58A-41B0-BCA1-BF9AB4D3A0AF}"/>
                </a:ext>
              </a:extLst>
            </p:cNvPr>
            <p:cNvSpPr/>
            <p:nvPr/>
          </p:nvSpPr>
          <p:spPr>
            <a:xfrm>
              <a:off x="2272640" y="8430094"/>
              <a:ext cx="255702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Test scripts on independent datasets </a:t>
              </a:r>
            </a:p>
            <a:p>
              <a:pPr algn="ctr"/>
              <a:r>
                <a:rPr lang="en-US" sz="1100" dirty="0"/>
                <a:t>(1 Iowa site, 1 Illinois site)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628DDC0-0822-4726-BC76-3CDE51FE61FA}"/>
                </a:ext>
              </a:extLst>
            </p:cNvPr>
            <p:cNvSpPr/>
            <p:nvPr/>
          </p:nvSpPr>
          <p:spPr>
            <a:xfrm>
              <a:off x="365698" y="3135718"/>
              <a:ext cx="2802697" cy="2798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APSIM</a:t>
              </a:r>
            </a:p>
          </p:txBody>
        </p:sp>
        <p:sp>
          <p:nvSpPr>
            <p:cNvPr id="47" name="Flowchart: Process 46">
              <a:extLst>
                <a:ext uri="{FF2B5EF4-FFF2-40B4-BE49-F238E27FC236}">
                  <a16:creationId xmlns:a16="http://schemas.microsoft.com/office/drawing/2014/main" id="{33745846-8503-489F-A650-F9402320FCC9}"/>
                </a:ext>
              </a:extLst>
            </p:cNvPr>
            <p:cNvSpPr/>
            <p:nvPr/>
          </p:nvSpPr>
          <p:spPr>
            <a:xfrm>
              <a:off x="289979" y="2470578"/>
              <a:ext cx="2947421" cy="103447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3" name="Flowchart: Decision 12">
              <a:extLst>
                <a:ext uri="{FF2B5EF4-FFF2-40B4-BE49-F238E27FC236}">
                  <a16:creationId xmlns:a16="http://schemas.microsoft.com/office/drawing/2014/main" id="{B9ED4703-0B55-4A9B-BC82-0E4E4E99CD40}"/>
                </a:ext>
              </a:extLst>
            </p:cNvPr>
            <p:cNvSpPr/>
            <p:nvPr/>
          </p:nvSpPr>
          <p:spPr>
            <a:xfrm>
              <a:off x="289979" y="1946097"/>
              <a:ext cx="2947421" cy="10344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Model Simulations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447DA6D-56D3-48C9-921D-81A818E84E1F}"/>
                </a:ext>
              </a:extLst>
            </p:cNvPr>
            <p:cNvSpPr/>
            <p:nvPr/>
          </p:nvSpPr>
          <p:spPr>
            <a:xfrm>
              <a:off x="3775684" y="3038650"/>
              <a:ext cx="2939646" cy="27984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Iowa and Illinois long-term studies</a:t>
              </a:r>
            </a:p>
          </p:txBody>
        </p:sp>
        <p:sp>
          <p:nvSpPr>
            <p:cNvPr id="49" name="Flowchart: Process 48">
              <a:extLst>
                <a:ext uri="{FF2B5EF4-FFF2-40B4-BE49-F238E27FC236}">
                  <a16:creationId xmlns:a16="http://schemas.microsoft.com/office/drawing/2014/main" id="{C7E7194B-AAA5-47D2-B197-25632C7CD61B}"/>
                </a:ext>
              </a:extLst>
            </p:cNvPr>
            <p:cNvSpPr/>
            <p:nvPr/>
          </p:nvSpPr>
          <p:spPr>
            <a:xfrm>
              <a:off x="3767910" y="2422762"/>
              <a:ext cx="2947421" cy="103447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50" name="Flowchart: Decision 49">
              <a:extLst>
                <a:ext uri="{FF2B5EF4-FFF2-40B4-BE49-F238E27FC236}">
                  <a16:creationId xmlns:a16="http://schemas.microsoft.com/office/drawing/2014/main" id="{27309959-5156-4954-AE4F-4239F29CC9D5}"/>
                </a:ext>
              </a:extLst>
            </p:cNvPr>
            <p:cNvSpPr/>
            <p:nvPr/>
          </p:nvSpPr>
          <p:spPr>
            <a:xfrm>
              <a:off x="3767910" y="1898280"/>
              <a:ext cx="2947421" cy="1034472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Field Observations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1F60536-DA8C-4C5B-BAFA-D17890E60521}"/>
                </a:ext>
              </a:extLst>
            </p:cNvPr>
            <p:cNvSpPr/>
            <p:nvPr/>
          </p:nvSpPr>
          <p:spPr>
            <a:xfrm>
              <a:off x="3811780" y="4201317"/>
              <a:ext cx="2870825" cy="461664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Find statistical associations between penalty and weather/soil conditions</a:t>
              </a:r>
            </a:p>
          </p:txBody>
        </p:sp>
        <p:sp>
          <p:nvSpPr>
            <p:cNvPr id="56" name="Flowchart: Process 55">
              <a:extLst>
                <a:ext uri="{FF2B5EF4-FFF2-40B4-BE49-F238E27FC236}">
                  <a16:creationId xmlns:a16="http://schemas.microsoft.com/office/drawing/2014/main" id="{2C562887-5ADD-4DCE-92EC-6566558796C6}"/>
                </a:ext>
              </a:extLst>
            </p:cNvPr>
            <p:cNvSpPr/>
            <p:nvPr/>
          </p:nvSpPr>
          <p:spPr>
            <a:xfrm>
              <a:off x="3767911" y="3599787"/>
              <a:ext cx="2947420" cy="50838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Statistical Associations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6575938-634E-467D-A87C-4DAFCE13FF2E}"/>
                </a:ext>
              </a:extLst>
            </p:cNvPr>
            <p:cNvSpPr/>
            <p:nvPr/>
          </p:nvSpPr>
          <p:spPr>
            <a:xfrm>
              <a:off x="289979" y="4100920"/>
              <a:ext cx="2947421" cy="6996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9B22616-B76E-493F-AC32-152BDFCCD014}"/>
                </a:ext>
              </a:extLst>
            </p:cNvPr>
            <p:cNvSpPr/>
            <p:nvPr/>
          </p:nvSpPr>
          <p:spPr>
            <a:xfrm>
              <a:off x="2132758" y="5600380"/>
              <a:ext cx="2749461" cy="5732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Flowchart: Manual Operation 40">
              <a:extLst>
                <a:ext uri="{FF2B5EF4-FFF2-40B4-BE49-F238E27FC236}">
                  <a16:creationId xmlns:a16="http://schemas.microsoft.com/office/drawing/2014/main" id="{2571F71E-C391-4668-8258-B5D0D1508D05}"/>
                </a:ext>
              </a:extLst>
            </p:cNvPr>
            <p:cNvSpPr/>
            <p:nvPr/>
          </p:nvSpPr>
          <p:spPr>
            <a:xfrm>
              <a:off x="1189059" y="4988513"/>
              <a:ext cx="4633215" cy="600885"/>
            </a:xfrm>
            <a:prstGeom prst="flowChartManualOperat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Propose integration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E737536-BCB3-46F8-ABF8-B33B07EC809F}"/>
                </a:ext>
              </a:extLst>
            </p:cNvPr>
            <p:cNvSpPr/>
            <p:nvPr/>
          </p:nvSpPr>
          <p:spPr>
            <a:xfrm>
              <a:off x="2140756" y="6933499"/>
              <a:ext cx="2741463" cy="6996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91316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C7FA8E5-4BD8-4B33-AFFC-2D26A79F2EDD}"/>
              </a:ext>
            </a:extLst>
          </p:cNvPr>
          <p:cNvGrpSpPr/>
          <p:nvPr/>
        </p:nvGrpSpPr>
        <p:grpSpPr>
          <a:xfrm>
            <a:off x="311966" y="491111"/>
            <a:ext cx="6234067" cy="8453133"/>
            <a:chOff x="311966" y="491111"/>
            <a:chExt cx="6234067" cy="8453133"/>
          </a:xfrm>
        </p:grpSpPr>
        <p:sp>
          <p:nvSpPr>
            <p:cNvPr id="62" name="Flowchart: Process 61">
              <a:extLst>
                <a:ext uri="{FF2B5EF4-FFF2-40B4-BE49-F238E27FC236}">
                  <a16:creationId xmlns:a16="http://schemas.microsoft.com/office/drawing/2014/main" id="{E79EB8A9-9ED7-479F-9C73-BB0F42C4ED7D}"/>
                </a:ext>
              </a:extLst>
            </p:cNvPr>
            <p:cNvSpPr/>
            <p:nvPr/>
          </p:nvSpPr>
          <p:spPr>
            <a:xfrm>
              <a:off x="3686359" y="3818367"/>
              <a:ext cx="2859674" cy="965629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1BC28AA-975A-461A-80FF-96F3AC9DC628}"/>
                </a:ext>
              </a:extLst>
            </p:cNvPr>
            <p:cNvSpPr/>
            <p:nvPr/>
          </p:nvSpPr>
          <p:spPr>
            <a:xfrm>
              <a:off x="2107645" y="7984438"/>
              <a:ext cx="2659850" cy="959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7" name="Flowchart: Process 56">
              <a:extLst>
                <a:ext uri="{FF2B5EF4-FFF2-40B4-BE49-F238E27FC236}">
                  <a16:creationId xmlns:a16="http://schemas.microsoft.com/office/drawing/2014/main" id="{49E268A8-7267-4DDD-A08E-12227E0D7ADE}"/>
                </a:ext>
              </a:extLst>
            </p:cNvPr>
            <p:cNvSpPr/>
            <p:nvPr/>
          </p:nvSpPr>
          <p:spPr>
            <a:xfrm>
              <a:off x="1579259" y="966736"/>
              <a:ext cx="3536937" cy="965629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9D2E7AA0-349A-45C1-BC9D-2BBC91235CBC}"/>
                </a:ext>
              </a:extLst>
            </p:cNvPr>
            <p:cNvSpPr/>
            <p:nvPr/>
          </p:nvSpPr>
          <p:spPr>
            <a:xfrm>
              <a:off x="1559710" y="491111"/>
              <a:ext cx="3572307" cy="943323"/>
            </a:xfrm>
            <a:prstGeom prst="flowChartTerminator">
              <a:avLst/>
            </a:prstGeom>
            <a:solidFill>
              <a:srgbClr val="CA009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Understand mechanisms driving continuous maize penalty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65801F-571B-49A3-9AD1-D0258354AD81}"/>
                </a:ext>
              </a:extLst>
            </p:cNvPr>
            <p:cNvSpPr/>
            <p:nvPr/>
          </p:nvSpPr>
          <p:spPr>
            <a:xfrm>
              <a:off x="1598879" y="1436299"/>
              <a:ext cx="3536937" cy="430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Aim to improve mechanistic understanding to improve management options and cropping system models</a:t>
              </a:r>
            </a:p>
          </p:txBody>
        </p:sp>
        <p:sp>
          <p:nvSpPr>
            <p:cNvPr id="35" name="Flowchart: Process 34">
              <a:extLst>
                <a:ext uri="{FF2B5EF4-FFF2-40B4-BE49-F238E27FC236}">
                  <a16:creationId xmlns:a16="http://schemas.microsoft.com/office/drawing/2014/main" id="{50961B87-08C3-4168-ADE8-5020E90FE2E3}"/>
                </a:ext>
              </a:extLst>
            </p:cNvPr>
            <p:cNvSpPr/>
            <p:nvPr/>
          </p:nvSpPr>
          <p:spPr>
            <a:xfrm>
              <a:off x="2103195" y="6230986"/>
              <a:ext cx="2664298" cy="545355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Sensitivity Analyses</a:t>
              </a:r>
            </a:p>
          </p:txBody>
        </p:sp>
        <p:sp>
          <p:nvSpPr>
            <p:cNvPr id="40" name="Flowchart: Process 39">
              <a:extLst>
                <a:ext uri="{FF2B5EF4-FFF2-40B4-BE49-F238E27FC236}">
                  <a16:creationId xmlns:a16="http://schemas.microsoft.com/office/drawing/2014/main" id="{FA2A4013-BD12-49FC-80AA-118488F7EA66}"/>
                </a:ext>
              </a:extLst>
            </p:cNvPr>
            <p:cNvSpPr/>
            <p:nvPr/>
          </p:nvSpPr>
          <p:spPr>
            <a:xfrm>
              <a:off x="2107644" y="7917918"/>
              <a:ext cx="2659850" cy="565862"/>
            </a:xfrm>
            <a:prstGeom prst="flowChartProcess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Explore dynamic scripts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661F4FD-7959-4363-8ABD-20909AE837E4}"/>
                </a:ext>
              </a:extLst>
            </p:cNvPr>
            <p:cNvSpPr/>
            <p:nvPr/>
          </p:nvSpPr>
          <p:spPr>
            <a:xfrm>
              <a:off x="327842" y="4232119"/>
              <a:ext cx="2859675" cy="43088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Distill current knowledge into model-testable hypotheses</a:t>
              </a:r>
            </a:p>
          </p:txBody>
        </p:sp>
        <p:sp>
          <p:nvSpPr>
            <p:cNvPr id="43" name="Flowchart: Process 42">
              <a:extLst>
                <a:ext uri="{FF2B5EF4-FFF2-40B4-BE49-F238E27FC236}">
                  <a16:creationId xmlns:a16="http://schemas.microsoft.com/office/drawing/2014/main" id="{420BB769-F303-4A47-95E0-2ECE2F648508}"/>
                </a:ext>
              </a:extLst>
            </p:cNvPr>
            <p:cNvSpPr/>
            <p:nvPr/>
          </p:nvSpPr>
          <p:spPr>
            <a:xfrm>
              <a:off x="311966" y="3671641"/>
              <a:ext cx="2859675" cy="460627"/>
            </a:xfrm>
            <a:prstGeom prst="flowChartProcess">
              <a:avLst/>
            </a:prstGeom>
            <a:solidFill>
              <a:srgbClr val="2D2D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Summarize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B3F8EF1-5A49-42DB-B0C5-0AF26467763C}"/>
                </a:ext>
              </a:extLst>
            </p:cNvPr>
            <p:cNvSpPr/>
            <p:nvPr/>
          </p:nvSpPr>
          <p:spPr>
            <a:xfrm>
              <a:off x="2057400" y="5557053"/>
              <a:ext cx="2775925" cy="430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Build and calibrate APSIM model to maize-soybean rotation using experimental data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9871C7-97A4-42F4-BF4A-08B4D5FE2164}"/>
                </a:ext>
              </a:extLst>
            </p:cNvPr>
            <p:cNvSpPr/>
            <p:nvPr/>
          </p:nvSpPr>
          <p:spPr>
            <a:xfrm>
              <a:off x="2165717" y="6814044"/>
              <a:ext cx="2601777" cy="9387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Build a continuous maize rotation using maize-soybean parameters. Assess maize yield sensitivity to changes in parameters identified through literature and field observations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F5089B2-F58A-41B0-BCA1-BF9AB4D3A0AF}"/>
                </a:ext>
              </a:extLst>
            </p:cNvPr>
            <p:cNvSpPr/>
            <p:nvPr/>
          </p:nvSpPr>
          <p:spPr>
            <a:xfrm>
              <a:off x="2235602" y="8513301"/>
              <a:ext cx="2480899" cy="4309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Test dynamic changes to parameters identified in sensitivity analyses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628DDC0-0822-4726-BC76-3CDE51FE61FA}"/>
                </a:ext>
              </a:extLst>
            </p:cNvPr>
            <p:cNvSpPr/>
            <p:nvPr/>
          </p:nvSpPr>
          <p:spPr>
            <a:xfrm>
              <a:off x="385431" y="3160962"/>
              <a:ext cx="2719260" cy="43088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Review literature to identify potential drivers</a:t>
              </a:r>
            </a:p>
          </p:txBody>
        </p:sp>
        <p:sp>
          <p:nvSpPr>
            <p:cNvPr id="47" name="Flowchart: Process 46">
              <a:extLst>
                <a:ext uri="{FF2B5EF4-FFF2-40B4-BE49-F238E27FC236}">
                  <a16:creationId xmlns:a16="http://schemas.microsoft.com/office/drawing/2014/main" id="{33745846-8503-489F-A650-F9402320FCC9}"/>
                </a:ext>
              </a:extLst>
            </p:cNvPr>
            <p:cNvSpPr/>
            <p:nvPr/>
          </p:nvSpPr>
          <p:spPr>
            <a:xfrm>
              <a:off x="311966" y="2610424"/>
              <a:ext cx="2859675" cy="965629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13" name="Flowchart: Decision 12">
              <a:extLst>
                <a:ext uri="{FF2B5EF4-FFF2-40B4-BE49-F238E27FC236}">
                  <a16:creationId xmlns:a16="http://schemas.microsoft.com/office/drawing/2014/main" id="{B9ED4703-0B55-4A9B-BC82-0E4E4E99CD40}"/>
                </a:ext>
              </a:extLst>
            </p:cNvPr>
            <p:cNvSpPr/>
            <p:nvPr/>
          </p:nvSpPr>
          <p:spPr>
            <a:xfrm>
              <a:off x="311966" y="2120847"/>
              <a:ext cx="2859675" cy="965629"/>
            </a:xfrm>
            <a:prstGeom prst="flowChartDecision">
              <a:avLst/>
            </a:prstGeom>
            <a:solidFill>
              <a:srgbClr val="2D2D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Literature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447DA6D-56D3-48C9-921D-81A818E84E1F}"/>
                </a:ext>
              </a:extLst>
            </p:cNvPr>
            <p:cNvSpPr/>
            <p:nvPr/>
          </p:nvSpPr>
          <p:spPr>
            <a:xfrm>
              <a:off x="3693900" y="3140691"/>
              <a:ext cx="2852132" cy="430886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157 site-years from Iowa and Illinois long-term nitrogen-rate studies</a:t>
              </a:r>
            </a:p>
          </p:txBody>
        </p:sp>
        <p:sp>
          <p:nvSpPr>
            <p:cNvPr id="49" name="Flowchart: Process 48">
              <a:extLst>
                <a:ext uri="{FF2B5EF4-FFF2-40B4-BE49-F238E27FC236}">
                  <a16:creationId xmlns:a16="http://schemas.microsoft.com/office/drawing/2014/main" id="{C7E7194B-AAA5-47D2-B197-25632C7CD61B}"/>
                </a:ext>
              </a:extLst>
            </p:cNvPr>
            <p:cNvSpPr/>
            <p:nvPr/>
          </p:nvSpPr>
          <p:spPr>
            <a:xfrm>
              <a:off x="3686358" y="2565790"/>
              <a:ext cx="2859675" cy="965629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/>
            </a:p>
          </p:txBody>
        </p:sp>
        <p:sp>
          <p:nvSpPr>
            <p:cNvPr id="50" name="Flowchart: Decision 49">
              <a:extLst>
                <a:ext uri="{FF2B5EF4-FFF2-40B4-BE49-F238E27FC236}">
                  <a16:creationId xmlns:a16="http://schemas.microsoft.com/office/drawing/2014/main" id="{27309959-5156-4954-AE4F-4239F29CC9D5}"/>
                </a:ext>
              </a:extLst>
            </p:cNvPr>
            <p:cNvSpPr/>
            <p:nvPr/>
          </p:nvSpPr>
          <p:spPr>
            <a:xfrm>
              <a:off x="3686358" y="2076212"/>
              <a:ext cx="2859675" cy="965629"/>
            </a:xfrm>
            <a:prstGeom prst="flowChartDecision">
              <a:avLst/>
            </a:prstGeom>
            <a:solidFill>
              <a:srgbClr val="2D2D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Field Observations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1F60536-DA8C-4C5B-BAFA-D17890E60521}"/>
                </a:ext>
              </a:extLst>
            </p:cNvPr>
            <p:cNvSpPr/>
            <p:nvPr/>
          </p:nvSpPr>
          <p:spPr>
            <a:xfrm>
              <a:off x="3728922" y="4225984"/>
              <a:ext cx="2785360" cy="43094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100" dirty="0"/>
                <a:t>Find statistical associations between penalty and weather/soil conditions</a:t>
              </a:r>
            </a:p>
          </p:txBody>
        </p:sp>
        <p:sp>
          <p:nvSpPr>
            <p:cNvPr id="56" name="Flowchart: Process 55">
              <a:extLst>
                <a:ext uri="{FF2B5EF4-FFF2-40B4-BE49-F238E27FC236}">
                  <a16:creationId xmlns:a16="http://schemas.microsoft.com/office/drawing/2014/main" id="{2C562887-5ADD-4DCE-92EC-6566558796C6}"/>
                </a:ext>
              </a:extLst>
            </p:cNvPr>
            <p:cNvSpPr/>
            <p:nvPr/>
          </p:nvSpPr>
          <p:spPr>
            <a:xfrm>
              <a:off x="3686359" y="3664485"/>
              <a:ext cx="2859674" cy="474549"/>
            </a:xfrm>
            <a:prstGeom prst="flowChartProcess">
              <a:avLst/>
            </a:prstGeom>
            <a:solidFill>
              <a:srgbClr val="2D2D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Statistical Associations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6575938-634E-467D-A87C-4DAFCE13FF2E}"/>
                </a:ext>
              </a:extLst>
            </p:cNvPr>
            <p:cNvSpPr/>
            <p:nvPr/>
          </p:nvSpPr>
          <p:spPr>
            <a:xfrm>
              <a:off x="311966" y="4132268"/>
              <a:ext cx="2859675" cy="653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9B22616-B76E-493F-AC32-152BDFCCD014}"/>
                </a:ext>
              </a:extLst>
            </p:cNvPr>
            <p:cNvSpPr/>
            <p:nvPr/>
          </p:nvSpPr>
          <p:spPr>
            <a:xfrm>
              <a:off x="2099885" y="5520217"/>
              <a:ext cx="2667609" cy="5351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41" name="Flowchart: Manual Operation 40">
              <a:extLst>
                <a:ext uri="{FF2B5EF4-FFF2-40B4-BE49-F238E27FC236}">
                  <a16:creationId xmlns:a16="http://schemas.microsoft.com/office/drawing/2014/main" id="{2571F71E-C391-4668-8258-B5D0D1508D05}"/>
                </a:ext>
              </a:extLst>
            </p:cNvPr>
            <p:cNvSpPr/>
            <p:nvPr/>
          </p:nvSpPr>
          <p:spPr>
            <a:xfrm>
              <a:off x="1184280" y="4960792"/>
              <a:ext cx="4495283" cy="560897"/>
            </a:xfrm>
            <a:prstGeom prst="flowChartManualOperation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/>
                <a:t>Build APSIM Model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E737536-BCB3-46F8-ABF8-B33B07EC809F}"/>
                </a:ext>
              </a:extLst>
            </p:cNvPr>
            <p:cNvSpPr/>
            <p:nvPr/>
          </p:nvSpPr>
          <p:spPr>
            <a:xfrm>
              <a:off x="2107645" y="6776341"/>
              <a:ext cx="2659849" cy="10360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347387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able, bunch, different, photo&#10;&#10;Description automatically generated">
            <a:extLst>
              <a:ext uri="{FF2B5EF4-FFF2-40B4-BE49-F238E27FC236}">
                <a16:creationId xmlns:a16="http://schemas.microsoft.com/office/drawing/2014/main" id="{87662AC4-7ACE-4B4C-8213-1A3BEF090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30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</TotalTime>
  <Words>217</Words>
  <Application>Microsoft Office PowerPoint</Application>
  <PresentationFormat>Letter Paper (8.5x11 in)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Nichols, Virginia A [AGRON]</dc:creator>
  <cp:lastModifiedBy>Virginia Nichols</cp:lastModifiedBy>
  <cp:revision>20</cp:revision>
  <dcterms:created xsi:type="dcterms:W3CDTF">2020-11-23T14:59:25Z</dcterms:created>
  <dcterms:modified xsi:type="dcterms:W3CDTF">2021-08-02T20:52:42Z</dcterms:modified>
</cp:coreProperties>
</file>