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3" d="100"/>
          <a:sy n="103" d="100"/>
        </p:scale>
        <p:origin x="984" y="-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09-06-2024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760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09-06-2024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397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09-06-2024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227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09-06-2024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502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09-06-2024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227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09-06-2024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962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09-06-2024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861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09-06-2024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675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09-06-2024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722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09-06-2024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780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09-06-2024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258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32DD73-D1D4-4E9F-8E19-15BB36F317BB}" type="datetimeFigureOut">
              <a:rPr lang="da-DK" smtClean="0"/>
              <a:t>09-06-2024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436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8F1F59C-C273-D2A1-94E2-CAADE91CF149}"/>
              </a:ext>
            </a:extLst>
          </p:cNvPr>
          <p:cNvGrpSpPr/>
          <p:nvPr/>
        </p:nvGrpSpPr>
        <p:grpSpPr>
          <a:xfrm>
            <a:off x="599947" y="2130540"/>
            <a:ext cx="5339177" cy="4047460"/>
            <a:chOff x="599947" y="2130540"/>
            <a:chExt cx="5339177" cy="4047460"/>
          </a:xfrm>
        </p:grpSpPr>
        <p:pic>
          <p:nvPicPr>
            <p:cNvPr id="1026" name="Picture 2" descr="Old Barn And Field Stock Illustration - Download Image Now - Farm,  Agricultural Field, Illustration - iStock">
              <a:extLst>
                <a:ext uri="{FF2B5EF4-FFF2-40B4-BE49-F238E27FC236}">
                  <a16:creationId xmlns:a16="http://schemas.microsoft.com/office/drawing/2014/main" id="{3A468A0F-568C-235A-2488-688F17825C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116" y="2291894"/>
              <a:ext cx="2459237" cy="1739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utoShape 4" descr="Sketch of a university campus on Craiyon">
              <a:extLst>
                <a:ext uri="{FF2B5EF4-FFF2-40B4-BE49-F238E27FC236}">
                  <a16:creationId xmlns:a16="http://schemas.microsoft.com/office/drawing/2014/main" id="{128C6E1A-0A17-4E69-BF7D-15B6D334DE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04108" y="3180532"/>
              <a:ext cx="207093" cy="207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38576" tIns="19289" rIns="38576" bIns="19289" numCol="1" anchor="t" anchorCtr="0" compatLnSpc="1">
              <a:prstTxWarp prst="textNoShape">
                <a:avLst/>
              </a:prstTxWarp>
            </a:bodyPr>
            <a:lstStyle/>
            <a:p>
              <a:endParaRPr lang="da-DK" sz="76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9BF3BDE-3DE6-E0D0-70C7-DC90CE04F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85512" y="2297742"/>
              <a:ext cx="2283816" cy="1734102"/>
            </a:xfrm>
            <a:prstGeom prst="rect">
              <a:avLst/>
            </a:prstGeom>
          </p:spPr>
        </p:pic>
        <p:pic>
          <p:nvPicPr>
            <p:cNvPr id="23" name="Picture 2" descr="Old Barn And Field Stock Illustration - Download Image Now - Farm,  Agricultural Field, Illustration - iStock">
              <a:extLst>
                <a:ext uri="{FF2B5EF4-FFF2-40B4-BE49-F238E27FC236}">
                  <a16:creationId xmlns:a16="http://schemas.microsoft.com/office/drawing/2014/main" id="{4A95F63A-0E48-4353-C3EC-8DF2076C3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974" y="4294436"/>
              <a:ext cx="2459237" cy="1739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0549345-0DA6-27D3-F677-27ABFB4F0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82784" y="4337413"/>
              <a:ext cx="2251382" cy="1709474"/>
            </a:xfrm>
            <a:prstGeom prst="rect">
              <a:avLst/>
            </a:prstGeom>
          </p:spPr>
        </p:pic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ACC716CE-9B72-8B7D-82B6-23014634E0C8}"/>
                </a:ext>
              </a:extLst>
            </p:cNvPr>
            <p:cNvSpPr/>
            <p:nvPr/>
          </p:nvSpPr>
          <p:spPr>
            <a:xfrm>
              <a:off x="2394688" y="2757595"/>
              <a:ext cx="2214177" cy="503278"/>
            </a:xfrm>
            <a:prstGeom prst="righ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Time, resources, land</a:t>
              </a:r>
              <a:endParaRPr lang="da-DK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Arrow: Left 49">
              <a:extLst>
                <a:ext uri="{FF2B5EF4-FFF2-40B4-BE49-F238E27FC236}">
                  <a16:creationId xmlns:a16="http://schemas.microsoft.com/office/drawing/2014/main" id="{1B996779-B7CD-C91F-F4BE-A2D04DF89F63}"/>
                </a:ext>
              </a:extLst>
            </p:cNvPr>
            <p:cNvSpPr/>
            <p:nvPr/>
          </p:nvSpPr>
          <p:spPr>
            <a:xfrm>
              <a:off x="2118360" y="3088573"/>
              <a:ext cx="2072548" cy="218799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Time, resources, ‘knowledge’</a:t>
              </a:r>
              <a:endParaRPr lang="da-DK" sz="1100" dirty="0"/>
            </a:p>
          </p:txBody>
        </p:sp>
        <p:sp>
          <p:nvSpPr>
            <p:cNvPr id="52" name="Arrow: Left 51">
              <a:extLst>
                <a:ext uri="{FF2B5EF4-FFF2-40B4-BE49-F238E27FC236}">
                  <a16:creationId xmlns:a16="http://schemas.microsoft.com/office/drawing/2014/main" id="{6F151098-9E45-A709-8698-B22B16217AC3}"/>
                </a:ext>
              </a:extLst>
            </p:cNvPr>
            <p:cNvSpPr/>
            <p:nvPr/>
          </p:nvSpPr>
          <p:spPr>
            <a:xfrm>
              <a:off x="2389503" y="4509575"/>
              <a:ext cx="1730954" cy="347425"/>
            </a:xfrm>
            <a:prstGeom prst="lef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Time, resources, money</a:t>
              </a:r>
              <a:endParaRPr lang="da-DK" sz="1100" dirty="0">
                <a:solidFill>
                  <a:schemeClr val="tx1"/>
                </a:solidFill>
              </a:endParaRPr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2F6EDF4F-5C02-99B8-0F6C-66DA3787664C}"/>
                </a:ext>
              </a:extLst>
            </p:cNvPr>
            <p:cNvSpPr/>
            <p:nvPr/>
          </p:nvSpPr>
          <p:spPr>
            <a:xfrm>
              <a:off x="2632934" y="4878096"/>
              <a:ext cx="1730955" cy="25104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Trust</a:t>
              </a:r>
              <a:endParaRPr lang="da-DK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Arrow: Left 53">
              <a:extLst>
                <a:ext uri="{FF2B5EF4-FFF2-40B4-BE49-F238E27FC236}">
                  <a16:creationId xmlns:a16="http://schemas.microsoft.com/office/drawing/2014/main" id="{B3604570-09BD-2B60-B0E2-2E9CC8CEF90C}"/>
                </a:ext>
              </a:extLst>
            </p:cNvPr>
            <p:cNvSpPr/>
            <p:nvPr/>
          </p:nvSpPr>
          <p:spPr>
            <a:xfrm>
              <a:off x="2475581" y="4984730"/>
              <a:ext cx="1730954" cy="228226"/>
            </a:xfrm>
            <a:prstGeom prst="lef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Trust</a:t>
              </a:r>
              <a:endParaRPr lang="da-DK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F66D153-6B3A-6073-C600-05FD48B8F8C3}"/>
                </a:ext>
              </a:extLst>
            </p:cNvPr>
            <p:cNvGrpSpPr/>
            <p:nvPr/>
          </p:nvGrpSpPr>
          <p:grpSpPr>
            <a:xfrm>
              <a:off x="2459954" y="5274995"/>
              <a:ext cx="1888308" cy="334860"/>
              <a:chOff x="2406169" y="5927342"/>
              <a:chExt cx="1888308" cy="33486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55" name="Arrow: Right 54">
                <a:extLst>
                  <a:ext uri="{FF2B5EF4-FFF2-40B4-BE49-F238E27FC236}">
                    <a16:creationId xmlns:a16="http://schemas.microsoft.com/office/drawing/2014/main" id="{28476593-8BCD-924B-D351-9E629C1493FC}"/>
                  </a:ext>
                </a:extLst>
              </p:cNvPr>
              <p:cNvSpPr/>
              <p:nvPr/>
            </p:nvSpPr>
            <p:spPr>
              <a:xfrm>
                <a:off x="2563522" y="5927342"/>
                <a:ext cx="1730955" cy="251040"/>
              </a:xfrm>
              <a:prstGeom prst="rightArrow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Learning</a:t>
                </a:r>
                <a:endParaRPr lang="da-DK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Arrow: Left 55">
                <a:extLst>
                  <a:ext uri="{FF2B5EF4-FFF2-40B4-BE49-F238E27FC236}">
                    <a16:creationId xmlns:a16="http://schemas.microsoft.com/office/drawing/2014/main" id="{CE3A0F83-AEBA-C756-B165-8A9EF5BED45E}"/>
                  </a:ext>
                </a:extLst>
              </p:cNvPr>
              <p:cNvSpPr/>
              <p:nvPr/>
            </p:nvSpPr>
            <p:spPr>
              <a:xfrm>
                <a:off x="2406169" y="6033976"/>
                <a:ext cx="1730954" cy="228226"/>
              </a:xfrm>
              <a:prstGeom prst="lef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Learning</a:t>
                </a:r>
                <a:endParaRPr lang="da-DK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538408A-7F62-5D80-BC08-C05355546744}"/>
                </a:ext>
              </a:extLst>
            </p:cNvPr>
            <p:cNvGrpSpPr/>
            <p:nvPr/>
          </p:nvGrpSpPr>
          <p:grpSpPr>
            <a:xfrm>
              <a:off x="2459954" y="5679636"/>
              <a:ext cx="1888308" cy="334860"/>
              <a:chOff x="2406169" y="5927342"/>
              <a:chExt cx="1888308" cy="33486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59" name="Arrow: Right 58">
                <a:extLst>
                  <a:ext uri="{FF2B5EF4-FFF2-40B4-BE49-F238E27FC236}">
                    <a16:creationId xmlns:a16="http://schemas.microsoft.com/office/drawing/2014/main" id="{D298190F-3D9B-1396-3A89-53BC3A58063A}"/>
                  </a:ext>
                </a:extLst>
              </p:cNvPr>
              <p:cNvSpPr/>
              <p:nvPr/>
            </p:nvSpPr>
            <p:spPr>
              <a:xfrm>
                <a:off x="2563522" y="5927342"/>
                <a:ext cx="1730955" cy="251040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Transformation</a:t>
                </a:r>
                <a:endParaRPr lang="da-DK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Arrow: Left 59">
                <a:extLst>
                  <a:ext uri="{FF2B5EF4-FFF2-40B4-BE49-F238E27FC236}">
                    <a16:creationId xmlns:a16="http://schemas.microsoft.com/office/drawing/2014/main" id="{60B41D67-5622-8E24-F92F-46BE4CC0541B}"/>
                  </a:ext>
                </a:extLst>
              </p:cNvPr>
              <p:cNvSpPr/>
              <p:nvPr/>
            </p:nvSpPr>
            <p:spPr>
              <a:xfrm>
                <a:off x="2406169" y="6033976"/>
                <a:ext cx="1730954" cy="228226"/>
              </a:xfrm>
              <a:prstGeom prst="leftArrow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Transformation</a:t>
                </a:r>
                <a:endParaRPr lang="da-DK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33D3E38F-F56E-5123-E0E8-B5FA8B57E4F1}"/>
                </a:ext>
              </a:extLst>
            </p:cNvPr>
            <p:cNvSpPr/>
            <p:nvPr/>
          </p:nvSpPr>
          <p:spPr>
            <a:xfrm>
              <a:off x="2633071" y="4318803"/>
              <a:ext cx="1730954" cy="382168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Time, resources, land</a:t>
              </a:r>
              <a:endParaRPr lang="da-DK" sz="1100" dirty="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5AD1299-0049-6754-181E-4FC69980B9CD}"/>
                </a:ext>
              </a:extLst>
            </p:cNvPr>
            <p:cNvSpPr/>
            <p:nvPr/>
          </p:nvSpPr>
          <p:spPr>
            <a:xfrm>
              <a:off x="611490" y="2146992"/>
              <a:ext cx="5327634" cy="19765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6ED89A2-A1DC-E4C1-3712-9BED38B78D32}"/>
                </a:ext>
              </a:extLst>
            </p:cNvPr>
            <p:cNvSpPr/>
            <p:nvPr/>
          </p:nvSpPr>
          <p:spPr>
            <a:xfrm>
              <a:off x="607471" y="4201466"/>
              <a:ext cx="5327634" cy="19765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B80E13-CB89-F666-B833-8A14C9A30530}"/>
                </a:ext>
              </a:extLst>
            </p:cNvPr>
            <p:cNvSpPr txBox="1"/>
            <p:nvPr/>
          </p:nvSpPr>
          <p:spPr>
            <a:xfrm>
              <a:off x="611490" y="213054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269602-64A1-9CD2-9545-1867CE64BA96}"/>
                </a:ext>
              </a:extLst>
            </p:cNvPr>
            <p:cNvSpPr txBox="1"/>
            <p:nvPr/>
          </p:nvSpPr>
          <p:spPr>
            <a:xfrm>
              <a:off x="599947" y="419688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397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E2A70F7-EF56-ABF0-317F-1B7B759E018A}"/>
              </a:ext>
            </a:extLst>
          </p:cNvPr>
          <p:cNvGrpSpPr/>
          <p:nvPr/>
        </p:nvGrpSpPr>
        <p:grpSpPr>
          <a:xfrm>
            <a:off x="599947" y="2130540"/>
            <a:ext cx="5339177" cy="4047460"/>
            <a:chOff x="599947" y="2130540"/>
            <a:chExt cx="5339177" cy="4047460"/>
          </a:xfrm>
        </p:grpSpPr>
        <p:pic>
          <p:nvPicPr>
            <p:cNvPr id="1026" name="Picture 2" descr="Old Barn And Field Stock Illustration - Download Image Now - Farm,  Agricultural Field, Illustration - iStock">
              <a:extLst>
                <a:ext uri="{FF2B5EF4-FFF2-40B4-BE49-F238E27FC236}">
                  <a16:creationId xmlns:a16="http://schemas.microsoft.com/office/drawing/2014/main" id="{3A468A0F-568C-235A-2488-688F17825C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116" y="2291894"/>
              <a:ext cx="2459237" cy="1739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utoShape 4" descr="Sketch of a university campus on Craiyon">
              <a:extLst>
                <a:ext uri="{FF2B5EF4-FFF2-40B4-BE49-F238E27FC236}">
                  <a16:creationId xmlns:a16="http://schemas.microsoft.com/office/drawing/2014/main" id="{128C6E1A-0A17-4E69-BF7D-15B6D334DE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04108" y="3180532"/>
              <a:ext cx="207093" cy="207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38576" tIns="19289" rIns="38576" bIns="19289" numCol="1" anchor="t" anchorCtr="0" compatLnSpc="1">
              <a:prstTxWarp prst="textNoShape">
                <a:avLst/>
              </a:prstTxWarp>
            </a:bodyPr>
            <a:lstStyle/>
            <a:p>
              <a:endParaRPr lang="da-DK" sz="76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9BF3BDE-3DE6-E0D0-70C7-DC90CE04F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85512" y="2297742"/>
              <a:ext cx="2283816" cy="1734102"/>
            </a:xfrm>
            <a:prstGeom prst="rect">
              <a:avLst/>
            </a:prstGeom>
          </p:spPr>
        </p:pic>
        <p:pic>
          <p:nvPicPr>
            <p:cNvPr id="23" name="Picture 2" descr="Old Barn And Field Stock Illustration - Download Image Now - Farm,  Agricultural Field, Illustration - iStock">
              <a:extLst>
                <a:ext uri="{FF2B5EF4-FFF2-40B4-BE49-F238E27FC236}">
                  <a16:creationId xmlns:a16="http://schemas.microsoft.com/office/drawing/2014/main" id="{4A95F63A-0E48-4353-C3EC-8DF2076C3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974" y="4294436"/>
              <a:ext cx="2459237" cy="1739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0549345-0DA6-27D3-F677-27ABFB4F0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67778" y="4294436"/>
              <a:ext cx="2271859" cy="1725022"/>
            </a:xfrm>
            <a:prstGeom prst="rect">
              <a:avLst/>
            </a:prstGeom>
          </p:spPr>
        </p:pic>
        <p:sp>
          <p:nvSpPr>
            <p:cNvPr id="50" name="Arrow: Left 49">
              <a:extLst>
                <a:ext uri="{FF2B5EF4-FFF2-40B4-BE49-F238E27FC236}">
                  <a16:creationId xmlns:a16="http://schemas.microsoft.com/office/drawing/2014/main" id="{1B996779-B7CD-C91F-F4BE-A2D04DF89F63}"/>
                </a:ext>
              </a:extLst>
            </p:cNvPr>
            <p:cNvSpPr/>
            <p:nvPr/>
          </p:nvSpPr>
          <p:spPr>
            <a:xfrm>
              <a:off x="2118360" y="3052595"/>
              <a:ext cx="2072548" cy="272342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Time, resources, ‘knowledge’</a:t>
              </a:r>
              <a:endParaRPr lang="da-DK" sz="1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ACC716CE-9B72-8B7D-82B6-23014634E0C8}"/>
                </a:ext>
              </a:extLst>
            </p:cNvPr>
            <p:cNvSpPr/>
            <p:nvPr/>
          </p:nvSpPr>
          <p:spPr>
            <a:xfrm>
              <a:off x="2394688" y="2757595"/>
              <a:ext cx="2214177" cy="503278"/>
            </a:xfrm>
            <a:prstGeom prst="righ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Time, resources, land</a:t>
              </a:r>
              <a:endParaRPr lang="da-DK" sz="11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  <p:sp>
          <p:nvSpPr>
            <p:cNvPr id="52" name="Arrow: Left 51">
              <a:extLst>
                <a:ext uri="{FF2B5EF4-FFF2-40B4-BE49-F238E27FC236}">
                  <a16:creationId xmlns:a16="http://schemas.microsoft.com/office/drawing/2014/main" id="{6F151098-9E45-A709-8698-B22B16217AC3}"/>
                </a:ext>
              </a:extLst>
            </p:cNvPr>
            <p:cNvSpPr/>
            <p:nvPr/>
          </p:nvSpPr>
          <p:spPr>
            <a:xfrm>
              <a:off x="2386829" y="4397011"/>
              <a:ext cx="1730954" cy="287128"/>
            </a:xfrm>
            <a:prstGeom prst="lef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Time, resources, money</a:t>
              </a:r>
              <a:endParaRPr lang="da-DK" sz="9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33D3E38F-F56E-5123-E0E8-B5FA8B57E4F1}"/>
                </a:ext>
              </a:extLst>
            </p:cNvPr>
            <p:cNvSpPr/>
            <p:nvPr/>
          </p:nvSpPr>
          <p:spPr>
            <a:xfrm>
              <a:off x="2630397" y="4267387"/>
              <a:ext cx="1730954" cy="287128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Time, resources, land</a:t>
              </a:r>
              <a:endParaRPr lang="da-DK" sz="9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5AD1299-0049-6754-181E-4FC69980B9CD}"/>
                </a:ext>
              </a:extLst>
            </p:cNvPr>
            <p:cNvSpPr/>
            <p:nvPr/>
          </p:nvSpPr>
          <p:spPr>
            <a:xfrm>
              <a:off x="611490" y="2146992"/>
              <a:ext cx="5327634" cy="19765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6ED89A2-A1DC-E4C1-3712-9BED38B78D32}"/>
                </a:ext>
              </a:extLst>
            </p:cNvPr>
            <p:cNvSpPr/>
            <p:nvPr/>
          </p:nvSpPr>
          <p:spPr>
            <a:xfrm>
              <a:off x="607471" y="4201466"/>
              <a:ext cx="5327634" cy="19765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B80E13-CB89-F666-B833-8A14C9A30530}"/>
                </a:ext>
              </a:extLst>
            </p:cNvPr>
            <p:cNvSpPr txBox="1"/>
            <p:nvPr/>
          </p:nvSpPr>
          <p:spPr>
            <a:xfrm>
              <a:off x="611490" y="213054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269602-64A1-9CD2-9545-1867CE64BA96}"/>
                </a:ext>
              </a:extLst>
            </p:cNvPr>
            <p:cNvSpPr txBox="1"/>
            <p:nvPr/>
          </p:nvSpPr>
          <p:spPr>
            <a:xfrm>
              <a:off x="599947" y="419688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b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01B881-D599-8F0A-212D-619FA00CA67A}"/>
                </a:ext>
              </a:extLst>
            </p:cNvPr>
            <p:cNvGrpSpPr/>
            <p:nvPr/>
          </p:nvGrpSpPr>
          <p:grpSpPr>
            <a:xfrm>
              <a:off x="2386829" y="4739843"/>
              <a:ext cx="1974522" cy="416752"/>
              <a:chOff x="2366237" y="4301435"/>
              <a:chExt cx="1974522" cy="416752"/>
            </a:xfrm>
          </p:grpSpPr>
          <p:sp>
            <p:nvSpPr>
              <p:cNvPr id="17" name="Arrow: Left 16">
                <a:extLst>
                  <a:ext uri="{FF2B5EF4-FFF2-40B4-BE49-F238E27FC236}">
                    <a16:creationId xmlns:a16="http://schemas.microsoft.com/office/drawing/2014/main" id="{7A1B33D9-EE1E-2167-DB29-ED66118BAC69}"/>
                  </a:ext>
                </a:extLst>
              </p:cNvPr>
              <p:cNvSpPr/>
              <p:nvPr/>
            </p:nvSpPr>
            <p:spPr>
              <a:xfrm>
                <a:off x="2366237" y="4431059"/>
                <a:ext cx="1730954" cy="287128"/>
              </a:xfrm>
              <a:prstGeom prst="lef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Trust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6DAA3CF9-80F8-504A-CA46-0D701145400C}"/>
                  </a:ext>
                </a:extLst>
              </p:cNvPr>
              <p:cNvSpPr/>
              <p:nvPr/>
            </p:nvSpPr>
            <p:spPr>
              <a:xfrm>
                <a:off x="2609805" y="4301435"/>
                <a:ext cx="1730954" cy="287128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Trust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B46F0B6-C214-1918-7D05-7CBDBCE964E7}"/>
                </a:ext>
              </a:extLst>
            </p:cNvPr>
            <p:cNvGrpSpPr/>
            <p:nvPr/>
          </p:nvGrpSpPr>
          <p:grpSpPr>
            <a:xfrm>
              <a:off x="2386829" y="5212299"/>
              <a:ext cx="1974522" cy="416752"/>
              <a:chOff x="2366237" y="4301435"/>
              <a:chExt cx="1974522" cy="416752"/>
            </a:xfrm>
          </p:grpSpPr>
          <p:sp>
            <p:nvSpPr>
              <p:cNvPr id="20" name="Arrow: Left 19">
                <a:extLst>
                  <a:ext uri="{FF2B5EF4-FFF2-40B4-BE49-F238E27FC236}">
                    <a16:creationId xmlns:a16="http://schemas.microsoft.com/office/drawing/2014/main" id="{C87CDDAF-D683-A428-D7F9-2997D46EA956}"/>
                  </a:ext>
                </a:extLst>
              </p:cNvPr>
              <p:cNvSpPr/>
              <p:nvPr/>
            </p:nvSpPr>
            <p:spPr>
              <a:xfrm>
                <a:off x="2366237" y="4431059"/>
                <a:ext cx="1730954" cy="287128"/>
              </a:xfrm>
              <a:prstGeom prst="lef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Learning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AD7301A0-3BF4-0670-DE0F-0626BD53C2B6}"/>
                  </a:ext>
                </a:extLst>
              </p:cNvPr>
              <p:cNvSpPr/>
              <p:nvPr/>
            </p:nvSpPr>
            <p:spPr>
              <a:xfrm>
                <a:off x="2609805" y="4301435"/>
                <a:ext cx="1730954" cy="287128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Learning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D1592D9-807A-5A7B-B0BF-E904F933DDF5}"/>
                </a:ext>
              </a:extLst>
            </p:cNvPr>
            <p:cNvGrpSpPr/>
            <p:nvPr/>
          </p:nvGrpSpPr>
          <p:grpSpPr>
            <a:xfrm>
              <a:off x="2386829" y="5684754"/>
              <a:ext cx="1974522" cy="416752"/>
              <a:chOff x="2366237" y="4301435"/>
              <a:chExt cx="1974522" cy="416752"/>
            </a:xfrm>
          </p:grpSpPr>
          <p:sp>
            <p:nvSpPr>
              <p:cNvPr id="24" name="Arrow: Left 23">
                <a:extLst>
                  <a:ext uri="{FF2B5EF4-FFF2-40B4-BE49-F238E27FC236}">
                    <a16:creationId xmlns:a16="http://schemas.microsoft.com/office/drawing/2014/main" id="{5D302B59-62A5-F52E-A9DA-1F2EB6D52E91}"/>
                  </a:ext>
                </a:extLst>
              </p:cNvPr>
              <p:cNvSpPr/>
              <p:nvPr/>
            </p:nvSpPr>
            <p:spPr>
              <a:xfrm>
                <a:off x="2366237" y="4431059"/>
                <a:ext cx="1730954" cy="287128"/>
              </a:xfrm>
              <a:prstGeom prst="lef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Transformation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DA56B7FF-6C75-DBF7-F094-8095C400A944}"/>
                  </a:ext>
                </a:extLst>
              </p:cNvPr>
              <p:cNvSpPr/>
              <p:nvPr/>
            </p:nvSpPr>
            <p:spPr>
              <a:xfrm>
                <a:off x="2609805" y="4301435"/>
                <a:ext cx="1730954" cy="287128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Transformation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516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6C631E8-B614-F064-F3ED-AC5657436B9E}"/>
              </a:ext>
            </a:extLst>
          </p:cNvPr>
          <p:cNvGrpSpPr/>
          <p:nvPr/>
        </p:nvGrpSpPr>
        <p:grpSpPr>
          <a:xfrm>
            <a:off x="599947" y="2130540"/>
            <a:ext cx="5339177" cy="3967633"/>
            <a:chOff x="599947" y="2130540"/>
            <a:chExt cx="5339177" cy="3967633"/>
          </a:xfrm>
        </p:grpSpPr>
        <p:pic>
          <p:nvPicPr>
            <p:cNvPr id="1026" name="Picture 2" descr="Old Barn And Field Stock Illustration - Download Image Now - Farm,  Agricultural Field, Illustration - iStock">
              <a:extLst>
                <a:ext uri="{FF2B5EF4-FFF2-40B4-BE49-F238E27FC236}">
                  <a16:creationId xmlns:a16="http://schemas.microsoft.com/office/drawing/2014/main" id="{3A468A0F-568C-235A-2488-688F17825C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116" y="2291894"/>
              <a:ext cx="2459237" cy="1739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utoShape 4" descr="Sketch of a university campus on Craiyon">
              <a:extLst>
                <a:ext uri="{FF2B5EF4-FFF2-40B4-BE49-F238E27FC236}">
                  <a16:creationId xmlns:a16="http://schemas.microsoft.com/office/drawing/2014/main" id="{128C6E1A-0A17-4E69-BF7D-15B6D334DE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04108" y="3180532"/>
              <a:ext cx="207093" cy="207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38576" tIns="19289" rIns="38576" bIns="19289" numCol="1" anchor="t" anchorCtr="0" compatLnSpc="1">
              <a:prstTxWarp prst="textNoShape">
                <a:avLst/>
              </a:prstTxWarp>
            </a:bodyPr>
            <a:lstStyle/>
            <a:p>
              <a:endParaRPr lang="da-DK" sz="76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9BF3BDE-3DE6-E0D0-70C7-DC90CE04F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63741" y="2297742"/>
              <a:ext cx="2283816" cy="1734102"/>
            </a:xfrm>
            <a:prstGeom prst="rect">
              <a:avLst/>
            </a:prstGeom>
          </p:spPr>
        </p:pic>
        <p:pic>
          <p:nvPicPr>
            <p:cNvPr id="23" name="Picture 2" descr="Old Barn And Field Stock Illustration - Download Image Now - Farm,  Agricultural Field, Illustration - iStock">
              <a:extLst>
                <a:ext uri="{FF2B5EF4-FFF2-40B4-BE49-F238E27FC236}">
                  <a16:creationId xmlns:a16="http://schemas.microsoft.com/office/drawing/2014/main" id="{4A95F63A-0E48-4353-C3EC-8DF2076C3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974" y="4243637"/>
              <a:ext cx="2459237" cy="1739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0549345-0DA6-27D3-F677-27ABFB4F0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67778" y="4243637"/>
              <a:ext cx="2271859" cy="1725022"/>
            </a:xfrm>
            <a:prstGeom prst="rect">
              <a:avLst/>
            </a:prstGeom>
          </p:spPr>
        </p:pic>
        <p:sp>
          <p:nvSpPr>
            <p:cNvPr id="50" name="Arrow: Left 49">
              <a:extLst>
                <a:ext uri="{FF2B5EF4-FFF2-40B4-BE49-F238E27FC236}">
                  <a16:creationId xmlns:a16="http://schemas.microsoft.com/office/drawing/2014/main" id="{1B996779-B7CD-C91F-F4BE-A2D04DF89F63}"/>
                </a:ext>
              </a:extLst>
            </p:cNvPr>
            <p:cNvSpPr/>
            <p:nvPr/>
          </p:nvSpPr>
          <p:spPr>
            <a:xfrm>
              <a:off x="2118360" y="3052595"/>
              <a:ext cx="2072548" cy="272342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Time, resources, ‘knowledge’</a:t>
              </a:r>
              <a:endParaRPr lang="da-DK" sz="1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ACC716CE-9B72-8B7D-82B6-23014634E0C8}"/>
                </a:ext>
              </a:extLst>
            </p:cNvPr>
            <p:cNvSpPr/>
            <p:nvPr/>
          </p:nvSpPr>
          <p:spPr>
            <a:xfrm>
              <a:off x="2394688" y="2757595"/>
              <a:ext cx="2214177" cy="503278"/>
            </a:xfrm>
            <a:prstGeom prst="righ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Time, resources, land</a:t>
              </a:r>
              <a:endParaRPr lang="da-DK" sz="11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  <p:sp>
          <p:nvSpPr>
            <p:cNvPr id="52" name="Arrow: Left 51">
              <a:extLst>
                <a:ext uri="{FF2B5EF4-FFF2-40B4-BE49-F238E27FC236}">
                  <a16:creationId xmlns:a16="http://schemas.microsoft.com/office/drawing/2014/main" id="{6F151098-9E45-A709-8698-B22B16217AC3}"/>
                </a:ext>
              </a:extLst>
            </p:cNvPr>
            <p:cNvSpPr/>
            <p:nvPr/>
          </p:nvSpPr>
          <p:spPr>
            <a:xfrm>
              <a:off x="2386829" y="4346212"/>
              <a:ext cx="1730954" cy="287128"/>
            </a:xfrm>
            <a:prstGeom prst="lef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Time, resources, money</a:t>
              </a:r>
              <a:endParaRPr lang="da-DK" sz="9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33D3E38F-F56E-5123-E0E8-B5FA8B57E4F1}"/>
                </a:ext>
              </a:extLst>
            </p:cNvPr>
            <p:cNvSpPr/>
            <p:nvPr/>
          </p:nvSpPr>
          <p:spPr>
            <a:xfrm>
              <a:off x="2630397" y="4216588"/>
              <a:ext cx="1730954" cy="287128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Time, resources, land</a:t>
              </a:r>
              <a:endParaRPr lang="da-DK" sz="9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5AD1299-0049-6754-181E-4FC69980B9CD}"/>
                </a:ext>
              </a:extLst>
            </p:cNvPr>
            <p:cNvSpPr/>
            <p:nvPr/>
          </p:nvSpPr>
          <p:spPr>
            <a:xfrm>
              <a:off x="611490" y="2146992"/>
              <a:ext cx="5327634" cy="19765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6ED89A2-A1DC-E4C1-3712-9BED38B78D32}"/>
                </a:ext>
              </a:extLst>
            </p:cNvPr>
            <p:cNvSpPr/>
            <p:nvPr/>
          </p:nvSpPr>
          <p:spPr>
            <a:xfrm>
              <a:off x="607471" y="4121639"/>
              <a:ext cx="5327634" cy="19765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B80E13-CB89-F666-B833-8A14C9A30530}"/>
                </a:ext>
              </a:extLst>
            </p:cNvPr>
            <p:cNvSpPr txBox="1"/>
            <p:nvPr/>
          </p:nvSpPr>
          <p:spPr>
            <a:xfrm>
              <a:off x="611490" y="213054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269602-64A1-9CD2-9545-1867CE64BA96}"/>
                </a:ext>
              </a:extLst>
            </p:cNvPr>
            <p:cNvSpPr txBox="1"/>
            <p:nvPr/>
          </p:nvSpPr>
          <p:spPr>
            <a:xfrm>
              <a:off x="599947" y="414608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b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01B881-D599-8F0A-212D-619FA00CA67A}"/>
                </a:ext>
              </a:extLst>
            </p:cNvPr>
            <p:cNvGrpSpPr/>
            <p:nvPr/>
          </p:nvGrpSpPr>
          <p:grpSpPr>
            <a:xfrm>
              <a:off x="2386829" y="4689044"/>
              <a:ext cx="1974522" cy="416752"/>
              <a:chOff x="2366237" y="4301435"/>
              <a:chExt cx="1974522" cy="416752"/>
            </a:xfrm>
          </p:grpSpPr>
          <p:sp>
            <p:nvSpPr>
              <p:cNvPr id="17" name="Arrow: Left 16">
                <a:extLst>
                  <a:ext uri="{FF2B5EF4-FFF2-40B4-BE49-F238E27FC236}">
                    <a16:creationId xmlns:a16="http://schemas.microsoft.com/office/drawing/2014/main" id="{7A1B33D9-EE1E-2167-DB29-ED66118BAC69}"/>
                  </a:ext>
                </a:extLst>
              </p:cNvPr>
              <p:cNvSpPr/>
              <p:nvPr/>
            </p:nvSpPr>
            <p:spPr>
              <a:xfrm>
                <a:off x="2366237" y="4431059"/>
                <a:ext cx="1730954" cy="287128"/>
              </a:xfrm>
              <a:prstGeom prst="lef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Trust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6DAA3CF9-80F8-504A-CA46-0D701145400C}"/>
                  </a:ext>
                </a:extLst>
              </p:cNvPr>
              <p:cNvSpPr/>
              <p:nvPr/>
            </p:nvSpPr>
            <p:spPr>
              <a:xfrm>
                <a:off x="2609805" y="4301435"/>
                <a:ext cx="1730954" cy="287128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Trust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B46F0B6-C214-1918-7D05-7CBDBCE964E7}"/>
                </a:ext>
              </a:extLst>
            </p:cNvPr>
            <p:cNvGrpSpPr/>
            <p:nvPr/>
          </p:nvGrpSpPr>
          <p:grpSpPr>
            <a:xfrm>
              <a:off x="2386829" y="5161500"/>
              <a:ext cx="1974522" cy="416752"/>
              <a:chOff x="2366237" y="4301435"/>
              <a:chExt cx="1974522" cy="416752"/>
            </a:xfrm>
          </p:grpSpPr>
          <p:sp>
            <p:nvSpPr>
              <p:cNvPr id="20" name="Arrow: Left 19">
                <a:extLst>
                  <a:ext uri="{FF2B5EF4-FFF2-40B4-BE49-F238E27FC236}">
                    <a16:creationId xmlns:a16="http://schemas.microsoft.com/office/drawing/2014/main" id="{C87CDDAF-D683-A428-D7F9-2997D46EA956}"/>
                  </a:ext>
                </a:extLst>
              </p:cNvPr>
              <p:cNvSpPr/>
              <p:nvPr/>
            </p:nvSpPr>
            <p:spPr>
              <a:xfrm>
                <a:off x="2366237" y="4431059"/>
                <a:ext cx="1730954" cy="287128"/>
              </a:xfrm>
              <a:prstGeom prst="lef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Learning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AD7301A0-3BF4-0670-DE0F-0626BD53C2B6}"/>
                  </a:ext>
                </a:extLst>
              </p:cNvPr>
              <p:cNvSpPr/>
              <p:nvPr/>
            </p:nvSpPr>
            <p:spPr>
              <a:xfrm>
                <a:off x="2609805" y="4301435"/>
                <a:ext cx="1730954" cy="287128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Learning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D1592D9-807A-5A7B-B0BF-E904F933DDF5}"/>
                </a:ext>
              </a:extLst>
            </p:cNvPr>
            <p:cNvGrpSpPr/>
            <p:nvPr/>
          </p:nvGrpSpPr>
          <p:grpSpPr>
            <a:xfrm>
              <a:off x="2386829" y="5633955"/>
              <a:ext cx="1974522" cy="416752"/>
              <a:chOff x="2366237" y="4301435"/>
              <a:chExt cx="1974522" cy="416752"/>
            </a:xfrm>
          </p:grpSpPr>
          <p:sp>
            <p:nvSpPr>
              <p:cNvPr id="24" name="Arrow: Left 23">
                <a:extLst>
                  <a:ext uri="{FF2B5EF4-FFF2-40B4-BE49-F238E27FC236}">
                    <a16:creationId xmlns:a16="http://schemas.microsoft.com/office/drawing/2014/main" id="{5D302B59-62A5-F52E-A9DA-1F2EB6D52E91}"/>
                  </a:ext>
                </a:extLst>
              </p:cNvPr>
              <p:cNvSpPr/>
              <p:nvPr/>
            </p:nvSpPr>
            <p:spPr>
              <a:xfrm>
                <a:off x="2366237" y="4431059"/>
                <a:ext cx="1730954" cy="287128"/>
              </a:xfrm>
              <a:prstGeom prst="lef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Transformation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DA56B7FF-6C75-DBF7-F094-8095C400A944}"/>
                  </a:ext>
                </a:extLst>
              </p:cNvPr>
              <p:cNvSpPr/>
              <p:nvPr/>
            </p:nvSpPr>
            <p:spPr>
              <a:xfrm>
                <a:off x="2609805" y="4301435"/>
                <a:ext cx="1730954" cy="287128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Transformation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272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8FF2-24BD-9C3E-D80D-8B129C34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4A66-45B9-D93F-4C88-00F86DDD7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Old Barn And Field Stock Illustration - Download Image Now - Farm,  Agricultural Field, Illustration - iStock">
            <a:extLst>
              <a:ext uri="{FF2B5EF4-FFF2-40B4-BE49-F238E27FC236}">
                <a16:creationId xmlns:a16="http://schemas.microsoft.com/office/drawing/2014/main" id="{A60C798B-324F-14AF-10C0-6EDE67309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74" y="4294436"/>
            <a:ext cx="2459237" cy="173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EECAC0-90A3-7B86-9CBE-F6C0E3DA68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85512" y="2297742"/>
            <a:ext cx="2283816" cy="173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2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1707</TotalTime>
  <Words>90</Words>
  <Application>Microsoft Office PowerPoint</Application>
  <PresentationFormat>Letter Paper (8.5x11 in)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ADLaM Display</vt:lpstr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Virginia Anne Nichols</dc:creator>
  <cp:lastModifiedBy>Virginia Nichols</cp:lastModifiedBy>
  <cp:revision>4</cp:revision>
  <dcterms:created xsi:type="dcterms:W3CDTF">2024-04-01T07:19:38Z</dcterms:created>
  <dcterms:modified xsi:type="dcterms:W3CDTF">2024-06-09T06:19:50Z</dcterms:modified>
</cp:coreProperties>
</file>