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B819-448C-0B4C-6EE6-18E28741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0836-0BFA-2DF3-0D5C-629794C63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B144-777D-B2C6-EE7C-A5C1A04D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0EC9-E929-706C-9818-64FE0A3C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1BA9-CA1A-CC0F-8A5B-35D2EF54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7523-462F-DA5D-B304-31691C5B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04290-16BD-0CA4-7BF2-F9142C8D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9DD5-5A46-D8B8-7F85-0AA49343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4A66-007D-FFB3-CEB1-96F572FE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42DC-3EBC-1EE0-440C-DA8B32C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63964-BD7A-CD75-8E8F-1425CBB63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E98A-A75C-8F39-7C66-225CF956C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7772-AA35-2277-F037-E948863B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6E59-6272-5D1C-B916-39951246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21384-6B2B-9293-37C4-AE53CBD8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8F03-0EFD-B95E-74C5-50718049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FD01-F39B-968C-043A-3DF669A82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1D6D-E2F0-2D2F-7AF7-91CF793E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CA5D2-7FC9-2F5E-B25E-40EA5AB2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E1C3-1ADA-B0D8-F1C8-97E6AD48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A98D-3F7F-CCC7-3F5E-A6B3410D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4BDC5-A248-8C9D-7228-2FA5CBE7F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40FC-DA18-BCF0-8F03-4F9F5C8B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5B87-8D49-ECA5-69B8-3CE8FF25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E15B-8E4F-89DD-20C8-1B96A01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63D8-6237-F836-B846-C609CCC9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266F-A6BA-6288-D2B4-62D75EFAC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E47D5-3AB0-0C13-6617-9904EA96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6D4D0-A254-9B9B-695B-95F310F4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83CD-3300-ED60-E5A9-43C31C8B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C862-5018-5967-45AE-888064D5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4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324D-339E-44E4-A266-CADCCD54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EFA9-B0AC-4AD1-211C-EBCB2E4E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F079E-2CFD-5CA5-162E-989E12FE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98C93-0357-059E-3B3F-E72D92850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1305E-CAFF-5DFC-C6AF-E9624CBD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BDC2B-C181-333D-DB5C-FB0AEA00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27DC5-50E4-D6F0-3CCB-7E679795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2D00A-9956-9209-8C08-3C376FBF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8E75-422A-589A-3510-1A1EC3C9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2DC9E-0293-F928-8059-273F5510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CE5F2-482C-9CB1-2236-57D8C9C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96291-B41E-74D0-C2BB-F7E3F90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61BE6-2AFF-DD7F-941B-630C75EB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66C4E-325B-2E70-46EB-AAF5C654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642E-85F9-227E-D2D9-FF090BAA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D93-DA1F-521F-8FC6-98C432EE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41E1-6989-A7C5-6585-4B45C7DC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9DAC0-C1CA-C288-498B-06393933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BEB94-55AF-55A6-EC54-A06FA6D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D6780-72FC-182F-496A-4AD556E0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2C8F-5CF2-278C-4C7B-282BCBC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0E59-168D-68ED-2706-68AF203A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647DB-74EC-30AA-C873-23929C4D2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EB307-BB2B-0A61-60A1-55A66B6C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05700-DEB2-0DC0-4FAE-FB662421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D0CEB-B412-E2AC-AE9D-509F308C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DC4B-4432-89B3-EBFC-CA51034A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6D43C-598B-1E85-FB0A-96282805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AFFE-916F-FCF5-43E4-07E1062A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8071-BC82-057C-651F-15FAFC1F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7F6D-C155-4CA3-BE50-BE6020EE5E5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1473-3D0D-7914-EDFD-9EC3DB17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AEFA-8686-0DEF-1BE1-20AE93BA0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D549-167E-44E8-AE37-AE200C98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9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185086C-FB4F-C76D-3A82-080F2E46C9CB}"/>
              </a:ext>
            </a:extLst>
          </p:cNvPr>
          <p:cNvGrpSpPr/>
          <p:nvPr/>
        </p:nvGrpSpPr>
        <p:grpSpPr>
          <a:xfrm>
            <a:off x="162601" y="2900129"/>
            <a:ext cx="5673667" cy="3642884"/>
            <a:chOff x="334863" y="-422718"/>
            <a:chExt cx="5673667" cy="3642884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4A1789D-3FF6-9D37-A88B-59BFB5CE4EE3}"/>
                </a:ext>
              </a:extLst>
            </p:cNvPr>
            <p:cNvSpPr/>
            <p:nvPr/>
          </p:nvSpPr>
          <p:spPr>
            <a:xfrm rot="10800000">
              <a:off x="762662" y="-422718"/>
              <a:ext cx="3124860" cy="2575790"/>
            </a:xfrm>
            <a:prstGeom prst="arc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0A8EDC-6118-8A88-CBE3-8444FEA1EEF4}"/>
                </a:ext>
              </a:extLst>
            </p:cNvPr>
            <p:cNvCxnSpPr/>
            <p:nvPr/>
          </p:nvCxnSpPr>
          <p:spPr>
            <a:xfrm flipV="1">
              <a:off x="516834" y="449483"/>
              <a:ext cx="0" cy="1740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F398EA-3BFB-928D-D47B-676297AE54CD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4" y="2187442"/>
              <a:ext cx="2113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141F93-50F2-B048-9DD0-55C516206887}"/>
                </a:ext>
              </a:extLst>
            </p:cNvPr>
            <p:cNvCxnSpPr/>
            <p:nvPr/>
          </p:nvCxnSpPr>
          <p:spPr>
            <a:xfrm>
              <a:off x="818984" y="2098053"/>
              <a:ext cx="0" cy="198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E285C9-72B4-6A1A-EA8A-8AC721F07935}"/>
                </a:ext>
              </a:extLst>
            </p:cNvPr>
            <p:cNvCxnSpPr>
              <a:cxnSpLocks/>
            </p:cNvCxnSpPr>
            <p:nvPr/>
          </p:nvCxnSpPr>
          <p:spPr>
            <a:xfrm>
              <a:off x="2299251" y="2098053"/>
              <a:ext cx="0" cy="198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C281EF-ED1E-FE18-F763-C965E1667733}"/>
                </a:ext>
              </a:extLst>
            </p:cNvPr>
            <p:cNvSpPr txBox="1"/>
            <p:nvPr/>
          </p:nvSpPr>
          <p:spPr>
            <a:xfrm>
              <a:off x="334863" y="2296836"/>
              <a:ext cx="9682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 maize planting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C94889-5FCB-5CB3-431C-440450F82317}"/>
                </a:ext>
              </a:extLst>
            </p:cNvPr>
            <p:cNvSpPr txBox="1"/>
            <p:nvPr/>
          </p:nvSpPr>
          <p:spPr>
            <a:xfrm>
              <a:off x="1576799" y="2354483"/>
              <a:ext cx="1444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End of season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0F96AF-6E08-9B6B-33B6-75A1F1C8CC25}"/>
                </a:ext>
              </a:extLst>
            </p:cNvPr>
            <p:cNvSpPr/>
            <p:nvPr/>
          </p:nvSpPr>
          <p:spPr>
            <a:xfrm>
              <a:off x="731519" y="809942"/>
              <a:ext cx="127216" cy="127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D809E5-AECD-7CFF-F673-0E01A63ADA72}"/>
                </a:ext>
              </a:extLst>
            </p:cNvPr>
            <p:cNvSpPr/>
            <p:nvPr/>
          </p:nvSpPr>
          <p:spPr>
            <a:xfrm>
              <a:off x="2235643" y="1282087"/>
              <a:ext cx="127216" cy="127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21365-D589-94F5-C7FA-8BA320EAC15F}"/>
                </a:ext>
              </a:extLst>
            </p:cNvPr>
            <p:cNvSpPr txBox="1"/>
            <p:nvPr/>
          </p:nvSpPr>
          <p:spPr>
            <a:xfrm>
              <a:off x="2694163" y="1467305"/>
              <a:ext cx="3314367" cy="6463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100% background root decay; max maize root production = </a:t>
              </a:r>
              <a:r>
                <a:rPr lang="en-US" dirty="0">
                  <a:solidFill>
                    <a:schemeClr val="accent6"/>
                  </a:solidFill>
                </a:rPr>
                <a:t>321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EAF38B-E9E8-2C5F-7BF9-7F8B7B437BD2}"/>
                </a:ext>
              </a:extLst>
            </p:cNvPr>
            <p:cNvSpPr txBox="1"/>
            <p:nvPr/>
          </p:nvSpPr>
          <p:spPr>
            <a:xfrm>
              <a:off x="731519" y="437857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444 kg ha-1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676AB5-B848-CB8B-8A60-0E23F42DED18}"/>
                </a:ext>
              </a:extLst>
            </p:cNvPr>
            <p:cNvSpPr txBox="1"/>
            <p:nvPr/>
          </p:nvSpPr>
          <p:spPr>
            <a:xfrm>
              <a:off x="2357557" y="101272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321 kg ha-1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74DF3C26-FFC4-02A6-A12C-EAB97AC60975}"/>
                </a:ext>
              </a:extLst>
            </p:cNvPr>
            <p:cNvSpPr/>
            <p:nvPr/>
          </p:nvSpPr>
          <p:spPr>
            <a:xfrm>
              <a:off x="2426467" y="1345695"/>
              <a:ext cx="204088" cy="839390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5D5C29-B0CB-EF99-8ECD-E4BC24A9DB46}"/>
              </a:ext>
            </a:extLst>
          </p:cNvPr>
          <p:cNvGrpSpPr/>
          <p:nvPr/>
        </p:nvGrpSpPr>
        <p:grpSpPr>
          <a:xfrm>
            <a:off x="248018" y="345155"/>
            <a:ext cx="8012672" cy="2782309"/>
            <a:chOff x="415702" y="3675481"/>
            <a:chExt cx="8012672" cy="278230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C9AA99-5577-B8AD-AE11-2F10311A0111}"/>
                </a:ext>
              </a:extLst>
            </p:cNvPr>
            <p:cNvCxnSpPr/>
            <p:nvPr/>
          </p:nvCxnSpPr>
          <p:spPr>
            <a:xfrm flipV="1">
              <a:off x="597673" y="3687107"/>
              <a:ext cx="0" cy="1740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29CA09-0C24-1524-058B-B5A8647F8F7D}"/>
                </a:ext>
              </a:extLst>
            </p:cNvPr>
            <p:cNvCxnSpPr>
              <a:cxnSpLocks/>
            </p:cNvCxnSpPr>
            <p:nvPr/>
          </p:nvCxnSpPr>
          <p:spPr>
            <a:xfrm>
              <a:off x="597673" y="5425066"/>
              <a:ext cx="2113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F284C-83B1-9E40-5BE0-B5DDC79EF65F}"/>
                </a:ext>
              </a:extLst>
            </p:cNvPr>
            <p:cNvCxnSpPr/>
            <p:nvPr/>
          </p:nvCxnSpPr>
          <p:spPr>
            <a:xfrm>
              <a:off x="899823" y="5335677"/>
              <a:ext cx="0" cy="198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FD12FB-1F7D-9075-8C88-DD08278992F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090" y="5335677"/>
              <a:ext cx="0" cy="198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9B2E3-F0AF-FB88-18C6-08671CB0D746}"/>
                </a:ext>
              </a:extLst>
            </p:cNvPr>
            <p:cNvSpPr txBox="1"/>
            <p:nvPr/>
          </p:nvSpPr>
          <p:spPr>
            <a:xfrm>
              <a:off x="415702" y="5534460"/>
              <a:ext cx="9682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 maize planting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CCB90F-A9A2-4439-3F07-AA3333F0ECEE}"/>
                </a:ext>
              </a:extLst>
            </p:cNvPr>
            <p:cNvSpPr txBox="1"/>
            <p:nvPr/>
          </p:nvSpPr>
          <p:spPr>
            <a:xfrm>
              <a:off x="1657638" y="5592107"/>
              <a:ext cx="1444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End of season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5C9751-7415-B1C8-0AE4-ABFDFBE06E5A}"/>
                </a:ext>
              </a:extLst>
            </p:cNvPr>
            <p:cNvSpPr/>
            <p:nvPr/>
          </p:nvSpPr>
          <p:spPr>
            <a:xfrm>
              <a:off x="812358" y="4047566"/>
              <a:ext cx="127216" cy="127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816DBF-1A47-18FB-9F3B-5032438D40E3}"/>
                </a:ext>
              </a:extLst>
            </p:cNvPr>
            <p:cNvSpPr/>
            <p:nvPr/>
          </p:nvSpPr>
          <p:spPr>
            <a:xfrm>
              <a:off x="2316482" y="4519711"/>
              <a:ext cx="127216" cy="127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D7BD84-3598-146E-07F1-3EA19FFF0EDE}"/>
                </a:ext>
              </a:extLst>
            </p:cNvPr>
            <p:cNvSpPr txBox="1"/>
            <p:nvPr/>
          </p:nvSpPr>
          <p:spPr>
            <a:xfrm>
              <a:off x="2775001" y="4704929"/>
              <a:ext cx="5653373" cy="9233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Minimum amount of background root decay; minimum maize root production = </a:t>
              </a:r>
              <a:r>
                <a:rPr lang="en-US" dirty="0">
                  <a:solidFill>
                    <a:srgbClr val="C00000"/>
                  </a:solidFill>
                </a:rPr>
                <a:t>0 </a:t>
              </a:r>
              <a:r>
                <a:rPr lang="en-US" dirty="0"/>
                <a:t>(not realistic, but the physical minimum)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031AC1-8030-BC64-29C3-FCA4DB545E08}"/>
                </a:ext>
              </a:extLst>
            </p:cNvPr>
            <p:cNvSpPr txBox="1"/>
            <p:nvPr/>
          </p:nvSpPr>
          <p:spPr>
            <a:xfrm>
              <a:off x="812358" y="3675481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444 kg ha-1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EFEB78-383D-0161-0C36-850F2C4EA351}"/>
                </a:ext>
              </a:extLst>
            </p:cNvPr>
            <p:cNvSpPr txBox="1"/>
            <p:nvPr/>
          </p:nvSpPr>
          <p:spPr>
            <a:xfrm>
              <a:off x="2438396" y="42503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321 kg ha-1</a:t>
              </a:r>
            </a:p>
          </p:txBody>
        </p: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A91D449C-502D-DE26-7950-1B3F8D8F0FEF}"/>
                </a:ext>
              </a:extLst>
            </p:cNvPr>
            <p:cNvSpPr/>
            <p:nvPr/>
          </p:nvSpPr>
          <p:spPr>
            <a:xfrm>
              <a:off x="2507306" y="4583319"/>
              <a:ext cx="123232" cy="17693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93D923D-898A-005B-A40A-32AE896D76F1}"/>
                </a:ext>
              </a:extLst>
            </p:cNvPr>
            <p:cNvSpPr/>
            <p:nvPr/>
          </p:nvSpPr>
          <p:spPr>
            <a:xfrm rot="10800000">
              <a:off x="858735" y="3696348"/>
              <a:ext cx="3124860" cy="896864"/>
            </a:xfrm>
            <a:prstGeom prst="arc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8ECF4B-7BC5-3121-F97B-0B9608DFA0DB}"/>
              </a:ext>
            </a:extLst>
          </p:cNvPr>
          <p:cNvSpPr txBox="1"/>
          <p:nvPr/>
        </p:nvSpPr>
        <p:spPr>
          <a:xfrm>
            <a:off x="7570173" y="3943743"/>
            <a:ext cx="22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0-321 kg ha-1 of new maize roots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7093E0-6582-CE9B-5339-AD7F90F672C0}"/>
              </a:ext>
            </a:extLst>
          </p:cNvPr>
          <p:cNvSpPr/>
          <p:nvPr/>
        </p:nvSpPr>
        <p:spPr>
          <a:xfrm>
            <a:off x="6772055" y="3593993"/>
            <a:ext cx="4015408" cy="11961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94865D-ACD6-1FEE-B310-666B92D0B652}"/>
              </a:ext>
            </a:extLst>
          </p:cNvPr>
          <p:cNvSpPr txBox="1"/>
          <p:nvPr/>
        </p:nvSpPr>
        <p:spPr>
          <a:xfrm>
            <a:off x="4894215" y="141512"/>
            <a:ext cx="697708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Calculation of minimum and maximum new maize root production based on background root material sampling at planting: 4yr rotation example at 0-15cm depth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A186BB3-7E4E-C397-4DFA-A753522FDCE6}"/>
              </a:ext>
            </a:extLst>
          </p:cNvPr>
          <p:cNvSpPr/>
          <p:nvPr/>
        </p:nvSpPr>
        <p:spPr>
          <a:xfrm rot="1362000">
            <a:off x="3872890" y="2738315"/>
            <a:ext cx="3284396" cy="1843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185086C-FB4F-C76D-3A82-080F2E46C9CB}"/>
              </a:ext>
            </a:extLst>
          </p:cNvPr>
          <p:cNvGrpSpPr/>
          <p:nvPr/>
        </p:nvGrpSpPr>
        <p:grpSpPr>
          <a:xfrm>
            <a:off x="162601" y="3772330"/>
            <a:ext cx="5673667" cy="2770683"/>
            <a:chOff x="334863" y="449483"/>
            <a:chExt cx="5673667" cy="2770683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4A1789D-3FF6-9D37-A88B-59BFB5CE4EE3}"/>
                </a:ext>
              </a:extLst>
            </p:cNvPr>
            <p:cNvSpPr/>
            <p:nvPr/>
          </p:nvSpPr>
          <p:spPr>
            <a:xfrm rot="10800000">
              <a:off x="762662" y="1464948"/>
              <a:ext cx="3124860" cy="688124"/>
            </a:xfrm>
            <a:prstGeom prst="arc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0A8EDC-6118-8A88-CBE3-8444FEA1EEF4}"/>
                </a:ext>
              </a:extLst>
            </p:cNvPr>
            <p:cNvCxnSpPr/>
            <p:nvPr/>
          </p:nvCxnSpPr>
          <p:spPr>
            <a:xfrm flipV="1">
              <a:off x="516834" y="449483"/>
              <a:ext cx="0" cy="1740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F398EA-3BFB-928D-D47B-676297AE54CD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4" y="2187442"/>
              <a:ext cx="2113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141F93-50F2-B048-9DD0-55C516206887}"/>
                </a:ext>
              </a:extLst>
            </p:cNvPr>
            <p:cNvCxnSpPr/>
            <p:nvPr/>
          </p:nvCxnSpPr>
          <p:spPr>
            <a:xfrm>
              <a:off x="818984" y="2098053"/>
              <a:ext cx="0" cy="198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E285C9-72B4-6A1A-EA8A-8AC721F07935}"/>
                </a:ext>
              </a:extLst>
            </p:cNvPr>
            <p:cNvCxnSpPr>
              <a:cxnSpLocks/>
            </p:cNvCxnSpPr>
            <p:nvPr/>
          </p:nvCxnSpPr>
          <p:spPr>
            <a:xfrm>
              <a:off x="2299251" y="2098053"/>
              <a:ext cx="0" cy="198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C281EF-ED1E-FE18-F763-C965E1667733}"/>
                </a:ext>
              </a:extLst>
            </p:cNvPr>
            <p:cNvSpPr txBox="1"/>
            <p:nvPr/>
          </p:nvSpPr>
          <p:spPr>
            <a:xfrm>
              <a:off x="334863" y="2296836"/>
              <a:ext cx="9682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 maize planting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C94889-5FCB-5CB3-431C-440450F82317}"/>
                </a:ext>
              </a:extLst>
            </p:cNvPr>
            <p:cNvSpPr txBox="1"/>
            <p:nvPr/>
          </p:nvSpPr>
          <p:spPr>
            <a:xfrm>
              <a:off x="1576799" y="2354483"/>
              <a:ext cx="1444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End of season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0F96AF-6E08-9B6B-33B6-75A1F1C8CC25}"/>
                </a:ext>
              </a:extLst>
            </p:cNvPr>
            <p:cNvSpPr/>
            <p:nvPr/>
          </p:nvSpPr>
          <p:spPr>
            <a:xfrm>
              <a:off x="731519" y="1772052"/>
              <a:ext cx="127216" cy="127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D809E5-AECD-7CFF-F673-0E01A63ADA72}"/>
                </a:ext>
              </a:extLst>
            </p:cNvPr>
            <p:cNvSpPr/>
            <p:nvPr/>
          </p:nvSpPr>
          <p:spPr>
            <a:xfrm>
              <a:off x="2235643" y="1282087"/>
              <a:ext cx="127216" cy="127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21365-D589-94F5-C7FA-8BA320EAC15F}"/>
                </a:ext>
              </a:extLst>
            </p:cNvPr>
            <p:cNvSpPr txBox="1"/>
            <p:nvPr/>
          </p:nvSpPr>
          <p:spPr>
            <a:xfrm>
              <a:off x="2694163" y="1467305"/>
              <a:ext cx="3314367" cy="6463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100% background root decay; max maize root production = </a:t>
              </a:r>
              <a:r>
                <a:rPr lang="en-US" dirty="0">
                  <a:solidFill>
                    <a:schemeClr val="accent6"/>
                  </a:solidFill>
                </a:rPr>
                <a:t>506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EAF38B-E9E8-2C5F-7BF9-7F8B7B437BD2}"/>
                </a:ext>
              </a:extLst>
            </p:cNvPr>
            <p:cNvSpPr txBox="1"/>
            <p:nvPr/>
          </p:nvSpPr>
          <p:spPr>
            <a:xfrm>
              <a:off x="659577" y="1355555"/>
              <a:ext cx="12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192 kg ha-1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676AB5-B848-CB8B-8A60-0E23F42DED18}"/>
                </a:ext>
              </a:extLst>
            </p:cNvPr>
            <p:cNvSpPr txBox="1"/>
            <p:nvPr/>
          </p:nvSpPr>
          <p:spPr>
            <a:xfrm>
              <a:off x="2357557" y="1012722"/>
              <a:ext cx="12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506 kg ha-1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74DF3C26-FFC4-02A6-A12C-EAB97AC60975}"/>
                </a:ext>
              </a:extLst>
            </p:cNvPr>
            <p:cNvSpPr/>
            <p:nvPr/>
          </p:nvSpPr>
          <p:spPr>
            <a:xfrm>
              <a:off x="2426467" y="1345695"/>
              <a:ext cx="204088" cy="839390"/>
            </a:xfrm>
            <a:prstGeom prst="rightBrac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5D5C29-B0CB-EF99-8ECD-E4BC24A9DB46}"/>
              </a:ext>
            </a:extLst>
          </p:cNvPr>
          <p:cNvGrpSpPr/>
          <p:nvPr/>
        </p:nvGrpSpPr>
        <p:grpSpPr>
          <a:xfrm>
            <a:off x="248018" y="356781"/>
            <a:ext cx="8012672" cy="2770683"/>
            <a:chOff x="415702" y="3687107"/>
            <a:chExt cx="8012672" cy="277068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C9AA99-5577-B8AD-AE11-2F10311A0111}"/>
                </a:ext>
              </a:extLst>
            </p:cNvPr>
            <p:cNvCxnSpPr/>
            <p:nvPr/>
          </p:nvCxnSpPr>
          <p:spPr>
            <a:xfrm flipV="1">
              <a:off x="597673" y="3687107"/>
              <a:ext cx="0" cy="1740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29CA09-0C24-1524-058B-B5A8647F8F7D}"/>
                </a:ext>
              </a:extLst>
            </p:cNvPr>
            <p:cNvCxnSpPr>
              <a:cxnSpLocks/>
            </p:cNvCxnSpPr>
            <p:nvPr/>
          </p:nvCxnSpPr>
          <p:spPr>
            <a:xfrm>
              <a:off x="597673" y="5425066"/>
              <a:ext cx="2113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F284C-83B1-9E40-5BE0-B5DDC79EF65F}"/>
                </a:ext>
              </a:extLst>
            </p:cNvPr>
            <p:cNvCxnSpPr/>
            <p:nvPr/>
          </p:nvCxnSpPr>
          <p:spPr>
            <a:xfrm>
              <a:off x="899823" y="5335677"/>
              <a:ext cx="0" cy="198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FD12FB-1F7D-9075-8C88-DD08278992F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090" y="5335677"/>
              <a:ext cx="0" cy="198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9B2E3-F0AF-FB88-18C6-08671CB0D746}"/>
                </a:ext>
              </a:extLst>
            </p:cNvPr>
            <p:cNvSpPr txBox="1"/>
            <p:nvPr/>
          </p:nvSpPr>
          <p:spPr>
            <a:xfrm>
              <a:off x="415702" y="5534460"/>
              <a:ext cx="9682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 maize planting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CCB90F-A9A2-4439-3F07-AA3333F0ECEE}"/>
                </a:ext>
              </a:extLst>
            </p:cNvPr>
            <p:cNvSpPr txBox="1"/>
            <p:nvPr/>
          </p:nvSpPr>
          <p:spPr>
            <a:xfrm>
              <a:off x="1657638" y="5592107"/>
              <a:ext cx="1444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End of season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5C9751-7415-B1C8-0AE4-ABFDFBE06E5A}"/>
                </a:ext>
              </a:extLst>
            </p:cNvPr>
            <p:cNvSpPr/>
            <p:nvPr/>
          </p:nvSpPr>
          <p:spPr>
            <a:xfrm>
              <a:off x="812358" y="5033530"/>
              <a:ext cx="127216" cy="127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816DBF-1A47-18FB-9F3B-5032438D40E3}"/>
                </a:ext>
              </a:extLst>
            </p:cNvPr>
            <p:cNvSpPr/>
            <p:nvPr/>
          </p:nvSpPr>
          <p:spPr>
            <a:xfrm>
              <a:off x="2316482" y="4519711"/>
              <a:ext cx="127216" cy="127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D7BD84-3598-146E-07F1-3EA19FFF0EDE}"/>
                </a:ext>
              </a:extLst>
            </p:cNvPr>
            <p:cNvSpPr txBox="1"/>
            <p:nvPr/>
          </p:nvSpPr>
          <p:spPr>
            <a:xfrm>
              <a:off x="2775001" y="4704929"/>
              <a:ext cx="5653373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background root decay; minimum maize root production = </a:t>
              </a:r>
              <a:r>
                <a:rPr lang="en-US" dirty="0">
                  <a:solidFill>
                    <a:srgbClr val="C00000"/>
                  </a:solidFill>
                </a:rPr>
                <a:t>314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031AC1-8030-BC64-29C3-FCA4DB545E08}"/>
                </a:ext>
              </a:extLst>
            </p:cNvPr>
            <p:cNvSpPr txBox="1"/>
            <p:nvPr/>
          </p:nvSpPr>
          <p:spPr>
            <a:xfrm>
              <a:off x="654999" y="4662822"/>
              <a:ext cx="12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192 kg ha-1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EFEB78-383D-0161-0C36-850F2C4EA351}"/>
                </a:ext>
              </a:extLst>
            </p:cNvPr>
            <p:cNvSpPr txBox="1"/>
            <p:nvPr/>
          </p:nvSpPr>
          <p:spPr>
            <a:xfrm>
              <a:off x="2438396" y="4250346"/>
              <a:ext cx="12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506 kg ha-1</a:t>
              </a:r>
            </a:p>
          </p:txBody>
        </p: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A91D449C-502D-DE26-7950-1B3F8D8F0FEF}"/>
                </a:ext>
              </a:extLst>
            </p:cNvPr>
            <p:cNvSpPr/>
            <p:nvPr/>
          </p:nvSpPr>
          <p:spPr>
            <a:xfrm>
              <a:off x="2483453" y="4545218"/>
              <a:ext cx="123232" cy="555289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8ECF4B-7BC5-3121-F97B-0B9608DFA0DB}"/>
              </a:ext>
            </a:extLst>
          </p:cNvPr>
          <p:cNvSpPr txBox="1"/>
          <p:nvPr/>
        </p:nvSpPr>
        <p:spPr>
          <a:xfrm>
            <a:off x="7203112" y="3823880"/>
            <a:ext cx="22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314-506 kg ha-1 of new maize roots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7093E0-6582-CE9B-5339-AD7F90F672C0}"/>
              </a:ext>
            </a:extLst>
          </p:cNvPr>
          <p:cNvSpPr/>
          <p:nvPr/>
        </p:nvSpPr>
        <p:spPr>
          <a:xfrm>
            <a:off x="6772055" y="3538330"/>
            <a:ext cx="2968293" cy="1298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94865D-ACD6-1FEE-B310-666B92D0B652}"/>
              </a:ext>
            </a:extLst>
          </p:cNvPr>
          <p:cNvSpPr txBox="1"/>
          <p:nvPr/>
        </p:nvSpPr>
        <p:spPr>
          <a:xfrm>
            <a:off x="4894215" y="141512"/>
            <a:ext cx="697708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Calculation of minimum and maximum new maize root production based on background root material sampling at planting: 2yr rotation example at 0-15cm depth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A186BB3-7E4E-C397-4DFA-A753522FDCE6}"/>
              </a:ext>
            </a:extLst>
          </p:cNvPr>
          <p:cNvSpPr/>
          <p:nvPr/>
        </p:nvSpPr>
        <p:spPr>
          <a:xfrm rot="1362000">
            <a:off x="3872890" y="2738315"/>
            <a:ext cx="3284396" cy="1843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4D2560-2AD7-5368-8C76-DCB4BBE53F0D}"/>
              </a:ext>
            </a:extLst>
          </p:cNvPr>
          <p:cNvCxnSpPr>
            <a:cxnSpLocks/>
          </p:cNvCxnSpPr>
          <p:nvPr/>
        </p:nvCxnSpPr>
        <p:spPr>
          <a:xfrm flipV="1">
            <a:off x="700331" y="1753425"/>
            <a:ext cx="1504124" cy="543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5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8A185E-B944-2EFA-62A3-CC11EE48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66700"/>
            <a:ext cx="78390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The Land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3</cp:revision>
  <dcterms:created xsi:type="dcterms:W3CDTF">2023-07-31T20:02:25Z</dcterms:created>
  <dcterms:modified xsi:type="dcterms:W3CDTF">2023-07-31T20:35:32Z</dcterms:modified>
</cp:coreProperties>
</file>