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commentAuthors.xml" ContentType="application/vnd.openxmlformats-officedocument.presentationml.commentAuthor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sche, Andrea" initials="AB"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875" autoAdjust="0"/>
  </p:normalViewPr>
  <p:slideViewPr>
    <p:cSldViewPr>
      <p:cViewPr>
        <p:scale>
          <a:sx n="32" d="100"/>
          <a:sy n="32" d="100"/>
        </p:scale>
        <p:origin x="-954" y="1212"/>
      </p:cViewPr>
      <p:guideLst>
        <p:guide orient="horz" pos="10368"/>
        <p:guide pos="1382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HYDRIVE:GDD%20from%20book%20Copy%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18"/>
  <c:chart>
    <c:title>
      <c:tx>
        <c:rich>
          <a:bodyPr/>
          <a:lstStyle/>
          <a:p>
            <a:pPr>
              <a:defRPr sz="2000"/>
            </a:pPr>
            <a:r>
              <a:rPr lang="en-US" sz="2000" baseline="0"/>
              <a:t>Required Thermal Units for Heading of Winter Rye </a:t>
            </a:r>
            <a:endParaRPr lang="en-US" sz="2000"/>
          </a:p>
        </c:rich>
      </c:tx>
      <c:layout/>
    </c:title>
    <c:plotArea>
      <c:layout>
        <c:manualLayout>
          <c:layoutTarget val="inner"/>
          <c:xMode val="edge"/>
          <c:yMode val="edge"/>
          <c:x val="5.9182966948136025E-2"/>
          <c:y val="7.7173913043478315E-2"/>
          <c:w val="0.82213750430517407"/>
          <c:h val="0.85093018943284293"/>
        </c:manualLayout>
      </c:layout>
      <c:scatterChart>
        <c:scatterStyle val="lineMarker"/>
        <c:ser>
          <c:idx val="0"/>
          <c:order val="0"/>
          <c:tx>
            <c:v>United States</c:v>
          </c:tx>
          <c:spPr>
            <a:ln w="47625">
              <a:noFill/>
            </a:ln>
          </c:spPr>
          <c:yVal>
            <c:numRef>
              <c:f>Sheet1!$E$3:$E$12</c:f>
              <c:numCache>
                <c:formatCode>General</c:formatCode>
                <c:ptCount val="10"/>
                <c:pt idx="0">
                  <c:v>1076.7</c:v>
                </c:pt>
                <c:pt idx="1">
                  <c:v>1116.0999999999999</c:v>
                </c:pt>
                <c:pt idx="2">
                  <c:v>1000.6</c:v>
                </c:pt>
                <c:pt idx="3">
                  <c:v>992.2</c:v>
                </c:pt>
                <c:pt idx="4">
                  <c:v>964.4</c:v>
                </c:pt>
                <c:pt idx="5">
                  <c:v>1394.4</c:v>
                </c:pt>
                <c:pt idx="6">
                  <c:v>1556.3</c:v>
                </c:pt>
                <c:pt idx="7">
                  <c:v>1393.3</c:v>
                </c:pt>
                <c:pt idx="8">
                  <c:v>1302.2</c:v>
                </c:pt>
                <c:pt idx="9">
                  <c:v>1956.1</c:v>
                </c:pt>
              </c:numCache>
            </c:numRef>
          </c:yVal>
        </c:ser>
        <c:ser>
          <c:idx val="1"/>
          <c:order val="1"/>
          <c:tx>
            <c:v>Canada</c:v>
          </c:tx>
          <c:spPr>
            <a:ln w="47625">
              <a:noFill/>
            </a:ln>
          </c:spPr>
          <c:yVal>
            <c:numRef>
              <c:f>Sheet1!$E$13:$E$35</c:f>
              <c:numCache>
                <c:formatCode>General</c:formatCode>
                <c:ptCount val="23"/>
                <c:pt idx="0">
                  <c:v>951.1</c:v>
                </c:pt>
                <c:pt idx="1">
                  <c:v>988.3</c:v>
                </c:pt>
                <c:pt idx="2">
                  <c:v>765</c:v>
                </c:pt>
                <c:pt idx="3">
                  <c:v>489.4</c:v>
                </c:pt>
                <c:pt idx="4">
                  <c:v>1289.4000000000001</c:v>
                </c:pt>
                <c:pt idx="5">
                  <c:v>1157.8</c:v>
                </c:pt>
                <c:pt idx="6">
                  <c:v>1055</c:v>
                </c:pt>
                <c:pt idx="7">
                  <c:v>855</c:v>
                </c:pt>
                <c:pt idx="8">
                  <c:v>930</c:v>
                </c:pt>
                <c:pt idx="9">
                  <c:v>1342.2</c:v>
                </c:pt>
                <c:pt idx="10">
                  <c:v>782.8</c:v>
                </c:pt>
                <c:pt idx="11">
                  <c:v>990</c:v>
                </c:pt>
                <c:pt idx="12">
                  <c:v>1296.7</c:v>
                </c:pt>
                <c:pt idx="13">
                  <c:v>956.1</c:v>
                </c:pt>
                <c:pt idx="14">
                  <c:v>1025</c:v>
                </c:pt>
                <c:pt idx="15">
                  <c:v>1480</c:v>
                </c:pt>
                <c:pt idx="16">
                  <c:v>1076.0999999999999</c:v>
                </c:pt>
                <c:pt idx="17">
                  <c:v>1187.8</c:v>
                </c:pt>
                <c:pt idx="18">
                  <c:v>1028.9000000000001</c:v>
                </c:pt>
                <c:pt idx="19">
                  <c:v>713.9</c:v>
                </c:pt>
                <c:pt idx="20">
                  <c:v>962.8</c:v>
                </c:pt>
                <c:pt idx="21">
                  <c:v>1611.7</c:v>
                </c:pt>
                <c:pt idx="22">
                  <c:v>1162.8</c:v>
                </c:pt>
              </c:numCache>
            </c:numRef>
          </c:yVal>
        </c:ser>
        <c:ser>
          <c:idx val="2"/>
          <c:order val="2"/>
          <c:tx>
            <c:v>Ukraine </c:v>
          </c:tx>
          <c:spPr>
            <a:ln w="47625">
              <a:noFill/>
            </a:ln>
          </c:spPr>
          <c:yVal>
            <c:numRef>
              <c:f>Sheet1!$E$47:$E$78</c:f>
              <c:numCache>
                <c:formatCode>General</c:formatCode>
                <c:ptCount val="32"/>
                <c:pt idx="0">
                  <c:v>1756.1</c:v>
                </c:pt>
                <c:pt idx="1">
                  <c:v>2138</c:v>
                </c:pt>
                <c:pt idx="2">
                  <c:v>1231.7</c:v>
                </c:pt>
                <c:pt idx="3">
                  <c:v>1314.4</c:v>
                </c:pt>
                <c:pt idx="4">
                  <c:v>1693.9</c:v>
                </c:pt>
                <c:pt idx="5">
                  <c:v>1555</c:v>
                </c:pt>
                <c:pt idx="6">
                  <c:v>1811.9</c:v>
                </c:pt>
                <c:pt idx="7">
                  <c:v>1393.7</c:v>
                </c:pt>
                <c:pt idx="8">
                  <c:v>1993.3</c:v>
                </c:pt>
                <c:pt idx="9">
                  <c:v>1558</c:v>
                </c:pt>
                <c:pt idx="10">
                  <c:v>1410</c:v>
                </c:pt>
                <c:pt idx="11">
                  <c:v>1939.2</c:v>
                </c:pt>
                <c:pt idx="12">
                  <c:v>1665.7</c:v>
                </c:pt>
                <c:pt idx="13">
                  <c:v>1188.9000000000001</c:v>
                </c:pt>
                <c:pt idx="14">
                  <c:v>1660.6</c:v>
                </c:pt>
                <c:pt idx="15">
                  <c:v>1758.6</c:v>
                </c:pt>
                <c:pt idx="16">
                  <c:v>1748.1</c:v>
                </c:pt>
                <c:pt idx="17">
                  <c:v>1290.3</c:v>
                </c:pt>
                <c:pt idx="18">
                  <c:v>1874.1</c:v>
                </c:pt>
                <c:pt idx="19">
                  <c:v>994.9</c:v>
                </c:pt>
                <c:pt idx="20">
                  <c:v>1533.9</c:v>
                </c:pt>
                <c:pt idx="21">
                  <c:v>1511.1</c:v>
                </c:pt>
                <c:pt idx="22">
                  <c:v>1605.1</c:v>
                </c:pt>
                <c:pt idx="23">
                  <c:v>2703</c:v>
                </c:pt>
                <c:pt idx="24">
                  <c:v>1734.3</c:v>
                </c:pt>
                <c:pt idx="25">
                  <c:v>2610.3000000000002</c:v>
                </c:pt>
                <c:pt idx="26">
                  <c:v>1010</c:v>
                </c:pt>
                <c:pt idx="27">
                  <c:v>1998.2</c:v>
                </c:pt>
                <c:pt idx="28">
                  <c:v>995.6</c:v>
                </c:pt>
                <c:pt idx="29">
                  <c:v>1143.3</c:v>
                </c:pt>
                <c:pt idx="30">
                  <c:v>1008.9</c:v>
                </c:pt>
                <c:pt idx="31">
                  <c:v>763.3</c:v>
                </c:pt>
              </c:numCache>
            </c:numRef>
          </c:yVal>
        </c:ser>
        <c:ser>
          <c:idx val="3"/>
          <c:order val="3"/>
          <c:tx>
            <c:v>Maldova </c:v>
          </c:tx>
          <c:spPr>
            <a:ln w="47625">
              <a:noFill/>
            </a:ln>
          </c:spPr>
          <c:yVal>
            <c:numRef>
              <c:f>Sheet1!$E$36:$E$46</c:f>
              <c:numCache>
                <c:formatCode>General</c:formatCode>
                <c:ptCount val="11"/>
                <c:pt idx="0">
                  <c:v>1233.9000000000001</c:v>
                </c:pt>
                <c:pt idx="1">
                  <c:v>1403.9</c:v>
                </c:pt>
                <c:pt idx="2">
                  <c:v>1323.3</c:v>
                </c:pt>
                <c:pt idx="3">
                  <c:v>916.7</c:v>
                </c:pt>
                <c:pt idx="4">
                  <c:v>1260.5999999999999</c:v>
                </c:pt>
                <c:pt idx="5">
                  <c:v>1121.7</c:v>
                </c:pt>
                <c:pt idx="6">
                  <c:v>1306.0999999999999</c:v>
                </c:pt>
                <c:pt idx="7">
                  <c:v>936.7</c:v>
                </c:pt>
                <c:pt idx="8">
                  <c:v>1890.6</c:v>
                </c:pt>
                <c:pt idx="9">
                  <c:v>1466.1</c:v>
                </c:pt>
                <c:pt idx="10">
                  <c:v>1210.5999999999999</c:v>
                </c:pt>
              </c:numCache>
            </c:numRef>
          </c:yVal>
        </c:ser>
        <c:ser>
          <c:idx val="4"/>
          <c:order val="4"/>
          <c:tx>
            <c:v>Russia</c:v>
          </c:tx>
          <c:spPr>
            <a:ln w="47625">
              <a:noFill/>
            </a:ln>
          </c:spPr>
          <c:yVal>
            <c:numRef>
              <c:f>Sheet1!$E$79:$E$110</c:f>
              <c:numCache>
                <c:formatCode>General</c:formatCode>
                <c:ptCount val="32"/>
                <c:pt idx="0">
                  <c:v>1048.3</c:v>
                </c:pt>
                <c:pt idx="1">
                  <c:v>1221.7</c:v>
                </c:pt>
                <c:pt idx="2">
                  <c:v>1180</c:v>
                </c:pt>
                <c:pt idx="3">
                  <c:v>1610.6</c:v>
                </c:pt>
                <c:pt idx="4">
                  <c:v>1946.1</c:v>
                </c:pt>
                <c:pt idx="5">
                  <c:v>1181.0999999999999</c:v>
                </c:pt>
                <c:pt idx="6">
                  <c:v>1586.1</c:v>
                </c:pt>
                <c:pt idx="7">
                  <c:v>1124.4000000000001</c:v>
                </c:pt>
                <c:pt idx="8">
                  <c:v>1002.2</c:v>
                </c:pt>
                <c:pt idx="9">
                  <c:v>1480</c:v>
                </c:pt>
                <c:pt idx="10">
                  <c:v>1046.0999999999999</c:v>
                </c:pt>
                <c:pt idx="11">
                  <c:v>982.2</c:v>
                </c:pt>
                <c:pt idx="12">
                  <c:v>1273.3</c:v>
                </c:pt>
                <c:pt idx="13">
                  <c:v>1408.3</c:v>
                </c:pt>
                <c:pt idx="14">
                  <c:v>1350.6</c:v>
                </c:pt>
                <c:pt idx="15">
                  <c:v>1022.8</c:v>
                </c:pt>
                <c:pt idx="16">
                  <c:v>1578.9</c:v>
                </c:pt>
                <c:pt idx="17">
                  <c:v>1083.9000000000001</c:v>
                </c:pt>
                <c:pt idx="18">
                  <c:v>1332.2</c:v>
                </c:pt>
                <c:pt idx="19">
                  <c:v>1127.2</c:v>
                </c:pt>
                <c:pt idx="20">
                  <c:v>989.4</c:v>
                </c:pt>
                <c:pt idx="21">
                  <c:v>726.7</c:v>
                </c:pt>
                <c:pt idx="22">
                  <c:v>723.9</c:v>
                </c:pt>
                <c:pt idx="23">
                  <c:v>1092.2</c:v>
                </c:pt>
                <c:pt idx="24">
                  <c:v>1358.3</c:v>
                </c:pt>
                <c:pt idx="25">
                  <c:v>1300</c:v>
                </c:pt>
                <c:pt idx="26">
                  <c:v>1194.4000000000001</c:v>
                </c:pt>
                <c:pt idx="27">
                  <c:v>1262.2</c:v>
                </c:pt>
                <c:pt idx="28">
                  <c:v>874.4</c:v>
                </c:pt>
                <c:pt idx="29">
                  <c:v>1528.9</c:v>
                </c:pt>
                <c:pt idx="30">
                  <c:v>1405</c:v>
                </c:pt>
                <c:pt idx="31">
                  <c:v>1075.5999999999999</c:v>
                </c:pt>
              </c:numCache>
            </c:numRef>
          </c:yVal>
        </c:ser>
        <c:ser>
          <c:idx val="5"/>
          <c:order val="5"/>
          <c:tx>
            <c:v>Finland</c:v>
          </c:tx>
          <c:spPr>
            <a:ln w="47625">
              <a:noFill/>
            </a:ln>
          </c:spPr>
          <c:yVal>
            <c:numRef>
              <c:f>Sheet1!$E$111:$E$132</c:f>
              <c:numCache>
                <c:formatCode>General</c:formatCode>
                <c:ptCount val="22"/>
                <c:pt idx="0">
                  <c:v>758.3</c:v>
                </c:pt>
                <c:pt idx="1">
                  <c:v>768.9</c:v>
                </c:pt>
                <c:pt idx="2">
                  <c:v>937.2</c:v>
                </c:pt>
                <c:pt idx="3">
                  <c:v>1023.9</c:v>
                </c:pt>
                <c:pt idx="4">
                  <c:v>992.2</c:v>
                </c:pt>
                <c:pt idx="5">
                  <c:v>1247.2</c:v>
                </c:pt>
                <c:pt idx="6">
                  <c:v>1306.0999999999999</c:v>
                </c:pt>
                <c:pt idx="7">
                  <c:v>956.1</c:v>
                </c:pt>
                <c:pt idx="8">
                  <c:v>1110.5999999999999</c:v>
                </c:pt>
                <c:pt idx="9">
                  <c:v>796.1</c:v>
                </c:pt>
                <c:pt idx="10">
                  <c:v>691.1</c:v>
                </c:pt>
                <c:pt idx="11">
                  <c:v>495</c:v>
                </c:pt>
                <c:pt idx="12">
                  <c:v>776.1</c:v>
                </c:pt>
                <c:pt idx="13">
                  <c:v>924.4</c:v>
                </c:pt>
                <c:pt idx="14">
                  <c:v>685</c:v>
                </c:pt>
                <c:pt idx="15">
                  <c:v>981.7</c:v>
                </c:pt>
                <c:pt idx="16">
                  <c:v>788.9</c:v>
                </c:pt>
                <c:pt idx="17">
                  <c:v>945.6</c:v>
                </c:pt>
                <c:pt idx="18">
                  <c:v>810.6</c:v>
                </c:pt>
                <c:pt idx="19">
                  <c:v>900.6</c:v>
                </c:pt>
                <c:pt idx="20">
                  <c:v>582.20000000000005</c:v>
                </c:pt>
                <c:pt idx="21">
                  <c:v>997.8</c:v>
                </c:pt>
              </c:numCache>
            </c:numRef>
          </c:yVal>
        </c:ser>
        <c:ser>
          <c:idx val="6"/>
          <c:order val="6"/>
          <c:tx>
            <c:v>Czechoslovakia</c:v>
          </c:tx>
          <c:spPr>
            <a:ln w="47625">
              <a:noFill/>
            </a:ln>
          </c:spPr>
          <c:yVal>
            <c:numRef>
              <c:f>Sheet1!$E$133:$E$176</c:f>
              <c:numCache>
                <c:formatCode>General</c:formatCode>
                <c:ptCount val="44"/>
                <c:pt idx="0">
                  <c:v>781.7</c:v>
                </c:pt>
                <c:pt idx="1">
                  <c:v>1727.8</c:v>
                </c:pt>
                <c:pt idx="2">
                  <c:v>1918.7</c:v>
                </c:pt>
                <c:pt idx="3">
                  <c:v>1633.3</c:v>
                </c:pt>
                <c:pt idx="4">
                  <c:v>1805.7</c:v>
                </c:pt>
                <c:pt idx="5">
                  <c:v>1236.3</c:v>
                </c:pt>
                <c:pt idx="6">
                  <c:v>1077.0999999999999</c:v>
                </c:pt>
                <c:pt idx="7">
                  <c:v>1764.7</c:v>
                </c:pt>
                <c:pt idx="8">
                  <c:v>1392.9</c:v>
                </c:pt>
                <c:pt idx="9">
                  <c:v>2146.1</c:v>
                </c:pt>
                <c:pt idx="10">
                  <c:v>1175.3</c:v>
                </c:pt>
                <c:pt idx="11">
                  <c:v>1754.4</c:v>
                </c:pt>
                <c:pt idx="12">
                  <c:v>2119.9</c:v>
                </c:pt>
                <c:pt idx="13">
                  <c:v>2194.1999999999998</c:v>
                </c:pt>
                <c:pt idx="14">
                  <c:v>1752.4</c:v>
                </c:pt>
                <c:pt idx="15">
                  <c:v>1291.0999999999999</c:v>
                </c:pt>
                <c:pt idx="16">
                  <c:v>1206.0999999999999</c:v>
                </c:pt>
                <c:pt idx="17">
                  <c:v>1193.3</c:v>
                </c:pt>
                <c:pt idx="18">
                  <c:v>716.7</c:v>
                </c:pt>
                <c:pt idx="19">
                  <c:v>2037.7</c:v>
                </c:pt>
                <c:pt idx="20">
                  <c:v>1038.3</c:v>
                </c:pt>
                <c:pt idx="21">
                  <c:v>1106.7</c:v>
                </c:pt>
                <c:pt idx="22">
                  <c:v>2390.6999999999998</c:v>
                </c:pt>
                <c:pt idx="23">
                  <c:v>1134.4000000000001</c:v>
                </c:pt>
                <c:pt idx="24">
                  <c:v>1116.0999999999999</c:v>
                </c:pt>
                <c:pt idx="25">
                  <c:v>730.6</c:v>
                </c:pt>
                <c:pt idx="26">
                  <c:v>1117.2</c:v>
                </c:pt>
                <c:pt idx="27">
                  <c:v>1456.1</c:v>
                </c:pt>
                <c:pt idx="28">
                  <c:v>1017.2</c:v>
                </c:pt>
                <c:pt idx="29">
                  <c:v>1533.3</c:v>
                </c:pt>
                <c:pt idx="30">
                  <c:v>762.3</c:v>
                </c:pt>
                <c:pt idx="31">
                  <c:v>2106.6999999999998</c:v>
                </c:pt>
                <c:pt idx="32">
                  <c:v>1483.9</c:v>
                </c:pt>
                <c:pt idx="33">
                  <c:v>884.9</c:v>
                </c:pt>
                <c:pt idx="34">
                  <c:v>1571.6</c:v>
                </c:pt>
                <c:pt idx="35">
                  <c:v>1094.4000000000001</c:v>
                </c:pt>
                <c:pt idx="36">
                  <c:v>902.2</c:v>
                </c:pt>
                <c:pt idx="37">
                  <c:v>1582.2</c:v>
                </c:pt>
                <c:pt idx="38">
                  <c:v>913.9</c:v>
                </c:pt>
                <c:pt idx="39">
                  <c:v>842.8</c:v>
                </c:pt>
                <c:pt idx="40">
                  <c:v>1921.3</c:v>
                </c:pt>
                <c:pt idx="41">
                  <c:v>1215</c:v>
                </c:pt>
                <c:pt idx="42">
                  <c:v>1540.6</c:v>
                </c:pt>
                <c:pt idx="43">
                  <c:v>1308.3</c:v>
                </c:pt>
              </c:numCache>
            </c:numRef>
          </c:yVal>
        </c:ser>
        <c:dLbls/>
        <c:axId val="46471040"/>
        <c:axId val="46481408"/>
      </c:scatterChart>
      <c:valAx>
        <c:axId val="46471040"/>
        <c:scaling>
          <c:orientation val="minMax"/>
        </c:scaling>
        <c:axPos val="b"/>
        <c:title>
          <c:tx>
            <c:rich>
              <a:bodyPr/>
              <a:lstStyle/>
              <a:p>
                <a:pPr>
                  <a:defRPr sz="1600"/>
                </a:pPr>
                <a:r>
                  <a:rPr lang="en-US" sz="1600" dirty="0" smtClean="0"/>
                  <a:t># of Studies</a:t>
                </a:r>
                <a:endParaRPr lang="en-US" sz="1600" dirty="0"/>
              </a:p>
            </c:rich>
          </c:tx>
          <c:layout>
            <c:manualLayout>
              <c:xMode val="edge"/>
              <c:yMode val="edge"/>
              <c:x val="0.39332864217764618"/>
              <c:y val="0.947101449275362"/>
            </c:manualLayout>
          </c:layout>
        </c:title>
        <c:tickLblPos val="nextTo"/>
        <c:txPr>
          <a:bodyPr/>
          <a:lstStyle/>
          <a:p>
            <a:pPr>
              <a:defRPr sz="1400"/>
            </a:pPr>
            <a:endParaRPr lang="en-US"/>
          </a:p>
        </c:txPr>
        <c:crossAx val="46481408"/>
        <c:crosses val="autoZero"/>
        <c:crossBetween val="midCat"/>
      </c:valAx>
      <c:valAx>
        <c:axId val="46481408"/>
        <c:scaling>
          <c:orientation val="minMax"/>
        </c:scaling>
        <c:axPos val="l"/>
        <c:majorGridlines/>
        <c:title>
          <c:tx>
            <c:rich>
              <a:bodyPr rot="-5400000" vert="horz"/>
              <a:lstStyle/>
              <a:p>
                <a:pPr>
                  <a:defRPr sz="1600"/>
                </a:pPr>
                <a:r>
                  <a:rPr lang="en-US" sz="1600"/>
                  <a:t>GDD (Celcius)</a:t>
                </a:r>
              </a:p>
            </c:rich>
          </c:tx>
          <c:layout/>
        </c:title>
        <c:numFmt formatCode="General" sourceLinked="1"/>
        <c:tickLblPos val="nextTo"/>
        <c:txPr>
          <a:bodyPr/>
          <a:lstStyle/>
          <a:p>
            <a:pPr>
              <a:defRPr sz="1600"/>
            </a:pPr>
            <a:endParaRPr lang="en-US"/>
          </a:p>
        </c:txPr>
        <c:crossAx val="46471040"/>
        <c:crosses val="autoZero"/>
        <c:crossBetween val="midCat"/>
      </c:valAx>
    </c:plotArea>
    <c:legend>
      <c:legendPos val="r"/>
      <c:layout/>
      <c:txPr>
        <a:bodyPr/>
        <a:lstStyle/>
        <a:p>
          <a:pPr>
            <a:defRPr sz="1600"/>
          </a:pPr>
          <a:endParaRPr lang="en-US"/>
        </a:p>
      </c:txPr>
    </c:legend>
    <c:plotVisOnly val="1"/>
    <c:dispBlanksAs val="gap"/>
  </c:chart>
  <c:spPr>
    <a:solidFill>
      <a:schemeClr val="bg1"/>
    </a:solidFill>
  </c:spPr>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7C273B-42B0-4E31-ABD1-106CD009BAD8}" type="datetimeFigureOut">
              <a:rPr lang="en-US" smtClean="0"/>
              <a:pPr/>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37FE-E776-4DA2-84EF-6B0E3B48EBC8}" type="slidenum">
              <a:rPr lang="en-US" smtClean="0"/>
              <a:pPr/>
              <a:t>‹#›</a:t>
            </a:fld>
            <a:endParaRPr lang="en-US"/>
          </a:p>
        </p:txBody>
      </p:sp>
    </p:spTree>
    <p:extLst>
      <p:ext uri="{BB962C8B-B14F-4D97-AF65-F5344CB8AC3E}">
        <p14:creationId xmlns:p14="http://schemas.microsoft.com/office/powerpoint/2010/main" xmlns="" val="1366358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7C273B-42B0-4E31-ABD1-106CD009BAD8}" type="datetimeFigureOut">
              <a:rPr lang="en-US" smtClean="0"/>
              <a:pPr/>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37FE-E776-4DA2-84EF-6B0E3B48EBC8}" type="slidenum">
              <a:rPr lang="en-US" smtClean="0"/>
              <a:pPr/>
              <a:t>‹#›</a:t>
            </a:fld>
            <a:endParaRPr lang="en-US"/>
          </a:p>
        </p:txBody>
      </p:sp>
    </p:spTree>
    <p:extLst>
      <p:ext uri="{BB962C8B-B14F-4D97-AF65-F5344CB8AC3E}">
        <p14:creationId xmlns:p14="http://schemas.microsoft.com/office/powerpoint/2010/main" xmlns="" val="3792167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7C273B-42B0-4E31-ABD1-106CD009BAD8}" type="datetimeFigureOut">
              <a:rPr lang="en-US" smtClean="0"/>
              <a:pPr/>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37FE-E776-4DA2-84EF-6B0E3B48EBC8}" type="slidenum">
              <a:rPr lang="en-US" smtClean="0"/>
              <a:pPr/>
              <a:t>‹#›</a:t>
            </a:fld>
            <a:endParaRPr lang="en-US"/>
          </a:p>
        </p:txBody>
      </p:sp>
    </p:spTree>
    <p:extLst>
      <p:ext uri="{BB962C8B-B14F-4D97-AF65-F5344CB8AC3E}">
        <p14:creationId xmlns:p14="http://schemas.microsoft.com/office/powerpoint/2010/main" xmlns="" val="1828462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7C273B-42B0-4E31-ABD1-106CD009BAD8}" type="datetimeFigureOut">
              <a:rPr lang="en-US" smtClean="0"/>
              <a:pPr/>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37FE-E776-4DA2-84EF-6B0E3B48EBC8}" type="slidenum">
              <a:rPr lang="en-US" smtClean="0"/>
              <a:pPr/>
              <a:t>‹#›</a:t>
            </a:fld>
            <a:endParaRPr lang="en-US"/>
          </a:p>
        </p:txBody>
      </p:sp>
    </p:spTree>
    <p:extLst>
      <p:ext uri="{BB962C8B-B14F-4D97-AF65-F5344CB8AC3E}">
        <p14:creationId xmlns:p14="http://schemas.microsoft.com/office/powerpoint/2010/main" xmlns="" val="263146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7C273B-42B0-4E31-ABD1-106CD009BAD8}" type="datetimeFigureOut">
              <a:rPr lang="en-US" smtClean="0"/>
              <a:pPr/>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37FE-E776-4DA2-84EF-6B0E3B48EBC8}" type="slidenum">
              <a:rPr lang="en-US" smtClean="0"/>
              <a:pPr/>
              <a:t>‹#›</a:t>
            </a:fld>
            <a:endParaRPr lang="en-US"/>
          </a:p>
        </p:txBody>
      </p:sp>
    </p:spTree>
    <p:extLst>
      <p:ext uri="{BB962C8B-B14F-4D97-AF65-F5344CB8AC3E}">
        <p14:creationId xmlns:p14="http://schemas.microsoft.com/office/powerpoint/2010/main" xmlns="" val="3548346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7C273B-42B0-4E31-ABD1-106CD009BAD8}" type="datetimeFigureOut">
              <a:rPr lang="en-US" smtClean="0"/>
              <a:pPr/>
              <a:t>6/12/2015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137FE-E776-4DA2-84EF-6B0E3B48EBC8}" type="slidenum">
              <a:rPr lang="en-US" smtClean="0"/>
              <a:pPr/>
              <a:t>‹#›</a:t>
            </a:fld>
            <a:endParaRPr lang="en-US"/>
          </a:p>
        </p:txBody>
      </p:sp>
    </p:spTree>
    <p:extLst>
      <p:ext uri="{BB962C8B-B14F-4D97-AF65-F5344CB8AC3E}">
        <p14:creationId xmlns:p14="http://schemas.microsoft.com/office/powerpoint/2010/main" xmlns="" val="327680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7C273B-42B0-4E31-ABD1-106CD009BAD8}" type="datetimeFigureOut">
              <a:rPr lang="en-US" smtClean="0"/>
              <a:pPr/>
              <a:t>6/12/2015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B137FE-E776-4DA2-84EF-6B0E3B48EBC8}" type="slidenum">
              <a:rPr lang="en-US" smtClean="0"/>
              <a:pPr/>
              <a:t>‹#›</a:t>
            </a:fld>
            <a:endParaRPr lang="en-US"/>
          </a:p>
        </p:txBody>
      </p:sp>
    </p:spTree>
    <p:extLst>
      <p:ext uri="{BB962C8B-B14F-4D97-AF65-F5344CB8AC3E}">
        <p14:creationId xmlns:p14="http://schemas.microsoft.com/office/powerpoint/2010/main" xmlns="" val="2136295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7C273B-42B0-4E31-ABD1-106CD009BAD8}" type="datetimeFigureOut">
              <a:rPr lang="en-US" smtClean="0"/>
              <a:pPr/>
              <a:t>6/12/2015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B137FE-E776-4DA2-84EF-6B0E3B48EBC8}" type="slidenum">
              <a:rPr lang="en-US" smtClean="0"/>
              <a:pPr/>
              <a:t>‹#›</a:t>
            </a:fld>
            <a:endParaRPr lang="en-US"/>
          </a:p>
        </p:txBody>
      </p:sp>
    </p:spTree>
    <p:extLst>
      <p:ext uri="{BB962C8B-B14F-4D97-AF65-F5344CB8AC3E}">
        <p14:creationId xmlns:p14="http://schemas.microsoft.com/office/powerpoint/2010/main" xmlns="" val="3577411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C273B-42B0-4E31-ABD1-106CD009BAD8}" type="datetimeFigureOut">
              <a:rPr lang="en-US" smtClean="0"/>
              <a:pPr/>
              <a:t>6/12/2015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B137FE-E776-4DA2-84EF-6B0E3B48EBC8}" type="slidenum">
              <a:rPr lang="en-US" smtClean="0"/>
              <a:pPr/>
              <a:t>‹#›</a:t>
            </a:fld>
            <a:endParaRPr lang="en-US"/>
          </a:p>
        </p:txBody>
      </p:sp>
    </p:spTree>
    <p:extLst>
      <p:ext uri="{BB962C8B-B14F-4D97-AF65-F5344CB8AC3E}">
        <p14:creationId xmlns:p14="http://schemas.microsoft.com/office/powerpoint/2010/main" xmlns="" val="4180435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7C273B-42B0-4E31-ABD1-106CD009BAD8}" type="datetimeFigureOut">
              <a:rPr lang="en-US" smtClean="0"/>
              <a:pPr/>
              <a:t>6/12/2015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137FE-E776-4DA2-84EF-6B0E3B48EBC8}" type="slidenum">
              <a:rPr lang="en-US" smtClean="0"/>
              <a:pPr/>
              <a:t>‹#›</a:t>
            </a:fld>
            <a:endParaRPr lang="en-US"/>
          </a:p>
        </p:txBody>
      </p:sp>
    </p:spTree>
    <p:extLst>
      <p:ext uri="{BB962C8B-B14F-4D97-AF65-F5344CB8AC3E}">
        <p14:creationId xmlns:p14="http://schemas.microsoft.com/office/powerpoint/2010/main" xmlns="" val="687132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7C273B-42B0-4E31-ABD1-106CD009BAD8}" type="datetimeFigureOut">
              <a:rPr lang="en-US" smtClean="0"/>
              <a:pPr/>
              <a:t>6/12/2015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137FE-E776-4DA2-84EF-6B0E3B48EBC8}" type="slidenum">
              <a:rPr lang="en-US" smtClean="0"/>
              <a:pPr/>
              <a:t>‹#›</a:t>
            </a:fld>
            <a:endParaRPr lang="en-US"/>
          </a:p>
        </p:txBody>
      </p:sp>
    </p:spTree>
    <p:extLst>
      <p:ext uri="{BB962C8B-B14F-4D97-AF65-F5344CB8AC3E}">
        <p14:creationId xmlns:p14="http://schemas.microsoft.com/office/powerpoint/2010/main" xmlns="" val="341586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777C273B-42B0-4E31-ABD1-106CD009BAD8}" type="datetimeFigureOut">
              <a:rPr lang="en-US" smtClean="0"/>
              <a:pPr/>
              <a:t>6/12/2015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9B137FE-E776-4DA2-84EF-6B0E3B48EBC8}" type="slidenum">
              <a:rPr lang="en-US" smtClean="0"/>
              <a:pPr/>
              <a:t>‹#›</a:t>
            </a:fld>
            <a:endParaRPr lang="en-US"/>
          </a:p>
        </p:txBody>
      </p:sp>
    </p:spTree>
    <p:extLst>
      <p:ext uri="{BB962C8B-B14F-4D97-AF65-F5344CB8AC3E}">
        <p14:creationId xmlns:p14="http://schemas.microsoft.com/office/powerpoint/2010/main" xmlns="" val="3342548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andhyler\AppData\Local\Temp\grassroots-wallpaper-2048x1536.jpg"/>
          <p:cNvPicPr>
            <a:picLocks noChangeAspect="1" noChangeArrowheads="1"/>
          </p:cNvPicPr>
          <p:nvPr/>
        </p:nvPicPr>
        <p:blipFill rotWithShape="1">
          <a:blip r:embed="rId2" cstate="print">
            <a:extLst>
              <a:ext uri="{BEBA8EAE-BF5A-486C-A8C5-ECC9F3942E4B}">
                <a14:imgProps xmlns:a14="http://schemas.microsoft.com/office/drawing/2010/main" xmlns="">
                  <a14:imgLayer r:embed="rId3">
                    <a14:imgEffect>
                      <a14:sharpenSoften amount="-4000"/>
                    </a14:imgEffect>
                  </a14:imgLayer>
                </a14:imgProps>
              </a:ext>
              <a:ext uri="{28A0092B-C50C-407E-A947-70E740481C1C}">
                <a14:useLocalDpi xmlns:a14="http://schemas.microsoft.com/office/drawing/2010/main" xmlns="" val="0"/>
              </a:ext>
            </a:extLst>
          </a:blip>
          <a:srcRect l="11346" t="26351" r="15230" b="224"/>
          <a:stretch/>
        </p:blipFill>
        <p:spPr bwMode="auto">
          <a:xfrm>
            <a:off x="0" y="-1"/>
            <a:ext cx="43891200" cy="32918401"/>
          </a:xfrm>
          <a:prstGeom prst="rect">
            <a:avLst/>
          </a:prstGeom>
          <a:noFill/>
          <a:ln>
            <a:solidFill>
              <a:schemeClr val="accent6">
                <a:lumMod val="75000"/>
              </a:schemeClr>
            </a:solidFill>
          </a:ln>
          <a:effectLst>
            <a:outerShdw blurRad="50800" dist="50800" dir="5400000" algn="ctr" rotWithShape="0">
              <a:srgbClr val="000000"/>
            </a:outerShdw>
          </a:effectLst>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381000" y="5562600"/>
            <a:ext cx="11049000" cy="13070250"/>
          </a:xfrm>
          <a:prstGeom prst="rect">
            <a:avLst/>
          </a:prstGeom>
          <a:solidFill>
            <a:schemeClr val="bg1"/>
          </a:solidFill>
          <a:ln w="190500">
            <a:solidFill>
              <a:schemeClr val="tx2">
                <a:lumMod val="40000"/>
                <a:lumOff val="60000"/>
              </a:schemeClr>
            </a:solidFill>
          </a:ln>
          <a:effectLst>
            <a:softEdge rad="31750"/>
          </a:effectLst>
        </p:spPr>
        <p:txBody>
          <a:bodyPr wrap="square" lIns="457200" tIns="274320" rIns="457200" bIns="274320" rtlCol="0">
            <a:spAutoFit/>
          </a:bodyPr>
          <a:lstStyle/>
          <a:p>
            <a:pPr algn="ctr"/>
            <a:r>
              <a:rPr lang="en-US" sz="4800" b="1" dirty="0" smtClean="0"/>
              <a:t>Introduction</a:t>
            </a:r>
          </a:p>
          <a:p>
            <a:pPr>
              <a:lnSpc>
                <a:spcPct val="150000"/>
              </a:lnSpc>
            </a:pPr>
            <a:r>
              <a:rPr lang="en-US" sz="3200" dirty="0"/>
              <a:t>Cereal rye, or winter rye, is a suitable plant species for use as a winter cover crop in Midwest cropping systems given its cold tolerance, ability to suppress weeds, reduce erosion and scavenge nitrogen in the soil.   Much of the environmental benefits gained from a cover crop are dependent upon biomass accumulation during the winter growing window. Improving our understanding of the factors that limit winter rye growth will better allow for producer decision making on planting timing and methods that maximize environmental benefits and minimize cash crop yield impacts. For this project, the impact of  two main environmental variables were investigated - precipitation and temperature via the calculation of growing degree days – to look for relationships with rye biomass accumulation. Ultimately this will help us better understand the limitations on winter rye growth as a cover crop in the Midwest.  </a:t>
            </a:r>
            <a:endParaRPr lang="en-US" sz="3200" b="1" dirty="0" smtClean="0"/>
          </a:p>
        </p:txBody>
      </p:sp>
      <p:sp>
        <p:nvSpPr>
          <p:cNvPr id="9" name="TextBox 8"/>
          <p:cNvSpPr txBox="1"/>
          <p:nvPr/>
        </p:nvSpPr>
        <p:spPr>
          <a:xfrm>
            <a:off x="-45084" y="702897"/>
            <a:ext cx="43891200" cy="5755422"/>
          </a:xfrm>
          <a:prstGeom prst="rect">
            <a:avLst/>
          </a:prstGeom>
          <a:noFill/>
        </p:spPr>
        <p:txBody>
          <a:bodyPr wrap="square" rtlCol="0">
            <a:spAutoFit/>
          </a:bodyPr>
          <a:lstStyle/>
          <a:p>
            <a:pPr algn="ctr"/>
            <a:r>
              <a:rPr lang="en-US" sz="9000" b="1" dirty="0" smtClean="0"/>
              <a:t>Predicting Winter Rye Cover Crop Biomass and Environmental Factors Impacting Growth</a:t>
            </a:r>
          </a:p>
          <a:p>
            <a:pPr algn="ctr"/>
            <a:r>
              <a:rPr lang="en-US" sz="6000" b="1" dirty="0" smtClean="0"/>
              <a:t>A. Hyler, A. </a:t>
            </a:r>
            <a:r>
              <a:rPr lang="en-US" sz="6000" b="1" dirty="0" err="1" smtClean="0"/>
              <a:t>Basche</a:t>
            </a:r>
            <a:endParaRPr lang="en-US" sz="6000" b="1" dirty="0"/>
          </a:p>
          <a:p>
            <a:pPr algn="ctr"/>
            <a:r>
              <a:rPr lang="en-US" sz="3600" b="1" i="1" dirty="0" smtClean="0"/>
              <a:t>SWP Student, Mentor</a:t>
            </a:r>
          </a:p>
          <a:p>
            <a:pPr algn="ctr"/>
            <a:r>
              <a:rPr lang="en-US" sz="9600" b="1" dirty="0" smtClean="0"/>
              <a:t> </a:t>
            </a:r>
          </a:p>
          <a:p>
            <a:endParaRPr lang="en-US" dirty="0"/>
          </a:p>
        </p:txBody>
      </p:sp>
      <p:sp>
        <p:nvSpPr>
          <p:cNvPr id="12" name="TextBox 11"/>
          <p:cNvSpPr txBox="1"/>
          <p:nvPr/>
        </p:nvSpPr>
        <p:spPr>
          <a:xfrm>
            <a:off x="34366200" y="2667000"/>
            <a:ext cx="8153400" cy="1754326"/>
          </a:xfrm>
          <a:prstGeom prst="rect">
            <a:avLst/>
          </a:prstGeom>
          <a:noFill/>
        </p:spPr>
        <p:txBody>
          <a:bodyPr wrap="square" rtlCol="0">
            <a:spAutoFit/>
          </a:bodyPr>
          <a:lstStyle/>
          <a:p>
            <a:pPr algn="r"/>
            <a:r>
              <a:rPr lang="en-US" sz="5400" b="1" dirty="0" smtClean="0">
                <a:solidFill>
                  <a:schemeClr val="bg1"/>
                </a:solidFill>
              </a:rPr>
              <a:t>Science With Practice</a:t>
            </a:r>
          </a:p>
          <a:p>
            <a:pPr algn="ctr"/>
            <a:r>
              <a:rPr lang="en-US" sz="5400" b="1" dirty="0" smtClean="0">
                <a:solidFill>
                  <a:schemeClr val="bg1"/>
                </a:solidFill>
              </a:rPr>
              <a:t>          Spring 2014</a:t>
            </a:r>
            <a:endParaRPr lang="en-US" sz="5400" b="1" dirty="0">
              <a:solidFill>
                <a:schemeClr val="bg1"/>
              </a:solidFill>
            </a:endParaRPr>
          </a:p>
        </p:txBody>
      </p:sp>
      <p:sp>
        <p:nvSpPr>
          <p:cNvPr id="13" name="TextBox 12"/>
          <p:cNvSpPr txBox="1"/>
          <p:nvPr/>
        </p:nvSpPr>
        <p:spPr>
          <a:xfrm>
            <a:off x="30861000" y="5562600"/>
            <a:ext cx="12372750" cy="10115593"/>
          </a:xfrm>
          <a:prstGeom prst="rect">
            <a:avLst/>
          </a:prstGeom>
          <a:solidFill>
            <a:schemeClr val="bg1"/>
          </a:solidFill>
          <a:ln w="190500">
            <a:solidFill>
              <a:schemeClr val="tx2">
                <a:lumMod val="40000"/>
                <a:lumOff val="60000"/>
                <a:alpha val="99000"/>
              </a:schemeClr>
            </a:solidFill>
          </a:ln>
        </p:spPr>
        <p:txBody>
          <a:bodyPr wrap="square" lIns="457200" tIns="274320" rIns="457200" bIns="274320" rtlCol="0">
            <a:spAutoFit/>
          </a:bodyPr>
          <a:lstStyle/>
          <a:p>
            <a:pPr algn="ctr"/>
            <a:r>
              <a:rPr lang="en-US" sz="4800" b="1" dirty="0" smtClean="0"/>
              <a:t>Methods</a:t>
            </a:r>
            <a:endParaRPr lang="en-US" sz="4800" b="1" dirty="0"/>
          </a:p>
          <a:p>
            <a:pPr>
              <a:lnSpc>
                <a:spcPct val="150000"/>
              </a:lnSpc>
            </a:pPr>
            <a:r>
              <a:rPr lang="en-US" sz="3200" dirty="0"/>
              <a:t>We extracted data from </a:t>
            </a:r>
            <a:r>
              <a:rPr lang="en-US" sz="3200" dirty="0" err="1"/>
              <a:t>Nuttonson</a:t>
            </a:r>
            <a:r>
              <a:rPr lang="en-US" sz="3200" dirty="0"/>
              <a:t> (1958) who catalogued rye growth and development stages from experiments around the world.  We noted the planting dates and dates to reach the heading stage of development and then calculated the thermal time required given the listed average monthly temperatures at each location. Further, an extensive literature review using Web of Science and Google Scholar was conducted to build a database of winter rye growth in the United States.  Locations, planting dates, termination dates and biomass were indexed.  Then, we used the National Oceanic and Atmospheric Agency’s Global Historic Climate Network database to pair locations with precipitation and temperature data during the rye growth period.  </a:t>
            </a:r>
          </a:p>
        </p:txBody>
      </p:sp>
      <p:pic>
        <p:nvPicPr>
          <p:cNvPr id="1037" name="Picture 1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8745200" y="30480000"/>
            <a:ext cx="4724399" cy="1857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09600" y="30834947"/>
            <a:ext cx="13090634" cy="20507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381000" y="19278600"/>
            <a:ext cx="11049000" cy="8268932"/>
          </a:xfrm>
          <a:prstGeom prst="rect">
            <a:avLst/>
          </a:prstGeom>
          <a:solidFill>
            <a:schemeClr val="bg1"/>
          </a:solidFill>
          <a:ln w="152400">
            <a:solidFill>
              <a:schemeClr val="tx2">
                <a:lumMod val="40000"/>
                <a:lumOff val="60000"/>
              </a:schemeClr>
            </a:solidFill>
          </a:ln>
        </p:spPr>
        <p:txBody>
          <a:bodyPr wrap="square" tIns="182880" rtlCol="0">
            <a:spAutoFit/>
          </a:bodyPr>
          <a:lstStyle/>
          <a:p>
            <a:pPr algn="ctr"/>
            <a:r>
              <a:rPr lang="en-US" sz="4800" b="1" dirty="0"/>
              <a:t>Goals</a:t>
            </a:r>
          </a:p>
          <a:p>
            <a:pPr marL="571500" indent="-571500">
              <a:lnSpc>
                <a:spcPct val="150000"/>
              </a:lnSpc>
              <a:buFont typeface="Arial" panose="020B0604020202020204" pitchFamily="34" charset="0"/>
              <a:buChar char="•"/>
            </a:pPr>
            <a:r>
              <a:rPr lang="en-US" sz="3200" dirty="0"/>
              <a:t>Develop tools to predict winter rye growth in the Midwest under varying  environmental conditions. </a:t>
            </a:r>
          </a:p>
          <a:p>
            <a:pPr marL="571500" indent="-571500">
              <a:lnSpc>
                <a:spcPct val="150000"/>
              </a:lnSpc>
              <a:buFont typeface="Arial" panose="020B0604020202020204" pitchFamily="34" charset="0"/>
              <a:buChar char="•"/>
            </a:pPr>
            <a:r>
              <a:rPr lang="en-US" sz="3200" dirty="0"/>
              <a:t>Reviewing previous studies to compile relevant information on biomass accumulation, planting dates and termination dates</a:t>
            </a:r>
          </a:p>
          <a:p>
            <a:pPr marL="571500" indent="-571500">
              <a:lnSpc>
                <a:spcPct val="150000"/>
              </a:lnSpc>
              <a:buFont typeface="Arial" panose="020B0604020202020204" pitchFamily="34" charset="0"/>
              <a:buChar char="•"/>
            </a:pPr>
            <a:r>
              <a:rPr lang="en-US" sz="3200" dirty="0"/>
              <a:t>Create a database from the primary literature of winter rye growth</a:t>
            </a:r>
          </a:p>
          <a:p>
            <a:pPr marL="571500" indent="-571500">
              <a:lnSpc>
                <a:spcPct val="150000"/>
              </a:lnSpc>
              <a:buFont typeface="Arial" panose="020B0604020202020204" pitchFamily="34" charset="0"/>
              <a:buChar char="•"/>
            </a:pPr>
            <a:r>
              <a:rPr lang="en-US" sz="3200" dirty="0"/>
              <a:t>Extracting weather information from online databases to compare with other locations of winter rye. </a:t>
            </a:r>
            <a:endParaRPr lang="en-US" sz="3200" dirty="0" smtClean="0"/>
          </a:p>
          <a:p>
            <a:pPr>
              <a:lnSpc>
                <a:spcPct val="150000"/>
              </a:lnSpc>
            </a:pPr>
            <a:endParaRPr lang="en-US" sz="3200" dirty="0"/>
          </a:p>
        </p:txBody>
      </p:sp>
      <p:sp>
        <p:nvSpPr>
          <p:cNvPr id="6" name="TextBox 5"/>
          <p:cNvSpPr txBox="1"/>
          <p:nvPr/>
        </p:nvSpPr>
        <p:spPr>
          <a:xfrm>
            <a:off x="30937200" y="21259800"/>
            <a:ext cx="12272512" cy="10992756"/>
          </a:xfrm>
          <a:prstGeom prst="rect">
            <a:avLst/>
          </a:prstGeom>
          <a:solidFill>
            <a:schemeClr val="bg1"/>
          </a:solidFill>
          <a:ln w="152400">
            <a:solidFill>
              <a:schemeClr val="tx2">
                <a:lumMod val="40000"/>
                <a:lumOff val="60000"/>
              </a:schemeClr>
            </a:solidFill>
          </a:ln>
        </p:spPr>
        <p:txBody>
          <a:bodyPr wrap="square" lIns="457200" tIns="45720" rIns="457200" bIns="274320" rtlCol="0">
            <a:spAutoFit/>
          </a:bodyPr>
          <a:lstStyle/>
          <a:p>
            <a:pPr algn="ctr">
              <a:lnSpc>
                <a:spcPct val="150000"/>
              </a:lnSpc>
            </a:pPr>
            <a:r>
              <a:rPr lang="en-US" sz="4800" b="1" dirty="0"/>
              <a:t>Conclusion/Results</a:t>
            </a:r>
          </a:p>
          <a:p>
            <a:pPr>
              <a:lnSpc>
                <a:spcPct val="150000"/>
              </a:lnSpc>
            </a:pPr>
            <a:r>
              <a:rPr lang="en-US" sz="3200" dirty="0" smtClean="0"/>
              <a:t>Our study has produced mixed results. About </a:t>
            </a:r>
            <a:r>
              <a:rPr lang="en-US" sz="3200" dirty="0"/>
              <a:t>63% of Rye’s GDD </a:t>
            </a:r>
            <a:r>
              <a:rPr lang="en-US" sz="3200" dirty="0" smtClean="0"/>
              <a:t>occurred </a:t>
            </a:r>
            <a:r>
              <a:rPr lang="en-US" sz="3200" dirty="0"/>
              <a:t>during the fall period (Planting-December 31</a:t>
            </a:r>
            <a:r>
              <a:rPr lang="en-US" sz="3200" dirty="0" smtClean="0"/>
              <a:t>). The Fall GDD however, stays relatively constant compared to the increasing  biomass amounts while the Spring GDD seems to be increasing along with increasing biomass amounts. This suggests that the Spring period may be the key to better understand the growth of rye. From the </a:t>
            </a:r>
            <a:r>
              <a:rPr lang="en-US" sz="3200" dirty="0" err="1" smtClean="0"/>
              <a:t>Nuttonson</a:t>
            </a:r>
            <a:r>
              <a:rPr lang="en-US" sz="3200" dirty="0" smtClean="0"/>
              <a:t> </a:t>
            </a:r>
            <a:r>
              <a:rPr lang="en-US" sz="3200" dirty="0"/>
              <a:t>data </a:t>
            </a:r>
            <a:r>
              <a:rPr lang="en-US" sz="3200" dirty="0" smtClean="0"/>
              <a:t>understanding the amount </a:t>
            </a:r>
            <a:r>
              <a:rPr lang="en-US" sz="3200" dirty="0"/>
              <a:t>of </a:t>
            </a:r>
            <a:r>
              <a:rPr lang="en-US" sz="3200" dirty="0" smtClean="0"/>
              <a:t>GDD’s </a:t>
            </a:r>
            <a:r>
              <a:rPr lang="en-US" sz="3200" dirty="0"/>
              <a:t>needed to reach </a:t>
            </a:r>
            <a:r>
              <a:rPr lang="en-US" sz="3200" dirty="0" smtClean="0"/>
              <a:t>heading in other environments has helped to set limitations to what cultivars could be used here in the mid-west.  This has opened up the possibility to further study individual cultivars to decide upon the best one to plant in certain situations to maximize the potential intentions of the rye cover crop (i.e., Erosion control, nitrogen uptake, or weed suppression). </a:t>
            </a:r>
          </a:p>
        </p:txBody>
      </p:sp>
      <p:sp>
        <p:nvSpPr>
          <p:cNvPr id="7" name="TextBox 6"/>
          <p:cNvSpPr txBox="1"/>
          <p:nvPr/>
        </p:nvSpPr>
        <p:spPr>
          <a:xfrm>
            <a:off x="30937200" y="16306800"/>
            <a:ext cx="12344400" cy="4344779"/>
          </a:xfrm>
          <a:prstGeom prst="rect">
            <a:avLst/>
          </a:prstGeom>
          <a:solidFill>
            <a:schemeClr val="bg1"/>
          </a:solidFill>
          <a:ln w="152400">
            <a:solidFill>
              <a:schemeClr val="tx2">
                <a:lumMod val="40000"/>
                <a:lumOff val="60000"/>
              </a:schemeClr>
            </a:solidFill>
          </a:ln>
        </p:spPr>
        <p:txBody>
          <a:bodyPr wrap="square" lIns="274320" tIns="45720" rIns="274320" bIns="274320" rtlCol="0">
            <a:spAutoFit/>
          </a:bodyPr>
          <a:lstStyle/>
          <a:p>
            <a:pPr algn="ctr">
              <a:lnSpc>
                <a:spcPct val="150000"/>
              </a:lnSpc>
            </a:pPr>
            <a:r>
              <a:rPr lang="en-US" sz="4800" b="1" dirty="0"/>
              <a:t>SWP  Takeaway</a:t>
            </a:r>
          </a:p>
          <a:p>
            <a:pPr marL="457200" indent="-457200">
              <a:lnSpc>
                <a:spcPct val="150000"/>
              </a:lnSpc>
              <a:buFont typeface="Arial" panose="020B0604020202020204" pitchFamily="34" charset="0"/>
              <a:buChar char="•"/>
            </a:pPr>
            <a:r>
              <a:rPr lang="en-US" sz="3200" dirty="0"/>
              <a:t>Development of database knowledge and management</a:t>
            </a:r>
          </a:p>
          <a:p>
            <a:pPr marL="457200" indent="-457200">
              <a:lnSpc>
                <a:spcPct val="150000"/>
              </a:lnSpc>
              <a:buFont typeface="Arial" panose="020B0604020202020204" pitchFamily="34" charset="0"/>
              <a:buChar char="•"/>
            </a:pPr>
            <a:r>
              <a:rPr lang="en-US" sz="3200" dirty="0"/>
              <a:t>Utilization of online weather databases</a:t>
            </a:r>
          </a:p>
          <a:p>
            <a:pPr marL="457200" indent="-457200">
              <a:lnSpc>
                <a:spcPct val="150000"/>
              </a:lnSpc>
              <a:buFont typeface="Arial" panose="020B0604020202020204" pitchFamily="34" charset="0"/>
              <a:buChar char="•"/>
            </a:pPr>
            <a:r>
              <a:rPr lang="en-US" sz="3200" dirty="0"/>
              <a:t>Understanding of peer reviewed and primary literature sources</a:t>
            </a:r>
          </a:p>
          <a:p>
            <a:pPr marL="457200" indent="-457200">
              <a:lnSpc>
                <a:spcPct val="150000"/>
              </a:lnSpc>
              <a:buFont typeface="Arial" panose="020B0604020202020204" pitchFamily="34" charset="0"/>
              <a:buChar char="•"/>
            </a:pPr>
            <a:r>
              <a:rPr lang="en-US" sz="3200" dirty="0"/>
              <a:t>Time </a:t>
            </a:r>
            <a:r>
              <a:rPr lang="en-US" sz="3200" dirty="0" smtClean="0"/>
              <a:t>management</a:t>
            </a:r>
          </a:p>
        </p:txBody>
      </p:sp>
      <p:graphicFrame>
        <p:nvGraphicFramePr>
          <p:cNvPr id="18" name="Chart 17"/>
          <p:cNvGraphicFramePr>
            <a:graphicFrameLocks/>
          </p:cNvGraphicFramePr>
          <p:nvPr>
            <p:extLst>
              <p:ext uri="{D42A27DB-BD31-4B8C-83A1-F6EECF244321}">
                <p14:modId xmlns:p14="http://schemas.microsoft.com/office/powerpoint/2010/main" xmlns="" val="3747155022"/>
              </p:ext>
            </p:extLst>
          </p:nvPr>
        </p:nvGraphicFramePr>
        <p:xfrm>
          <a:off x="12725400" y="20955000"/>
          <a:ext cx="16840200" cy="7010400"/>
        </p:xfrm>
        <a:graphic>
          <a:graphicData uri="http://schemas.openxmlformats.org/drawingml/2006/chart">
            <c:chart xmlns:c="http://schemas.openxmlformats.org/drawingml/2006/chart" xmlns:r="http://schemas.openxmlformats.org/officeDocument/2006/relationships" r:id="rId6"/>
          </a:graphicData>
        </a:graphic>
      </p:graphicFrame>
      <p:sp>
        <p:nvSpPr>
          <p:cNvPr id="21" name="TextBox 20"/>
          <p:cNvSpPr txBox="1"/>
          <p:nvPr/>
        </p:nvSpPr>
        <p:spPr>
          <a:xfrm>
            <a:off x="12725400" y="12573000"/>
            <a:ext cx="16840200" cy="461665"/>
          </a:xfrm>
          <a:prstGeom prst="rect">
            <a:avLst/>
          </a:prstGeom>
          <a:solidFill>
            <a:schemeClr val="tx2">
              <a:lumMod val="40000"/>
              <a:lumOff val="60000"/>
            </a:schemeClr>
          </a:solidFill>
        </p:spPr>
        <p:txBody>
          <a:bodyPr wrap="square" rtlCol="0">
            <a:spAutoFit/>
          </a:bodyPr>
          <a:lstStyle/>
          <a:p>
            <a:r>
              <a:rPr lang="en-US" sz="2400" dirty="0" smtClean="0"/>
              <a:t>Figure 1. Both Fall and Spring GDD play a key role in biomass accumulation. This figure indicates Spring may be more important.  </a:t>
            </a:r>
            <a:endParaRPr lang="en-US" sz="2400" dirty="0"/>
          </a:p>
        </p:txBody>
      </p:sp>
      <p:sp>
        <p:nvSpPr>
          <p:cNvPr id="22" name="TextBox 21"/>
          <p:cNvSpPr txBox="1"/>
          <p:nvPr/>
        </p:nvSpPr>
        <p:spPr>
          <a:xfrm>
            <a:off x="12725400" y="20269200"/>
            <a:ext cx="16840200" cy="461665"/>
          </a:xfrm>
          <a:prstGeom prst="rect">
            <a:avLst/>
          </a:prstGeom>
          <a:solidFill>
            <a:srgbClr val="8EB4E3"/>
          </a:solidFill>
        </p:spPr>
        <p:txBody>
          <a:bodyPr wrap="square" rtlCol="0">
            <a:spAutoFit/>
          </a:bodyPr>
          <a:lstStyle/>
          <a:p>
            <a:r>
              <a:rPr lang="en-US" sz="2400" dirty="0" smtClean="0">
                <a:solidFill>
                  <a:srgbClr val="000000"/>
                </a:solidFill>
              </a:rPr>
              <a:t>Figure 2. No correlation between </a:t>
            </a:r>
            <a:r>
              <a:rPr lang="en-US" sz="2400" dirty="0" err="1" smtClean="0">
                <a:solidFill>
                  <a:srgbClr val="000000"/>
                </a:solidFill>
              </a:rPr>
              <a:t>precip</a:t>
            </a:r>
            <a:r>
              <a:rPr lang="en-US" sz="2400" dirty="0" smtClean="0">
                <a:solidFill>
                  <a:srgbClr val="000000"/>
                </a:solidFill>
              </a:rPr>
              <a:t>. and biomass from either Fall or Spring indicating </a:t>
            </a:r>
            <a:r>
              <a:rPr lang="en-US" sz="2400" dirty="0" err="1" smtClean="0">
                <a:solidFill>
                  <a:srgbClr val="000000"/>
                </a:solidFill>
              </a:rPr>
              <a:t>precip</a:t>
            </a:r>
            <a:r>
              <a:rPr lang="en-US" sz="2400" dirty="0" smtClean="0">
                <a:solidFill>
                  <a:srgbClr val="000000"/>
                </a:solidFill>
              </a:rPr>
              <a:t>. is not a key environmental factor. </a:t>
            </a:r>
            <a:endParaRPr lang="en-US" sz="2400" dirty="0">
              <a:solidFill>
                <a:srgbClr val="000000"/>
              </a:solidFill>
            </a:endParaRPr>
          </a:p>
        </p:txBody>
      </p:sp>
      <p:sp>
        <p:nvSpPr>
          <p:cNvPr id="23" name="TextBox 22"/>
          <p:cNvSpPr txBox="1"/>
          <p:nvPr/>
        </p:nvSpPr>
        <p:spPr>
          <a:xfrm>
            <a:off x="12801600" y="28194000"/>
            <a:ext cx="16764000" cy="1569660"/>
          </a:xfrm>
          <a:prstGeom prst="rect">
            <a:avLst/>
          </a:prstGeom>
          <a:solidFill>
            <a:srgbClr val="8EB4E3"/>
          </a:solidFill>
        </p:spPr>
        <p:txBody>
          <a:bodyPr wrap="square" rtlCol="0">
            <a:spAutoFit/>
          </a:bodyPr>
          <a:lstStyle/>
          <a:p>
            <a:r>
              <a:rPr lang="en-US" sz="2400" dirty="0" smtClean="0">
                <a:solidFill>
                  <a:srgbClr val="000000"/>
                </a:solidFill>
              </a:rPr>
              <a:t>Figure 3. Climate can effect the date of heading tremendously. </a:t>
            </a:r>
            <a:r>
              <a:rPr lang="en-US" sz="2400" dirty="0">
                <a:solidFill>
                  <a:srgbClr val="000000"/>
                </a:solidFill>
              </a:rPr>
              <a:t>S</a:t>
            </a:r>
            <a:r>
              <a:rPr lang="en-US" sz="2400" dirty="0" smtClean="0">
                <a:solidFill>
                  <a:srgbClr val="000000"/>
                </a:solidFill>
              </a:rPr>
              <a:t>pecific rye cultivars must be used to maximize an environment’s GDD potential.</a:t>
            </a:r>
          </a:p>
          <a:p>
            <a:r>
              <a:rPr lang="en-US" sz="2400" dirty="0"/>
              <a:t>(</a:t>
            </a:r>
            <a:r>
              <a:rPr lang="en-US" sz="2400" b="1" dirty="0" err="1" smtClean="0"/>
              <a:t>Nuttonson</a:t>
            </a:r>
            <a:r>
              <a:rPr lang="en-US" sz="2400" b="1" dirty="0"/>
              <a:t>, M.Y. (1958). Rye-climate relationships and the use of phenology in ascertaining the thermal and photo-thermal requirements of rye. Washington, DC: American Institute of Crop Ecology</a:t>
            </a:r>
            <a:r>
              <a:rPr lang="en-US" sz="2400" b="1" dirty="0" smtClean="0"/>
              <a:t>.</a:t>
            </a:r>
            <a:r>
              <a:rPr lang="en-US" sz="2400" b="1" dirty="0">
                <a:solidFill>
                  <a:srgbClr val="000000"/>
                </a:solidFill>
              </a:rPr>
              <a:t>)</a:t>
            </a:r>
            <a:r>
              <a:rPr lang="en-US" sz="2400" b="1" dirty="0" smtClean="0">
                <a:solidFill>
                  <a:srgbClr val="000000"/>
                </a:solidFill>
              </a:rPr>
              <a:t> </a:t>
            </a:r>
            <a:endParaRPr lang="en-US" sz="2400" b="1" dirty="0">
              <a:solidFill>
                <a:srgbClr val="000000"/>
              </a:solidFill>
            </a:endParaRPr>
          </a:p>
        </p:txBody>
      </p:sp>
      <p:pic>
        <p:nvPicPr>
          <p:cNvPr id="24" name="Picture 23" descr="precip new.png"/>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2725400" y="13222613"/>
            <a:ext cx="16840200" cy="6808392"/>
          </a:xfrm>
          <a:prstGeom prst="rect">
            <a:avLst/>
          </a:prstGeom>
        </p:spPr>
      </p:pic>
      <p:pic>
        <p:nvPicPr>
          <p:cNvPr id="25" name="Picture 24" descr="tGDD&amp;Biomassnew.png"/>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2801600" y="5562600"/>
            <a:ext cx="16805552" cy="6796587"/>
          </a:xfrm>
          <a:prstGeom prst="rect">
            <a:avLst/>
          </a:prstGeom>
        </p:spPr>
      </p:pic>
    </p:spTree>
    <p:extLst>
      <p:ext uri="{BB962C8B-B14F-4D97-AF65-F5344CB8AC3E}">
        <p14:creationId xmlns:p14="http://schemas.microsoft.com/office/powerpoint/2010/main" xmlns="" val="4276539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823</TotalTime>
  <Words>656</Words>
  <Application>Microsoft Office PowerPoint</Application>
  <PresentationFormat>Custom</PresentationFormat>
  <Paragraphs>29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Hyler, Andrew R</dc:creator>
  <cp:lastModifiedBy>Sarah</cp:lastModifiedBy>
  <cp:revision>71</cp:revision>
  <dcterms:created xsi:type="dcterms:W3CDTF">2014-04-10T16:54:32Z</dcterms:created>
  <dcterms:modified xsi:type="dcterms:W3CDTF">2015-06-12T14:36:00Z</dcterms:modified>
</cp:coreProperties>
</file>