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5262800" cy="36118800"/>
  <p:notesSz cx="6858000" cy="9144000"/>
  <p:defaultTextStyle>
    <a:defPPr>
      <a:defRPr lang="en-US"/>
    </a:defPPr>
    <a:lvl1pPr marL="0" algn="l" defTabSz="4650273" rtl="0" eaLnBrk="1" latinLnBrk="0" hangingPunct="1">
      <a:defRPr sz="9100" kern="1200">
        <a:solidFill>
          <a:schemeClr val="tx1"/>
        </a:solidFill>
        <a:latin typeface="+mn-lt"/>
        <a:ea typeface="+mn-ea"/>
        <a:cs typeface="+mn-cs"/>
      </a:defRPr>
    </a:lvl1pPr>
    <a:lvl2pPr marL="2325136" algn="l" defTabSz="4650273" rtl="0" eaLnBrk="1" latinLnBrk="0" hangingPunct="1">
      <a:defRPr sz="9100" kern="1200">
        <a:solidFill>
          <a:schemeClr val="tx1"/>
        </a:solidFill>
        <a:latin typeface="+mn-lt"/>
        <a:ea typeface="+mn-ea"/>
        <a:cs typeface="+mn-cs"/>
      </a:defRPr>
    </a:lvl2pPr>
    <a:lvl3pPr marL="4650273" algn="l" defTabSz="4650273" rtl="0" eaLnBrk="1" latinLnBrk="0" hangingPunct="1">
      <a:defRPr sz="9100" kern="1200">
        <a:solidFill>
          <a:schemeClr val="tx1"/>
        </a:solidFill>
        <a:latin typeface="+mn-lt"/>
        <a:ea typeface="+mn-ea"/>
        <a:cs typeface="+mn-cs"/>
      </a:defRPr>
    </a:lvl3pPr>
    <a:lvl4pPr marL="6975409" algn="l" defTabSz="4650273" rtl="0" eaLnBrk="1" latinLnBrk="0" hangingPunct="1">
      <a:defRPr sz="9100" kern="1200">
        <a:solidFill>
          <a:schemeClr val="tx1"/>
        </a:solidFill>
        <a:latin typeface="+mn-lt"/>
        <a:ea typeface="+mn-ea"/>
        <a:cs typeface="+mn-cs"/>
      </a:defRPr>
    </a:lvl4pPr>
    <a:lvl5pPr marL="9300545" algn="l" defTabSz="4650273" rtl="0" eaLnBrk="1" latinLnBrk="0" hangingPunct="1">
      <a:defRPr sz="9100" kern="1200">
        <a:solidFill>
          <a:schemeClr val="tx1"/>
        </a:solidFill>
        <a:latin typeface="+mn-lt"/>
        <a:ea typeface="+mn-ea"/>
        <a:cs typeface="+mn-cs"/>
      </a:defRPr>
    </a:lvl5pPr>
    <a:lvl6pPr marL="11625682" algn="l" defTabSz="4650273" rtl="0" eaLnBrk="1" latinLnBrk="0" hangingPunct="1">
      <a:defRPr sz="9100" kern="1200">
        <a:solidFill>
          <a:schemeClr val="tx1"/>
        </a:solidFill>
        <a:latin typeface="+mn-lt"/>
        <a:ea typeface="+mn-ea"/>
        <a:cs typeface="+mn-cs"/>
      </a:defRPr>
    </a:lvl6pPr>
    <a:lvl7pPr marL="13950818" algn="l" defTabSz="4650273" rtl="0" eaLnBrk="1" latinLnBrk="0" hangingPunct="1">
      <a:defRPr sz="9100" kern="1200">
        <a:solidFill>
          <a:schemeClr val="tx1"/>
        </a:solidFill>
        <a:latin typeface="+mn-lt"/>
        <a:ea typeface="+mn-ea"/>
        <a:cs typeface="+mn-cs"/>
      </a:defRPr>
    </a:lvl7pPr>
    <a:lvl8pPr marL="16275954" algn="l" defTabSz="4650273" rtl="0" eaLnBrk="1" latinLnBrk="0" hangingPunct="1">
      <a:defRPr sz="9100" kern="1200">
        <a:solidFill>
          <a:schemeClr val="tx1"/>
        </a:solidFill>
        <a:latin typeface="+mn-lt"/>
        <a:ea typeface="+mn-ea"/>
        <a:cs typeface="+mn-cs"/>
      </a:defRPr>
    </a:lvl8pPr>
    <a:lvl9pPr marL="18601091" algn="l" defTabSz="4650273" rtl="0" eaLnBrk="1" latinLnBrk="0" hangingPunct="1">
      <a:defRPr sz="9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76">
          <p15:clr>
            <a:srgbClr val="A4A3A4"/>
          </p15:clr>
        </p15:guide>
        <p15:guide id="2" pos="14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Basche" initials="AB" lastIdx="4" clrIdx="0">
    <p:extLst>
      <p:ext uri="{19B8F6BF-5375-455C-9EA6-DF929625EA0E}">
        <p15:presenceInfo xmlns:p15="http://schemas.microsoft.com/office/powerpoint/2012/main" userId="S-1-5-21-527237240-492894223-682003330-19639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826" autoAdjust="0"/>
  </p:normalViewPr>
  <p:slideViewPr>
    <p:cSldViewPr showGuides="1">
      <p:cViewPr>
        <p:scale>
          <a:sx n="30" d="100"/>
          <a:sy n="30" d="100"/>
        </p:scale>
        <p:origin x="16" y="24"/>
      </p:cViewPr>
      <p:guideLst>
        <p:guide orient="horz" pos="11376"/>
        <p:guide pos="14256"/>
      </p:guideLst>
    </p:cSldViewPr>
  </p:slideViewPr>
  <p:notesTextViewPr>
    <p:cViewPr>
      <p:scale>
        <a:sx n="1" d="1"/>
        <a:sy n="1" d="1"/>
      </p:scale>
      <p:origin x="0" y="0"/>
    </p:cViewPr>
  </p:notesTextViewPr>
  <p:gridSpacing cx="304495" cy="30449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4AD26-42EC-4FD7-9237-0E1FBE062EF7}" type="datetimeFigureOut">
              <a:rPr lang="en-US" smtClean="0"/>
              <a:t>11/3/2018</a:t>
            </a:fld>
            <a:endParaRPr lang="en-US"/>
          </a:p>
        </p:txBody>
      </p:sp>
      <p:sp>
        <p:nvSpPr>
          <p:cNvPr id="4" name="Slide Image Placeholder 3"/>
          <p:cNvSpPr>
            <a:spLocks noGrp="1" noRot="1" noChangeAspect="1"/>
          </p:cNvSpPr>
          <p:nvPr>
            <p:ph type="sldImg" idx="2"/>
          </p:nvPr>
        </p:nvSpPr>
        <p:spPr>
          <a:xfrm>
            <a:off x="1281113" y="685800"/>
            <a:ext cx="42957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19F61-6490-434A-9E16-8EF8C24433D3}" type="slidenum">
              <a:rPr lang="en-US" smtClean="0"/>
              <a:t>‹#›</a:t>
            </a:fld>
            <a:endParaRPr lang="en-US"/>
          </a:p>
        </p:txBody>
      </p:sp>
    </p:spTree>
    <p:extLst>
      <p:ext uri="{BB962C8B-B14F-4D97-AF65-F5344CB8AC3E}">
        <p14:creationId xmlns:p14="http://schemas.microsoft.com/office/powerpoint/2010/main" val="341582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D2419F61-6490-434A-9E16-8EF8C24433D3}" type="slidenum">
              <a:rPr lang="en-US" smtClean="0"/>
              <a:t>1</a:t>
            </a:fld>
            <a:endParaRPr lang="en-US"/>
          </a:p>
        </p:txBody>
      </p:sp>
    </p:spTree>
    <p:extLst>
      <p:ext uri="{BB962C8B-B14F-4D97-AF65-F5344CB8AC3E}">
        <p14:creationId xmlns:p14="http://schemas.microsoft.com/office/powerpoint/2010/main" val="110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0184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84494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650273" rtl="0" eaLnBrk="1" latinLnBrk="0" hangingPunct="1">
        <a:spcBef>
          <a:spcPct val="0"/>
        </a:spcBef>
        <a:buNone/>
        <a:defRPr sz="22400" kern="1200">
          <a:solidFill>
            <a:schemeClr val="tx1"/>
          </a:solidFill>
          <a:latin typeface="+mj-lt"/>
          <a:ea typeface="+mj-ea"/>
          <a:cs typeface="+mj-cs"/>
        </a:defRPr>
      </a:lvl1pPr>
    </p:titleStyle>
    <p:bodyStyle>
      <a:lvl1pPr marL="1743852" indent="-1743852" algn="l" defTabSz="4650273" rtl="0" eaLnBrk="1" latinLnBrk="0" hangingPunct="1">
        <a:spcBef>
          <a:spcPct val="20000"/>
        </a:spcBef>
        <a:buFont typeface="Arial" pitchFamily="34" charset="0"/>
        <a:buChar char="•"/>
        <a:defRPr sz="16300" kern="1200">
          <a:solidFill>
            <a:schemeClr val="tx1"/>
          </a:solidFill>
          <a:latin typeface="+mn-lt"/>
          <a:ea typeface="+mn-ea"/>
          <a:cs typeface="+mn-cs"/>
        </a:defRPr>
      </a:lvl1pPr>
      <a:lvl2pPr marL="3778347" indent="-1453210" algn="l" defTabSz="4650273" rtl="0" eaLnBrk="1" latinLnBrk="0" hangingPunct="1">
        <a:spcBef>
          <a:spcPct val="20000"/>
        </a:spcBef>
        <a:buFont typeface="Arial" pitchFamily="34" charset="0"/>
        <a:buChar char="–"/>
        <a:defRPr sz="14200" kern="1200">
          <a:solidFill>
            <a:schemeClr val="tx1"/>
          </a:solidFill>
          <a:latin typeface="+mn-lt"/>
          <a:ea typeface="+mn-ea"/>
          <a:cs typeface="+mn-cs"/>
        </a:defRPr>
      </a:lvl2pPr>
      <a:lvl3pPr marL="5812841" indent="-1162568" algn="l" defTabSz="4650273" rtl="0" eaLnBrk="1" latinLnBrk="0" hangingPunct="1">
        <a:spcBef>
          <a:spcPct val="20000"/>
        </a:spcBef>
        <a:buFont typeface="Arial" pitchFamily="34" charset="0"/>
        <a:buChar char="•"/>
        <a:defRPr sz="12200" kern="1200">
          <a:solidFill>
            <a:schemeClr val="tx1"/>
          </a:solidFill>
          <a:latin typeface="+mn-lt"/>
          <a:ea typeface="+mn-ea"/>
          <a:cs typeface="+mn-cs"/>
        </a:defRPr>
      </a:lvl3pPr>
      <a:lvl4pPr marL="8137977"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4pPr>
      <a:lvl5pPr marL="10463113"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5pPr>
      <a:lvl6pPr marL="12788250"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6pPr>
      <a:lvl7pPr marL="15113386"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7pPr>
      <a:lvl8pPr marL="17438522"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8pPr>
      <a:lvl9pPr marL="19763659"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9pPr>
    </p:bodyStyle>
    <p:otherStyle>
      <a:defPPr>
        <a:defRPr lang="en-US"/>
      </a:defPPr>
      <a:lvl1pPr marL="0" algn="l" defTabSz="4650273" rtl="0" eaLnBrk="1" latinLnBrk="0" hangingPunct="1">
        <a:defRPr sz="9100" kern="1200">
          <a:solidFill>
            <a:schemeClr val="tx1"/>
          </a:solidFill>
          <a:latin typeface="+mn-lt"/>
          <a:ea typeface="+mn-ea"/>
          <a:cs typeface="+mn-cs"/>
        </a:defRPr>
      </a:lvl1pPr>
      <a:lvl2pPr marL="2325136" algn="l" defTabSz="4650273" rtl="0" eaLnBrk="1" latinLnBrk="0" hangingPunct="1">
        <a:defRPr sz="9100" kern="1200">
          <a:solidFill>
            <a:schemeClr val="tx1"/>
          </a:solidFill>
          <a:latin typeface="+mn-lt"/>
          <a:ea typeface="+mn-ea"/>
          <a:cs typeface="+mn-cs"/>
        </a:defRPr>
      </a:lvl2pPr>
      <a:lvl3pPr marL="4650273" algn="l" defTabSz="4650273" rtl="0" eaLnBrk="1" latinLnBrk="0" hangingPunct="1">
        <a:defRPr sz="9100" kern="1200">
          <a:solidFill>
            <a:schemeClr val="tx1"/>
          </a:solidFill>
          <a:latin typeface="+mn-lt"/>
          <a:ea typeface="+mn-ea"/>
          <a:cs typeface="+mn-cs"/>
        </a:defRPr>
      </a:lvl3pPr>
      <a:lvl4pPr marL="6975409" algn="l" defTabSz="4650273" rtl="0" eaLnBrk="1" latinLnBrk="0" hangingPunct="1">
        <a:defRPr sz="9100" kern="1200">
          <a:solidFill>
            <a:schemeClr val="tx1"/>
          </a:solidFill>
          <a:latin typeface="+mn-lt"/>
          <a:ea typeface="+mn-ea"/>
          <a:cs typeface="+mn-cs"/>
        </a:defRPr>
      </a:lvl4pPr>
      <a:lvl5pPr marL="9300545" algn="l" defTabSz="4650273" rtl="0" eaLnBrk="1" latinLnBrk="0" hangingPunct="1">
        <a:defRPr sz="9100" kern="1200">
          <a:solidFill>
            <a:schemeClr val="tx1"/>
          </a:solidFill>
          <a:latin typeface="+mn-lt"/>
          <a:ea typeface="+mn-ea"/>
          <a:cs typeface="+mn-cs"/>
        </a:defRPr>
      </a:lvl5pPr>
      <a:lvl6pPr marL="11625682" algn="l" defTabSz="4650273" rtl="0" eaLnBrk="1" latinLnBrk="0" hangingPunct="1">
        <a:defRPr sz="9100" kern="1200">
          <a:solidFill>
            <a:schemeClr val="tx1"/>
          </a:solidFill>
          <a:latin typeface="+mn-lt"/>
          <a:ea typeface="+mn-ea"/>
          <a:cs typeface="+mn-cs"/>
        </a:defRPr>
      </a:lvl6pPr>
      <a:lvl7pPr marL="13950818" algn="l" defTabSz="4650273" rtl="0" eaLnBrk="1" latinLnBrk="0" hangingPunct="1">
        <a:defRPr sz="9100" kern="1200">
          <a:solidFill>
            <a:schemeClr val="tx1"/>
          </a:solidFill>
          <a:latin typeface="+mn-lt"/>
          <a:ea typeface="+mn-ea"/>
          <a:cs typeface="+mn-cs"/>
        </a:defRPr>
      </a:lvl7pPr>
      <a:lvl8pPr marL="16275954" algn="l" defTabSz="4650273" rtl="0" eaLnBrk="1" latinLnBrk="0" hangingPunct="1">
        <a:defRPr sz="9100" kern="1200">
          <a:solidFill>
            <a:schemeClr val="tx1"/>
          </a:solidFill>
          <a:latin typeface="+mn-lt"/>
          <a:ea typeface="+mn-ea"/>
          <a:cs typeface="+mn-cs"/>
        </a:defRPr>
      </a:lvl8pPr>
      <a:lvl9pPr marL="18601091" algn="l" defTabSz="4650273" rtl="0" eaLnBrk="1" latinLnBrk="0" hangingPunct="1">
        <a:defRPr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501651"/>
            <a:ext cx="45262800" cy="4298950"/>
          </a:xfrm>
          <a:prstGeom prst="rect">
            <a:avLst/>
          </a:prstGeom>
        </p:spPr>
        <p:txBody>
          <a:bodyPr lIns="96881" tIns="48440" rIns="96881" bIns="48440" anchor="t">
            <a:normAutofit fontScale="25000" lnSpcReduction="20000"/>
          </a:bodyPr>
          <a:lstStyle>
            <a:lvl1pPr algn="ctr" defTabSz="4650364" rtl="0" eaLnBrk="1" latinLnBrk="0" hangingPunct="1">
              <a:spcBef>
                <a:spcPct val="0"/>
              </a:spcBef>
              <a:buNone/>
              <a:defRPr sz="22400" kern="1200">
                <a:solidFill>
                  <a:schemeClr val="tx1"/>
                </a:solidFill>
                <a:latin typeface="+mj-lt"/>
                <a:ea typeface="+mj-ea"/>
                <a:cs typeface="+mj-cs"/>
              </a:defRPr>
            </a:lvl1pPr>
          </a:lstStyle>
          <a:p>
            <a:r>
              <a:rPr lang="en-US" sz="36000" dirty="0"/>
              <a:t>Do winter cover crops suppress weeds in Midwestern corn- and soybean-based systems? </a:t>
            </a:r>
          </a:p>
          <a:p>
            <a:r>
              <a:rPr lang="en-US" sz="36000" dirty="0"/>
              <a:t>A meta-analysis</a:t>
            </a:r>
          </a:p>
          <a:p>
            <a:endParaRPr lang="en-US" sz="17500" dirty="0"/>
          </a:p>
          <a:p>
            <a:r>
              <a:rPr lang="en-US" sz="17500" dirty="0"/>
              <a:t>Andrea Basche</a:t>
            </a:r>
            <a:r>
              <a:rPr lang="en-US" sz="17500" baseline="30000" dirty="0"/>
              <a:t>1</a:t>
            </a:r>
            <a:r>
              <a:rPr lang="en-US" sz="17500" dirty="0"/>
              <a:t>, David Weisberger</a:t>
            </a:r>
            <a:r>
              <a:rPr lang="en-US" sz="17500" baseline="30000" dirty="0"/>
              <a:t>2</a:t>
            </a:r>
            <a:r>
              <a:rPr lang="en-US" sz="17500" dirty="0"/>
              <a:t>, Virginia Nichols</a:t>
            </a:r>
            <a:r>
              <a:rPr lang="en-US" sz="17500" baseline="30000" dirty="0"/>
              <a:t>2</a:t>
            </a:r>
            <a:r>
              <a:rPr lang="en-US" sz="17500" dirty="0"/>
              <a:t>, Alisha Bower</a:t>
            </a:r>
            <a:r>
              <a:rPr lang="en-US" sz="17500" baseline="30000" dirty="0"/>
              <a:t>3</a:t>
            </a:r>
            <a:r>
              <a:rPr lang="en-US" sz="17500" dirty="0"/>
              <a:t>, Chris Wilbeck</a:t>
            </a:r>
            <a:r>
              <a:rPr lang="en-US" sz="17500" baseline="30000" dirty="0"/>
              <a:t>3</a:t>
            </a:r>
            <a:r>
              <a:rPr lang="en-US" sz="17500" dirty="0"/>
              <a:t>, Sarah Carlson</a:t>
            </a:r>
            <a:r>
              <a:rPr lang="en-US" sz="17500" baseline="30000" dirty="0"/>
              <a:t>3</a:t>
            </a:r>
          </a:p>
          <a:p>
            <a:r>
              <a:rPr lang="en-US" sz="14000" dirty="0">
                <a:latin typeface="+mn-lt"/>
                <a:cs typeface="Arial" pitchFamily="34" charset="0"/>
              </a:rPr>
              <a:t>1. University of Nebraska-Lincoln, Department of Agronomy and Horticulture, Lincoln, NE</a:t>
            </a:r>
          </a:p>
          <a:p>
            <a:r>
              <a:rPr lang="en-US" sz="14000" dirty="0">
                <a:latin typeface="+mn-lt"/>
                <a:cs typeface="Arial" pitchFamily="34" charset="0"/>
              </a:rPr>
              <a:t>2. Iowa State University, Department of Agronomy, Ames, IA</a:t>
            </a:r>
          </a:p>
          <a:p>
            <a:r>
              <a:rPr lang="en-US" sz="14000" dirty="0">
                <a:latin typeface="+mn-lt"/>
                <a:cs typeface="Arial" pitchFamily="34" charset="0"/>
              </a:rPr>
              <a:t>3. Practical Farmers of Iowa, Ames, IA</a:t>
            </a:r>
          </a:p>
        </p:txBody>
      </p:sp>
      <p:cxnSp>
        <p:nvCxnSpPr>
          <p:cNvPr id="13" name="Straight Connector 12"/>
          <p:cNvCxnSpPr/>
          <p:nvPr/>
        </p:nvCxnSpPr>
        <p:spPr>
          <a:xfrm>
            <a:off x="0" y="5270610"/>
            <a:ext cx="452772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438" y="33284150"/>
            <a:ext cx="452772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http://www.agron.iastate.edu/department/images/AgronomyWordmark_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69" y="33750189"/>
            <a:ext cx="11152793" cy="232776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2"/>
          <p:cNvSpPr>
            <a:spLocks noChangeArrowheads="1"/>
          </p:cNvSpPr>
          <p:nvPr/>
        </p:nvSpPr>
        <p:spPr bwMode="auto">
          <a:xfrm>
            <a:off x="720079" y="5575105"/>
            <a:ext cx="17313373" cy="6402988"/>
          </a:xfrm>
          <a:prstGeom prst="rect">
            <a:avLst/>
          </a:prstGeom>
          <a:noFill/>
          <a:ln w="28575" algn="ctr">
            <a:solidFill>
              <a:schemeClr val="tx1"/>
            </a:solidFill>
            <a:round/>
            <a:headEnd/>
            <a:tailEnd/>
          </a:ln>
        </p:spPr>
        <p:txBody>
          <a:bodyPr/>
          <a:lstStyle/>
          <a:p>
            <a:pPr defTabSz="3135313"/>
            <a:endParaRPr lang="en-US"/>
          </a:p>
        </p:txBody>
      </p:sp>
      <p:sp>
        <p:nvSpPr>
          <p:cNvPr id="28" name="TextBox 27"/>
          <p:cNvSpPr txBox="1"/>
          <p:nvPr/>
        </p:nvSpPr>
        <p:spPr>
          <a:xfrm>
            <a:off x="999881" y="5674791"/>
            <a:ext cx="8180267"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a:solidFill>
                  <a:sysClr val="windowText" lastClr="000000"/>
                </a:solidFill>
                <a:latin typeface="Calibri" pitchFamily="34" charset="0"/>
                <a:cs typeface="Calibri" pitchFamily="34" charset="0"/>
              </a:rPr>
              <a:t>Rationale</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29" name="Rectangle 13"/>
          <p:cNvSpPr>
            <a:spLocks noChangeArrowheads="1"/>
          </p:cNvSpPr>
          <p:nvPr/>
        </p:nvSpPr>
        <p:spPr bwMode="auto">
          <a:xfrm>
            <a:off x="18368471" y="5575104"/>
            <a:ext cx="26491064" cy="27025685"/>
          </a:xfrm>
          <a:prstGeom prst="rect">
            <a:avLst/>
          </a:prstGeom>
          <a:noFill/>
          <a:ln w="28575" algn="ctr">
            <a:solidFill>
              <a:schemeClr val="tx1"/>
            </a:solidFill>
            <a:round/>
            <a:headEnd/>
            <a:tailEnd/>
          </a:ln>
        </p:spPr>
        <p:txBody>
          <a:bodyPr/>
          <a:lstStyle/>
          <a:p>
            <a:pPr defTabSz="3135313"/>
            <a:endParaRPr lang="en-US"/>
          </a:p>
        </p:txBody>
      </p:sp>
      <p:sp>
        <p:nvSpPr>
          <p:cNvPr id="30" name="TextBox 29"/>
          <p:cNvSpPr txBox="1"/>
          <p:nvPr/>
        </p:nvSpPr>
        <p:spPr>
          <a:xfrm>
            <a:off x="18607760" y="5740620"/>
            <a:ext cx="8895560"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a:solidFill>
                  <a:sysClr val="windowText" lastClr="000000"/>
                </a:solidFill>
                <a:latin typeface="Calibri" pitchFamily="34" charset="0"/>
                <a:cs typeface="Calibri" pitchFamily="34" charset="0"/>
              </a:rPr>
              <a:t>Database Overview</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54" name="TextBox 53"/>
          <p:cNvSpPr txBox="1"/>
          <p:nvPr/>
        </p:nvSpPr>
        <p:spPr>
          <a:xfrm>
            <a:off x="1334900" y="5862036"/>
            <a:ext cx="16210397" cy="7109639"/>
          </a:xfrm>
          <a:prstGeom prst="rect">
            <a:avLst/>
          </a:prstGeom>
          <a:noFill/>
        </p:spPr>
        <p:txBody>
          <a:bodyPr wrap="square" rtlCol="0">
            <a:spAutoFit/>
          </a:bodyPr>
          <a:lstStyle/>
          <a:p>
            <a:endParaRPr lang="en-US" sz="4000" dirty="0">
              <a:solidFill>
                <a:srgbClr val="FF0000"/>
              </a:solidFill>
              <a:latin typeface="Arial" pitchFamily="34" charset="0"/>
              <a:cs typeface="Arial" pitchFamily="34" charset="0"/>
            </a:endParaRPr>
          </a:p>
          <a:p>
            <a:pPr marL="457200" indent="-457200">
              <a:buFont typeface="Arial" panose="020B0604020202020204" pitchFamily="34" charset="0"/>
              <a:buChar char="•"/>
            </a:pPr>
            <a:r>
              <a:rPr lang="en-US" sz="3200" dirty="0"/>
              <a:t>Cover crop use may aid in reducing herbicide costs and in providing an alternative strategy for managing herbicide resistant weeds, both important cost savings that improve short-term economics for producers.</a:t>
            </a:r>
            <a:endParaRPr lang="en-US" sz="3200" dirty="0">
              <a:solidFill>
                <a:srgbClr val="FF0000"/>
              </a:solidFill>
              <a:latin typeface="Arial" pitchFamily="34" charset="0"/>
              <a:cs typeface="Arial" pitchFamily="34" charset="0"/>
            </a:endParaRPr>
          </a:p>
          <a:p>
            <a:pPr marL="457200" indent="-457200">
              <a:buFont typeface="Arial" panose="020B0604020202020204" pitchFamily="34" charset="0"/>
              <a:buChar char="•"/>
            </a:pPr>
            <a:r>
              <a:rPr lang="en-US" sz="3200" dirty="0">
                <a:cs typeface="Arial" pitchFamily="34" charset="0"/>
              </a:rPr>
              <a:t>The climate and cropping systems of the Midwestern Corn Belt constrain cover crop growth and adoption.</a:t>
            </a:r>
          </a:p>
          <a:p>
            <a:pPr marL="457200" indent="-457200">
              <a:buFont typeface="Arial" panose="020B0604020202020204" pitchFamily="34" charset="0"/>
              <a:buChar char="•"/>
            </a:pPr>
            <a:r>
              <a:rPr lang="en-US" sz="3200" dirty="0"/>
              <a:t>The degree to which cover crop type, fall planting date and spring termination method affect weed management is not well understood. </a:t>
            </a:r>
          </a:p>
          <a:p>
            <a:pPr marL="457200" indent="-457200">
              <a:buFont typeface="Arial" panose="020B0604020202020204" pitchFamily="34" charset="0"/>
              <a:buChar char="•"/>
            </a:pPr>
            <a:r>
              <a:rPr lang="en-US" sz="3200" dirty="0"/>
              <a:t>The quantity of cover crop biomass needed for a significant reduction in weeds is also uncertain.</a:t>
            </a:r>
            <a:endParaRPr lang="en-US" sz="3200" dirty="0">
              <a:cs typeface="Arial" pitchFamily="34" charset="0"/>
            </a:endParaRPr>
          </a:p>
          <a:p>
            <a:pPr marL="457200" indent="-457200">
              <a:buFont typeface="Arial" panose="020B0604020202020204" pitchFamily="34" charset="0"/>
              <a:buChar char="•"/>
            </a:pPr>
            <a:r>
              <a:rPr lang="en-US" sz="3200" dirty="0">
                <a:cs typeface="Arial" pitchFamily="34" charset="0"/>
              </a:rPr>
              <a:t>We conducted a meta-analysis to help answer these questions and to quantify the effects of winter cover crops, and their management, on weeds.</a:t>
            </a:r>
          </a:p>
          <a:p>
            <a:endParaRPr lang="en-US" sz="3200" dirty="0">
              <a:solidFill>
                <a:srgbClr val="FF0000"/>
              </a:solidFill>
              <a:latin typeface="Arial" pitchFamily="34" charset="0"/>
              <a:cs typeface="Arial" pitchFamily="34" charset="0"/>
            </a:endParaRPr>
          </a:p>
          <a:p>
            <a:endParaRPr lang="en-US" sz="3200" dirty="0">
              <a:solidFill>
                <a:srgbClr val="FF0000"/>
              </a:solidFill>
              <a:latin typeface="Arial" pitchFamily="34" charset="0"/>
              <a:cs typeface="Arial" pitchFamily="34" charset="0"/>
            </a:endParaRPr>
          </a:p>
        </p:txBody>
      </p:sp>
      <p:sp>
        <p:nvSpPr>
          <p:cNvPr id="60" name="Text Box 157">
            <a:extLst>
              <a:ext uri="{FF2B5EF4-FFF2-40B4-BE49-F238E27FC236}">
                <a16:creationId xmlns:a16="http://schemas.microsoft.com/office/drawing/2014/main" id="{867AA23A-6972-8642-88E7-EEDB4CFEAFED}"/>
              </a:ext>
            </a:extLst>
          </p:cNvPr>
          <p:cNvSpPr txBox="1">
            <a:spLocks noChangeArrowheads="1"/>
          </p:cNvSpPr>
          <p:nvPr/>
        </p:nvSpPr>
        <p:spPr bwMode="auto">
          <a:xfrm>
            <a:off x="707760" y="12311881"/>
            <a:ext cx="17334135" cy="3434786"/>
          </a:xfrm>
          <a:prstGeom prst="rect">
            <a:avLst/>
          </a:prstGeom>
          <a:noFill/>
          <a:ln w="57150">
            <a:solidFill>
              <a:schemeClr val="tx1"/>
            </a:solidFill>
            <a:miter lim="800000"/>
            <a:headEnd/>
            <a:tailEnd/>
          </a:ln>
        </p:spPr>
        <p:txBody>
          <a:bodyPr wrap="square" lIns="109728" tIns="54864" rIns="109728" bIns="54864">
            <a:spAutoFit/>
          </a:bodyPr>
          <a:lstStyle/>
          <a:p>
            <a:pPr algn="ctr" defTabSz="1096963">
              <a:buNone/>
            </a:pPr>
            <a:r>
              <a:rPr lang="en-US" altLang="zh-CN" sz="5400" b="1" i="1" dirty="0">
                <a:latin typeface="Arial Narrow" pitchFamily="34" charset="0"/>
                <a:ea typeface="宋体" charset="-122"/>
              </a:rPr>
              <a:t>Objectives: 1) Quantify weed control from experiments in corn-soybean cropping systems in the Corn Belt using fall planted cover crops; 2) Identify cover crop management practices required to achieve optimal weed control</a:t>
            </a:r>
            <a:endParaRPr lang="en-US" sz="5400" b="1" dirty="0">
              <a:latin typeface="Arial Narrow" pitchFamily="34" charset="0"/>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16291" y="33541126"/>
            <a:ext cx="5638097" cy="246079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8319" y="6085876"/>
            <a:ext cx="7050696" cy="4491593"/>
          </a:xfrm>
          <a:prstGeom prst="rect">
            <a:avLst/>
          </a:prstGeom>
        </p:spPr>
      </p:pic>
      <p:graphicFrame>
        <p:nvGraphicFramePr>
          <p:cNvPr id="34" name="Content Placeholder 5">
            <a:extLst>
              <a:ext uri="{FF2B5EF4-FFF2-40B4-BE49-F238E27FC236}">
                <a16:creationId xmlns:a16="http://schemas.microsoft.com/office/drawing/2014/main" id="{AB5DF2F1-BA45-4544-806E-D9CF3599CD6F}"/>
              </a:ext>
            </a:extLst>
          </p:cNvPr>
          <p:cNvGraphicFramePr>
            <a:graphicFrameLocks/>
          </p:cNvGraphicFramePr>
          <p:nvPr>
            <p:extLst>
              <p:ext uri="{D42A27DB-BD31-4B8C-83A1-F6EECF244321}">
                <p14:modId xmlns:p14="http://schemas.microsoft.com/office/powerpoint/2010/main" val="862798403"/>
              </p:ext>
            </p:extLst>
          </p:nvPr>
        </p:nvGraphicFramePr>
        <p:xfrm>
          <a:off x="18914121" y="6745837"/>
          <a:ext cx="9391805" cy="7498080"/>
        </p:xfrm>
        <a:graphic>
          <a:graphicData uri="http://schemas.openxmlformats.org/drawingml/2006/table">
            <a:tbl>
              <a:tblPr firstRow="1" bandRow="1">
                <a:tableStyleId>{5C22544A-7EE6-4342-B048-85BDC9FD1C3A}</a:tableStyleId>
              </a:tblPr>
              <a:tblGrid>
                <a:gridCol w="930000">
                  <a:extLst>
                    <a:ext uri="{9D8B030D-6E8A-4147-A177-3AD203B41FA5}">
                      <a16:colId xmlns:a16="http://schemas.microsoft.com/office/drawing/2014/main" val="1881623105"/>
                    </a:ext>
                  </a:extLst>
                </a:gridCol>
                <a:gridCol w="1120375">
                  <a:extLst>
                    <a:ext uri="{9D8B030D-6E8A-4147-A177-3AD203B41FA5}">
                      <a16:colId xmlns:a16="http://schemas.microsoft.com/office/drawing/2014/main" val="1565518127"/>
                    </a:ext>
                  </a:extLst>
                </a:gridCol>
                <a:gridCol w="2358226">
                  <a:extLst>
                    <a:ext uri="{9D8B030D-6E8A-4147-A177-3AD203B41FA5}">
                      <a16:colId xmlns:a16="http://schemas.microsoft.com/office/drawing/2014/main" val="2079970207"/>
                    </a:ext>
                  </a:extLst>
                </a:gridCol>
                <a:gridCol w="2333306">
                  <a:extLst>
                    <a:ext uri="{9D8B030D-6E8A-4147-A177-3AD203B41FA5}">
                      <a16:colId xmlns:a16="http://schemas.microsoft.com/office/drawing/2014/main" val="2923393873"/>
                    </a:ext>
                  </a:extLst>
                </a:gridCol>
                <a:gridCol w="2649898">
                  <a:extLst>
                    <a:ext uri="{9D8B030D-6E8A-4147-A177-3AD203B41FA5}">
                      <a16:colId xmlns:a16="http://schemas.microsoft.com/office/drawing/2014/main" val="1274540024"/>
                    </a:ext>
                  </a:extLst>
                </a:gridCol>
              </a:tblGrid>
              <a:tr h="920082">
                <a:tc>
                  <a:txBody>
                    <a:bodyPr/>
                    <a:lstStyle/>
                    <a:p>
                      <a:pPr algn="ctr"/>
                      <a:r>
                        <a:rPr lang="en-US" sz="2400" dirty="0"/>
                        <a:t>State</a:t>
                      </a:r>
                    </a:p>
                  </a:txBody>
                  <a:tcPr/>
                </a:tc>
                <a:tc>
                  <a:txBody>
                    <a:bodyPr/>
                    <a:lstStyle/>
                    <a:p>
                      <a:pPr algn="ctr"/>
                      <a:r>
                        <a:rPr lang="en-US" sz="2400" dirty="0"/>
                        <a:t>Year</a:t>
                      </a:r>
                    </a:p>
                  </a:txBody>
                  <a:tcPr/>
                </a:tc>
                <a:tc>
                  <a:txBody>
                    <a:bodyPr/>
                    <a:lstStyle/>
                    <a:p>
                      <a:pPr algn="ctr"/>
                      <a:r>
                        <a:rPr lang="en-US" sz="2400" dirty="0"/>
                        <a:t>Cover crop species</a:t>
                      </a:r>
                    </a:p>
                  </a:txBody>
                  <a:tcPr/>
                </a:tc>
                <a:tc>
                  <a:txBody>
                    <a:bodyPr/>
                    <a:lstStyle/>
                    <a:p>
                      <a:pPr algn="ctr"/>
                      <a:r>
                        <a:rPr lang="en-US" sz="2400" dirty="0"/>
                        <a:t>Corn or </a:t>
                      </a:r>
                      <a:r>
                        <a:rPr lang="en-US" sz="2400" dirty="0" smtClean="0"/>
                        <a:t>soybean following cover crop</a:t>
                      </a:r>
                      <a:endParaRPr lang="en-US" sz="2400" dirty="0"/>
                    </a:p>
                  </a:txBody>
                  <a:tcPr/>
                </a:tc>
                <a:tc>
                  <a:txBody>
                    <a:bodyPr/>
                    <a:lstStyle/>
                    <a:p>
                      <a:pPr algn="ctr"/>
                      <a:r>
                        <a:rPr lang="en-US" sz="2400" dirty="0"/>
                        <a:t>Authors</a:t>
                      </a:r>
                    </a:p>
                  </a:txBody>
                  <a:tcPr/>
                </a:tc>
                <a:extLst>
                  <a:ext uri="{0D108BD9-81ED-4DB2-BD59-A6C34878D82A}">
                    <a16:rowId xmlns:a16="http://schemas.microsoft.com/office/drawing/2014/main" val="2392511821"/>
                  </a:ext>
                </a:extLst>
              </a:tr>
              <a:tr h="344372">
                <a:tc>
                  <a:txBody>
                    <a:bodyPr/>
                    <a:lstStyle/>
                    <a:p>
                      <a:pPr algn="ctr"/>
                      <a:r>
                        <a:rPr lang="en-US" sz="1800" dirty="0"/>
                        <a:t>OH</a:t>
                      </a:r>
                    </a:p>
                  </a:txBody>
                  <a:tcPr/>
                </a:tc>
                <a:tc>
                  <a:txBody>
                    <a:bodyPr/>
                    <a:lstStyle/>
                    <a:p>
                      <a:pPr algn="ctr"/>
                      <a:r>
                        <a:rPr lang="en-US" sz="1800" dirty="0"/>
                        <a:t>1993</a:t>
                      </a:r>
                    </a:p>
                  </a:txBody>
                  <a:tcPr/>
                </a:tc>
                <a:tc>
                  <a:txBody>
                    <a:bodyPr/>
                    <a:lstStyle/>
                    <a:p>
                      <a:pPr algn="ctr"/>
                      <a:r>
                        <a:rPr lang="en-US" sz="1800" dirty="0"/>
                        <a:t>vetch</a:t>
                      </a:r>
                    </a:p>
                  </a:txBody>
                  <a:tcPr/>
                </a:tc>
                <a:tc>
                  <a:txBody>
                    <a:bodyPr/>
                    <a:lstStyle/>
                    <a:p>
                      <a:pPr algn="ctr"/>
                      <a:r>
                        <a:rPr lang="en-US" sz="1800" dirty="0"/>
                        <a:t>corn</a:t>
                      </a:r>
                    </a:p>
                  </a:txBody>
                  <a:tcPr/>
                </a:tc>
                <a:tc>
                  <a:txBody>
                    <a:bodyPr/>
                    <a:lstStyle/>
                    <a:p>
                      <a:pPr algn="ctr"/>
                      <a:r>
                        <a:rPr lang="en-US" sz="1800" dirty="0"/>
                        <a:t>Hoffman et al. </a:t>
                      </a:r>
                    </a:p>
                  </a:txBody>
                  <a:tcPr/>
                </a:tc>
                <a:extLst>
                  <a:ext uri="{0D108BD9-81ED-4DB2-BD59-A6C34878D82A}">
                    <a16:rowId xmlns:a16="http://schemas.microsoft.com/office/drawing/2014/main" val="3532239695"/>
                  </a:ext>
                </a:extLst>
              </a:tr>
              <a:tr h="344372">
                <a:tc>
                  <a:txBody>
                    <a:bodyPr/>
                    <a:lstStyle/>
                    <a:p>
                      <a:pPr algn="ctr"/>
                      <a:r>
                        <a:rPr lang="en-US" sz="1800" dirty="0"/>
                        <a:t>MI</a:t>
                      </a:r>
                    </a:p>
                  </a:txBody>
                  <a:tcPr/>
                </a:tc>
                <a:tc>
                  <a:txBody>
                    <a:bodyPr/>
                    <a:lstStyle/>
                    <a:p>
                      <a:pPr algn="ctr"/>
                      <a:r>
                        <a:rPr lang="en-US" sz="1800" dirty="0"/>
                        <a:t>2001</a:t>
                      </a:r>
                    </a:p>
                  </a:txBody>
                  <a:tcPr/>
                </a:tc>
                <a:tc>
                  <a:txBody>
                    <a:bodyPr/>
                    <a:lstStyle/>
                    <a:p>
                      <a:pPr algn="ctr"/>
                      <a:r>
                        <a:rPr lang="en-US" sz="1800" dirty="0"/>
                        <a:t>clover, medic</a:t>
                      </a:r>
                    </a:p>
                  </a:txBody>
                  <a:tcPr/>
                </a:tc>
                <a:tc>
                  <a:txBody>
                    <a:bodyPr/>
                    <a:lstStyle/>
                    <a:p>
                      <a:pPr algn="ctr"/>
                      <a:r>
                        <a:rPr lang="en-US" sz="1800" dirty="0"/>
                        <a:t>corn</a:t>
                      </a:r>
                    </a:p>
                  </a:txBody>
                  <a:tcPr/>
                </a:tc>
                <a:tc>
                  <a:txBody>
                    <a:bodyPr/>
                    <a:lstStyle/>
                    <a:p>
                      <a:pPr algn="ctr"/>
                      <a:r>
                        <a:rPr lang="en-US" sz="1800" dirty="0"/>
                        <a:t>Fisk et al.</a:t>
                      </a:r>
                    </a:p>
                  </a:txBody>
                  <a:tcPr/>
                </a:tc>
                <a:extLst>
                  <a:ext uri="{0D108BD9-81ED-4DB2-BD59-A6C34878D82A}">
                    <a16:rowId xmlns:a16="http://schemas.microsoft.com/office/drawing/2014/main" val="3003979185"/>
                  </a:ext>
                </a:extLst>
              </a:tr>
              <a:tr h="344372">
                <a:tc>
                  <a:txBody>
                    <a:bodyPr/>
                    <a:lstStyle/>
                    <a:p>
                      <a:pPr algn="ctr"/>
                      <a:r>
                        <a:rPr lang="en-US" sz="1800" dirty="0"/>
                        <a:t>IL</a:t>
                      </a:r>
                    </a:p>
                  </a:txBody>
                  <a:tcPr/>
                </a:tc>
                <a:tc>
                  <a:txBody>
                    <a:bodyPr/>
                    <a:lstStyle/>
                    <a:p>
                      <a:pPr algn="ctr"/>
                      <a:r>
                        <a:rPr lang="en-US" sz="1800" dirty="0"/>
                        <a:t>2002</a:t>
                      </a:r>
                    </a:p>
                  </a:txBody>
                  <a:tcPr/>
                </a:tc>
                <a:tc>
                  <a:txBody>
                    <a:bodyPr/>
                    <a:lstStyle/>
                    <a:p>
                      <a:pPr algn="ctr"/>
                      <a:r>
                        <a:rPr lang="en-US" sz="1800" dirty="0"/>
                        <a:t>vetch</a:t>
                      </a:r>
                    </a:p>
                  </a:txBody>
                  <a:tcPr/>
                </a:tc>
                <a:tc>
                  <a:txBody>
                    <a:bodyPr/>
                    <a:lstStyle/>
                    <a:p>
                      <a:pPr algn="ctr"/>
                      <a:r>
                        <a:rPr lang="en-US" sz="1800" dirty="0"/>
                        <a:t>corn</a:t>
                      </a:r>
                    </a:p>
                  </a:txBody>
                  <a:tcPr/>
                </a:tc>
                <a:tc>
                  <a:txBody>
                    <a:bodyPr/>
                    <a:lstStyle/>
                    <a:p>
                      <a:pPr algn="ctr"/>
                      <a:r>
                        <a:rPr lang="en-US" sz="1800" dirty="0" err="1"/>
                        <a:t>Czapar</a:t>
                      </a:r>
                      <a:r>
                        <a:rPr lang="en-US" sz="1800" dirty="0"/>
                        <a:t> et al. </a:t>
                      </a:r>
                    </a:p>
                  </a:txBody>
                  <a:tcPr/>
                </a:tc>
                <a:extLst>
                  <a:ext uri="{0D108BD9-81ED-4DB2-BD59-A6C34878D82A}">
                    <a16:rowId xmlns:a16="http://schemas.microsoft.com/office/drawing/2014/main" val="42003789"/>
                  </a:ext>
                </a:extLst>
              </a:tr>
              <a:tr h="344372">
                <a:tc>
                  <a:txBody>
                    <a:bodyPr/>
                    <a:lstStyle/>
                    <a:p>
                      <a:pPr algn="ctr"/>
                      <a:r>
                        <a:rPr lang="en-US" sz="1800" dirty="0"/>
                        <a:t>OH</a:t>
                      </a:r>
                    </a:p>
                  </a:txBody>
                  <a:tcPr/>
                </a:tc>
                <a:tc>
                  <a:txBody>
                    <a:bodyPr/>
                    <a:lstStyle/>
                    <a:p>
                      <a:pPr algn="ctr"/>
                      <a:r>
                        <a:rPr lang="en-US" sz="1800" dirty="0"/>
                        <a:t>2003</a:t>
                      </a:r>
                    </a:p>
                  </a:txBody>
                  <a:tcPr/>
                </a:tc>
                <a:tc>
                  <a:txBody>
                    <a:bodyPr/>
                    <a:lstStyle/>
                    <a:p>
                      <a:pPr algn="ctr"/>
                      <a:r>
                        <a:rPr lang="en-US" sz="1800" dirty="0"/>
                        <a:t>wheat, vetch</a:t>
                      </a:r>
                    </a:p>
                  </a:txBody>
                  <a:tcPr/>
                </a:tc>
                <a:tc>
                  <a:txBody>
                    <a:bodyPr/>
                    <a:lstStyle/>
                    <a:p>
                      <a:pPr algn="ctr"/>
                      <a:r>
                        <a:rPr lang="en-US" sz="1800" dirty="0"/>
                        <a:t>corn, soybean</a:t>
                      </a:r>
                    </a:p>
                  </a:txBody>
                  <a:tcPr/>
                </a:tc>
                <a:tc>
                  <a:txBody>
                    <a:bodyPr/>
                    <a:lstStyle/>
                    <a:p>
                      <a:pPr algn="ctr"/>
                      <a:r>
                        <a:rPr lang="en-US" sz="1800" dirty="0"/>
                        <a:t>Gallagher et al.</a:t>
                      </a:r>
                    </a:p>
                  </a:txBody>
                  <a:tcPr/>
                </a:tc>
                <a:extLst>
                  <a:ext uri="{0D108BD9-81ED-4DB2-BD59-A6C34878D82A}">
                    <a16:rowId xmlns:a16="http://schemas.microsoft.com/office/drawing/2014/main" val="1964087971"/>
                  </a:ext>
                </a:extLst>
              </a:tr>
              <a:tr h="344372">
                <a:tc>
                  <a:txBody>
                    <a:bodyPr/>
                    <a:lstStyle/>
                    <a:p>
                      <a:pPr algn="ctr"/>
                      <a:r>
                        <a:rPr lang="en-US" sz="1800" dirty="0"/>
                        <a:t>MN</a:t>
                      </a:r>
                    </a:p>
                  </a:txBody>
                  <a:tcPr/>
                </a:tc>
                <a:tc>
                  <a:txBody>
                    <a:bodyPr/>
                    <a:lstStyle/>
                    <a:p>
                      <a:pPr algn="ctr"/>
                      <a:r>
                        <a:rPr lang="en-US" sz="1800" dirty="0"/>
                        <a:t>2005</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err="1"/>
                        <a:t>DeBruin</a:t>
                      </a:r>
                      <a:r>
                        <a:rPr lang="en-US" sz="1800" dirty="0"/>
                        <a:t> et al.</a:t>
                      </a:r>
                    </a:p>
                  </a:txBody>
                  <a:tcPr/>
                </a:tc>
                <a:extLst>
                  <a:ext uri="{0D108BD9-81ED-4DB2-BD59-A6C34878D82A}">
                    <a16:rowId xmlns:a16="http://schemas.microsoft.com/office/drawing/2014/main" val="3986564971"/>
                  </a:ext>
                </a:extLst>
              </a:tr>
              <a:tr h="344372">
                <a:tc>
                  <a:txBody>
                    <a:bodyPr/>
                    <a:lstStyle/>
                    <a:p>
                      <a:pPr algn="ctr"/>
                      <a:r>
                        <a:rPr lang="en-US" sz="1800" dirty="0"/>
                        <a:t>IL</a:t>
                      </a:r>
                    </a:p>
                  </a:txBody>
                  <a:tcPr/>
                </a:tc>
                <a:tc>
                  <a:txBody>
                    <a:bodyPr/>
                    <a:lstStyle/>
                    <a:p>
                      <a:pPr algn="ctr"/>
                      <a:r>
                        <a:rPr lang="en-US" sz="1800" dirty="0"/>
                        <a:t>2010</a:t>
                      </a:r>
                    </a:p>
                  </a:txBody>
                  <a:tcPr/>
                </a:tc>
                <a:tc>
                  <a:txBody>
                    <a:bodyPr/>
                    <a:lstStyle/>
                    <a:p>
                      <a:pPr algn="ctr"/>
                      <a:r>
                        <a:rPr lang="en-US" sz="1800" dirty="0"/>
                        <a:t>rye, vetch</a:t>
                      </a:r>
                    </a:p>
                  </a:txBody>
                  <a:tcPr/>
                </a:tc>
                <a:tc>
                  <a:txBody>
                    <a:bodyPr/>
                    <a:lstStyle/>
                    <a:p>
                      <a:pPr algn="ctr"/>
                      <a:r>
                        <a:rPr lang="en-US" sz="1800" dirty="0"/>
                        <a:t>soybean</a:t>
                      </a:r>
                    </a:p>
                  </a:txBody>
                  <a:tcPr/>
                </a:tc>
                <a:tc>
                  <a:txBody>
                    <a:bodyPr/>
                    <a:lstStyle/>
                    <a:p>
                      <a:pPr algn="ctr"/>
                      <a:r>
                        <a:rPr lang="en-US" sz="1800" dirty="0"/>
                        <a:t>Davis et al.</a:t>
                      </a:r>
                    </a:p>
                  </a:txBody>
                  <a:tcPr/>
                </a:tc>
                <a:extLst>
                  <a:ext uri="{0D108BD9-81ED-4DB2-BD59-A6C34878D82A}">
                    <a16:rowId xmlns:a16="http://schemas.microsoft.com/office/drawing/2014/main" val="3711695582"/>
                  </a:ext>
                </a:extLst>
              </a:tr>
              <a:tr h="344372">
                <a:tc>
                  <a:txBody>
                    <a:bodyPr/>
                    <a:lstStyle/>
                    <a:p>
                      <a:pPr algn="ctr"/>
                      <a:r>
                        <a:rPr lang="en-US" sz="1800" dirty="0"/>
                        <a:t>WI</a:t>
                      </a:r>
                    </a:p>
                  </a:txBody>
                  <a:tcPr/>
                </a:tc>
                <a:tc>
                  <a:txBody>
                    <a:bodyPr/>
                    <a:lstStyle/>
                    <a:p>
                      <a:pPr algn="ctr"/>
                      <a:r>
                        <a:rPr lang="en-US" sz="1800" dirty="0"/>
                        <a:t>2011</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a:t>Bernstein et al.</a:t>
                      </a:r>
                    </a:p>
                  </a:txBody>
                  <a:tcPr/>
                </a:tc>
                <a:extLst>
                  <a:ext uri="{0D108BD9-81ED-4DB2-BD59-A6C34878D82A}">
                    <a16:rowId xmlns:a16="http://schemas.microsoft.com/office/drawing/2014/main" val="2469957050"/>
                  </a:ext>
                </a:extLst>
              </a:tr>
              <a:tr h="344372">
                <a:tc>
                  <a:txBody>
                    <a:bodyPr/>
                    <a:lstStyle/>
                    <a:p>
                      <a:pPr algn="ctr"/>
                      <a:r>
                        <a:rPr lang="en-US" sz="1800" dirty="0"/>
                        <a:t>IA</a:t>
                      </a:r>
                    </a:p>
                  </a:txBody>
                  <a:tcPr/>
                </a:tc>
                <a:tc>
                  <a:txBody>
                    <a:bodyPr/>
                    <a:lstStyle/>
                    <a:p>
                      <a:pPr algn="ctr"/>
                      <a:r>
                        <a:rPr lang="en-US" sz="1800" dirty="0"/>
                        <a:t>2012</a:t>
                      </a:r>
                    </a:p>
                  </a:txBody>
                  <a:tcPr/>
                </a:tc>
                <a:tc>
                  <a:txBody>
                    <a:bodyPr/>
                    <a:lstStyle/>
                    <a:p>
                      <a:pPr algn="ctr"/>
                      <a:r>
                        <a:rPr lang="en-US" sz="1800" dirty="0"/>
                        <a:t>mixes</a:t>
                      </a:r>
                    </a:p>
                  </a:txBody>
                  <a:tcPr/>
                </a:tc>
                <a:tc>
                  <a:txBody>
                    <a:bodyPr/>
                    <a:lstStyle/>
                    <a:p>
                      <a:pPr algn="ctr"/>
                      <a:r>
                        <a:rPr lang="en-US" sz="1800" dirty="0"/>
                        <a:t>corn, soybean</a:t>
                      </a:r>
                    </a:p>
                  </a:txBody>
                  <a:tcPr/>
                </a:tc>
                <a:tc>
                  <a:txBody>
                    <a:bodyPr/>
                    <a:lstStyle/>
                    <a:p>
                      <a:pPr algn="ctr"/>
                      <a:r>
                        <a:rPr lang="en-US" sz="1800" dirty="0"/>
                        <a:t>Delate et al.</a:t>
                      </a:r>
                    </a:p>
                  </a:txBody>
                  <a:tcPr/>
                </a:tc>
                <a:extLst>
                  <a:ext uri="{0D108BD9-81ED-4DB2-BD59-A6C34878D82A}">
                    <a16:rowId xmlns:a16="http://schemas.microsoft.com/office/drawing/2014/main" val="952573233"/>
                  </a:ext>
                </a:extLst>
              </a:tr>
              <a:tr h="344372">
                <a:tc>
                  <a:txBody>
                    <a:bodyPr/>
                    <a:lstStyle/>
                    <a:p>
                      <a:pPr algn="ctr"/>
                      <a:r>
                        <a:rPr lang="en-US" sz="1800" dirty="0"/>
                        <a:t>MI</a:t>
                      </a:r>
                    </a:p>
                  </a:txBody>
                  <a:tcPr/>
                </a:tc>
                <a:tc>
                  <a:txBody>
                    <a:bodyPr/>
                    <a:lstStyle/>
                    <a:p>
                      <a:pPr algn="ctr"/>
                      <a:r>
                        <a:rPr lang="en-US" sz="1800" dirty="0"/>
                        <a:t>2012</a:t>
                      </a:r>
                    </a:p>
                  </a:txBody>
                  <a:tcPr/>
                </a:tc>
                <a:tc>
                  <a:txBody>
                    <a:bodyPr/>
                    <a:lstStyle/>
                    <a:p>
                      <a:pPr algn="ctr"/>
                      <a:r>
                        <a:rPr lang="en-US" sz="1800" dirty="0"/>
                        <a:t>rye/vetch, </a:t>
                      </a:r>
                      <a:r>
                        <a:rPr lang="en-US" sz="1800" dirty="0" smtClean="0"/>
                        <a:t>vetch, rye</a:t>
                      </a:r>
                      <a:endParaRPr lang="en-US" sz="1800" dirty="0"/>
                    </a:p>
                  </a:txBody>
                  <a:tcPr/>
                </a:tc>
                <a:tc>
                  <a:txBody>
                    <a:bodyPr/>
                    <a:lstStyle/>
                    <a:p>
                      <a:pPr algn="ctr"/>
                      <a:r>
                        <a:rPr lang="en-US" sz="1800" dirty="0" smtClean="0"/>
                        <a:t>-</a:t>
                      </a:r>
                      <a:endParaRPr lang="en-US" sz="1800" dirty="0"/>
                    </a:p>
                  </a:txBody>
                  <a:tcPr/>
                </a:tc>
                <a:tc>
                  <a:txBody>
                    <a:bodyPr/>
                    <a:lstStyle/>
                    <a:p>
                      <a:pPr algn="ctr"/>
                      <a:r>
                        <a:rPr lang="en-US" sz="1800" dirty="0"/>
                        <a:t>Hayden et al.</a:t>
                      </a:r>
                    </a:p>
                  </a:txBody>
                  <a:tcPr/>
                </a:tc>
                <a:extLst>
                  <a:ext uri="{0D108BD9-81ED-4DB2-BD59-A6C34878D82A}">
                    <a16:rowId xmlns:a16="http://schemas.microsoft.com/office/drawing/2014/main" val="2009520334"/>
                  </a:ext>
                </a:extLst>
              </a:tr>
              <a:tr h="602651">
                <a:tc>
                  <a:txBody>
                    <a:bodyPr/>
                    <a:lstStyle/>
                    <a:p>
                      <a:pPr algn="ctr"/>
                      <a:r>
                        <a:rPr lang="en-US" sz="1800" dirty="0"/>
                        <a:t>IN</a:t>
                      </a:r>
                    </a:p>
                  </a:txBody>
                  <a:tcPr/>
                </a:tc>
                <a:tc>
                  <a:txBody>
                    <a:bodyPr/>
                    <a:lstStyle/>
                    <a:p>
                      <a:pPr algn="ctr"/>
                      <a:r>
                        <a:rPr lang="en-US" sz="1800" dirty="0"/>
                        <a:t>2012</a:t>
                      </a:r>
                    </a:p>
                  </a:txBody>
                  <a:tcPr/>
                </a:tc>
                <a:tc>
                  <a:txBody>
                    <a:bodyPr/>
                    <a:lstStyle/>
                    <a:p>
                      <a:pPr algn="ctr"/>
                      <a:r>
                        <a:rPr lang="en-US" sz="1800" dirty="0"/>
                        <a:t>wheat, ryegrass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corn, soybean</a:t>
                      </a:r>
                    </a:p>
                    <a:p>
                      <a:pPr algn="ctr"/>
                      <a:endParaRPr lang="en-US" sz="1800" dirty="0"/>
                    </a:p>
                  </a:txBody>
                  <a:tcPr/>
                </a:tc>
                <a:tc>
                  <a:txBody>
                    <a:bodyPr/>
                    <a:lstStyle/>
                    <a:p>
                      <a:pPr algn="ctr"/>
                      <a:r>
                        <a:rPr lang="en-US" sz="1800" dirty="0"/>
                        <a:t>Mock et al.</a:t>
                      </a:r>
                    </a:p>
                  </a:txBody>
                  <a:tcPr/>
                </a:tc>
                <a:extLst>
                  <a:ext uri="{0D108BD9-81ED-4DB2-BD59-A6C34878D82A}">
                    <a16:rowId xmlns:a16="http://schemas.microsoft.com/office/drawing/2014/main" val="997847899"/>
                  </a:ext>
                </a:extLst>
              </a:tr>
              <a:tr h="344372">
                <a:tc>
                  <a:txBody>
                    <a:bodyPr/>
                    <a:lstStyle/>
                    <a:p>
                      <a:pPr algn="ctr"/>
                      <a:r>
                        <a:rPr lang="en-US" sz="1800" dirty="0"/>
                        <a:t>MN</a:t>
                      </a:r>
                    </a:p>
                  </a:txBody>
                  <a:tcPr/>
                </a:tc>
                <a:tc>
                  <a:txBody>
                    <a:bodyPr/>
                    <a:lstStyle/>
                    <a:p>
                      <a:pPr algn="ctr"/>
                      <a:r>
                        <a:rPr lang="en-US" sz="1800" dirty="0"/>
                        <a:t>2013</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err="1"/>
                        <a:t>Forcella</a:t>
                      </a:r>
                      <a:r>
                        <a:rPr lang="en-US" sz="1800" dirty="0"/>
                        <a:t> et al.</a:t>
                      </a:r>
                    </a:p>
                  </a:txBody>
                  <a:tcPr/>
                </a:tc>
                <a:extLst>
                  <a:ext uri="{0D108BD9-81ED-4DB2-BD59-A6C34878D82A}">
                    <a16:rowId xmlns:a16="http://schemas.microsoft.com/office/drawing/2014/main" val="3437519214"/>
                  </a:ext>
                </a:extLst>
              </a:tr>
              <a:tr h="344372">
                <a:tc>
                  <a:txBody>
                    <a:bodyPr/>
                    <a:lstStyle/>
                    <a:p>
                      <a:pPr algn="ctr"/>
                      <a:r>
                        <a:rPr lang="en-US" sz="1800" dirty="0"/>
                        <a:t>MN</a:t>
                      </a:r>
                    </a:p>
                  </a:txBody>
                  <a:tcPr/>
                </a:tc>
                <a:tc>
                  <a:txBody>
                    <a:bodyPr/>
                    <a:lstStyle/>
                    <a:p>
                      <a:pPr algn="ctr"/>
                      <a:r>
                        <a:rPr lang="en-US" sz="1800" dirty="0"/>
                        <a:t>2016</a:t>
                      </a:r>
                    </a:p>
                  </a:txBody>
                  <a:tcPr/>
                </a:tc>
                <a:tc>
                  <a:txBody>
                    <a:bodyPr/>
                    <a:lstStyle/>
                    <a:p>
                      <a:pPr algn="ctr"/>
                      <a:r>
                        <a:rPr lang="en-US" sz="1800" dirty="0"/>
                        <a:t>radish</a:t>
                      </a:r>
                    </a:p>
                  </a:txBody>
                  <a:tcPr/>
                </a:tc>
                <a:tc>
                  <a:txBody>
                    <a:bodyPr/>
                    <a:lstStyle/>
                    <a:p>
                      <a:pPr algn="ctr"/>
                      <a:r>
                        <a:rPr lang="en-US" sz="1800" dirty="0"/>
                        <a:t>corn</a:t>
                      </a:r>
                    </a:p>
                  </a:txBody>
                  <a:tcPr/>
                </a:tc>
                <a:tc>
                  <a:txBody>
                    <a:bodyPr/>
                    <a:lstStyle/>
                    <a:p>
                      <a:pPr algn="ctr"/>
                      <a:r>
                        <a:rPr lang="en-US" sz="1800" dirty="0" err="1"/>
                        <a:t>Gieske</a:t>
                      </a:r>
                      <a:r>
                        <a:rPr lang="en-US" sz="1800" dirty="0"/>
                        <a:t> et al. </a:t>
                      </a:r>
                    </a:p>
                  </a:txBody>
                  <a:tcPr/>
                </a:tc>
                <a:extLst>
                  <a:ext uri="{0D108BD9-81ED-4DB2-BD59-A6C34878D82A}">
                    <a16:rowId xmlns:a16="http://schemas.microsoft.com/office/drawing/2014/main" val="3936957493"/>
                  </a:ext>
                </a:extLst>
              </a:tr>
              <a:tr h="344372">
                <a:tc>
                  <a:txBody>
                    <a:bodyPr/>
                    <a:lstStyle/>
                    <a:p>
                      <a:pPr algn="ctr"/>
                      <a:r>
                        <a:rPr lang="en-US" sz="1800" dirty="0"/>
                        <a:t>MO</a:t>
                      </a:r>
                    </a:p>
                  </a:txBody>
                  <a:tcPr/>
                </a:tc>
                <a:tc>
                  <a:txBody>
                    <a:bodyPr/>
                    <a:lstStyle/>
                    <a:p>
                      <a:pPr algn="ctr"/>
                      <a:r>
                        <a:rPr lang="en-US" sz="1800" dirty="0"/>
                        <a:t>2017</a:t>
                      </a:r>
                    </a:p>
                  </a:txBody>
                  <a:tcPr/>
                </a:tc>
                <a:tc>
                  <a:txBody>
                    <a:bodyPr/>
                    <a:lstStyle/>
                    <a:p>
                      <a:pPr algn="ctr"/>
                      <a:r>
                        <a:rPr lang="en-US" sz="1800" dirty="0" smtClean="0"/>
                        <a:t>pea,</a:t>
                      </a:r>
                      <a:r>
                        <a:rPr lang="en-US" sz="1800" baseline="0" dirty="0" smtClean="0"/>
                        <a:t> vetch, clover, radish, oat, ryegrass, rye, wheat</a:t>
                      </a:r>
                      <a:endParaRPr lang="en-US" sz="1800" dirty="0"/>
                    </a:p>
                  </a:txBody>
                  <a:tcPr/>
                </a:tc>
                <a:tc>
                  <a:txBody>
                    <a:bodyPr/>
                    <a:lstStyle/>
                    <a:p>
                      <a:pPr algn="ctr"/>
                      <a:r>
                        <a:rPr lang="en-US" sz="1800" dirty="0"/>
                        <a:t>soybean</a:t>
                      </a:r>
                    </a:p>
                  </a:txBody>
                  <a:tcPr/>
                </a:tc>
                <a:tc>
                  <a:txBody>
                    <a:bodyPr/>
                    <a:lstStyle/>
                    <a:p>
                      <a:pPr algn="ctr"/>
                      <a:r>
                        <a:rPr lang="en-US" sz="1800" dirty="0"/>
                        <a:t>Cornelius and Bradley</a:t>
                      </a:r>
                    </a:p>
                  </a:txBody>
                  <a:tcPr/>
                </a:tc>
                <a:extLst>
                  <a:ext uri="{0D108BD9-81ED-4DB2-BD59-A6C34878D82A}">
                    <a16:rowId xmlns:a16="http://schemas.microsoft.com/office/drawing/2014/main" val="1660525187"/>
                  </a:ext>
                </a:extLst>
              </a:tr>
              <a:tr h="344372">
                <a:tc>
                  <a:txBody>
                    <a:bodyPr/>
                    <a:lstStyle/>
                    <a:p>
                      <a:pPr algn="ctr"/>
                      <a:r>
                        <a:rPr lang="en-US" sz="1800" dirty="0"/>
                        <a:t>IL</a:t>
                      </a:r>
                    </a:p>
                  </a:txBody>
                  <a:tcPr/>
                </a:tc>
                <a:tc>
                  <a:txBody>
                    <a:bodyPr/>
                    <a:lstStyle/>
                    <a:p>
                      <a:pPr algn="ctr"/>
                      <a:r>
                        <a:rPr lang="en-US" sz="1800" dirty="0"/>
                        <a:t>2017</a:t>
                      </a:r>
                    </a:p>
                  </a:txBody>
                  <a:tcPr/>
                </a:tc>
                <a:tc>
                  <a:txBody>
                    <a:bodyPr/>
                    <a:lstStyle/>
                    <a:p>
                      <a:pPr algn="ctr"/>
                      <a:r>
                        <a:rPr lang="en-US" sz="1800" dirty="0"/>
                        <a:t>radish, canola, rye</a:t>
                      </a:r>
                    </a:p>
                  </a:txBody>
                  <a:tcPr/>
                </a:tc>
                <a:tc>
                  <a:txBody>
                    <a:bodyPr/>
                    <a:lstStyle/>
                    <a:p>
                      <a:pPr algn="ctr"/>
                      <a:r>
                        <a:rPr lang="en-US" sz="1800" dirty="0"/>
                        <a:t>soybean</a:t>
                      </a:r>
                    </a:p>
                  </a:txBody>
                  <a:tcPr/>
                </a:tc>
                <a:tc>
                  <a:txBody>
                    <a:bodyPr/>
                    <a:lstStyle/>
                    <a:p>
                      <a:pPr algn="ctr"/>
                      <a:r>
                        <a:rPr lang="en-US" sz="1800" dirty="0"/>
                        <a:t>Crawford et al.</a:t>
                      </a:r>
                    </a:p>
                  </a:txBody>
                  <a:tcPr/>
                </a:tc>
                <a:extLst>
                  <a:ext uri="{0D108BD9-81ED-4DB2-BD59-A6C34878D82A}">
                    <a16:rowId xmlns:a16="http://schemas.microsoft.com/office/drawing/2014/main" val="1746574866"/>
                  </a:ext>
                </a:extLst>
              </a:tr>
              <a:tr h="344372">
                <a:tc>
                  <a:txBody>
                    <a:bodyPr/>
                    <a:lstStyle/>
                    <a:p>
                      <a:pPr algn="ctr"/>
                      <a:r>
                        <a:rPr lang="en-US" sz="1800" dirty="0"/>
                        <a:t>NE</a:t>
                      </a:r>
                    </a:p>
                  </a:txBody>
                  <a:tcPr/>
                </a:tc>
                <a:tc>
                  <a:txBody>
                    <a:bodyPr/>
                    <a:lstStyle/>
                    <a:p>
                      <a:pPr algn="ctr"/>
                      <a:r>
                        <a:rPr lang="en-US" sz="1800" dirty="0"/>
                        <a:t>2018</a:t>
                      </a:r>
                    </a:p>
                  </a:txBody>
                  <a:tcPr/>
                </a:tc>
                <a:tc>
                  <a:txBody>
                    <a:bodyPr/>
                    <a:lstStyle/>
                    <a:p>
                      <a:pPr algn="ctr"/>
                      <a:r>
                        <a:rPr lang="en-US" sz="1800" dirty="0"/>
                        <a:t>rye</a:t>
                      </a:r>
                    </a:p>
                  </a:txBody>
                  <a:tcPr/>
                </a:tc>
                <a:tc>
                  <a:txBody>
                    <a:bodyPr/>
                    <a:lstStyle/>
                    <a:p>
                      <a:pPr algn="ctr"/>
                      <a:r>
                        <a:rPr lang="en-US" sz="1800" dirty="0" smtClean="0"/>
                        <a:t>corn</a:t>
                      </a:r>
                      <a:endParaRPr lang="en-US" sz="1800" dirty="0"/>
                    </a:p>
                  </a:txBody>
                  <a:tcPr/>
                </a:tc>
                <a:tc>
                  <a:txBody>
                    <a:bodyPr/>
                    <a:lstStyle/>
                    <a:p>
                      <a:pPr algn="ctr"/>
                      <a:r>
                        <a:rPr lang="en-US" sz="1800" dirty="0" err="1"/>
                        <a:t>Werle</a:t>
                      </a:r>
                      <a:r>
                        <a:rPr lang="en-US" sz="1800" dirty="0"/>
                        <a:t> et al.</a:t>
                      </a:r>
                    </a:p>
                  </a:txBody>
                  <a:tcPr/>
                </a:tc>
                <a:extLst>
                  <a:ext uri="{0D108BD9-81ED-4DB2-BD59-A6C34878D82A}">
                    <a16:rowId xmlns:a16="http://schemas.microsoft.com/office/drawing/2014/main" val="2889139046"/>
                  </a:ext>
                </a:extLst>
              </a:tr>
            </a:tbl>
          </a:graphicData>
        </a:graphic>
      </p:graphicFrame>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8860" y="6178258"/>
            <a:ext cx="4953828" cy="3300645"/>
          </a:xfrm>
          <a:prstGeom prst="rect">
            <a:avLst/>
          </a:prstGeom>
          <a:ln>
            <a:solidFill>
              <a:schemeClr val="tx1"/>
            </a:solidFill>
          </a:ln>
        </p:spPr>
      </p:pic>
      <p:sp>
        <p:nvSpPr>
          <p:cNvPr id="36" name="Rectangle 35"/>
          <p:cNvSpPr/>
          <p:nvPr/>
        </p:nvSpPr>
        <p:spPr>
          <a:xfrm>
            <a:off x="30243776" y="25976270"/>
            <a:ext cx="13702274" cy="60583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Additional Questions Generated </a:t>
            </a:r>
          </a:p>
          <a:p>
            <a:pPr marL="571500" indent="-571500">
              <a:buFont typeface="Arial" panose="020B0604020202020204" pitchFamily="34" charset="0"/>
              <a:buChar char="•"/>
            </a:pPr>
            <a:r>
              <a:rPr lang="en-US" sz="4000" dirty="0">
                <a:solidFill>
                  <a:schemeClr val="tx1"/>
                </a:solidFill>
              </a:rPr>
              <a:t>Are there interactions with cover crops and herbicides that make herbicides more or less effective?</a:t>
            </a:r>
          </a:p>
          <a:p>
            <a:pPr marL="571500" indent="-571500">
              <a:buFont typeface="Arial" panose="020B0604020202020204" pitchFamily="34" charset="0"/>
              <a:buChar char="•"/>
            </a:pPr>
            <a:r>
              <a:rPr lang="en-US" sz="4000" dirty="0">
                <a:solidFill>
                  <a:schemeClr val="tx1"/>
                </a:solidFill>
              </a:rPr>
              <a:t>How much biomass is needed to consistently reduce weeds?</a:t>
            </a:r>
          </a:p>
          <a:p>
            <a:pPr marL="571500" indent="-571500">
              <a:buFont typeface="Arial" panose="020B0604020202020204" pitchFamily="34" charset="0"/>
              <a:buChar char="•"/>
            </a:pPr>
            <a:r>
              <a:rPr lang="en-US" sz="4000" dirty="0">
                <a:solidFill>
                  <a:schemeClr val="tx1"/>
                </a:solidFill>
              </a:rPr>
              <a:t>How might a cover crop be creating a more favorable environment for weeds?</a:t>
            </a:r>
          </a:p>
          <a:p>
            <a:pPr marL="571500" indent="-571500">
              <a:buFont typeface="Arial" panose="020B0604020202020204" pitchFamily="34" charset="0"/>
              <a:buChar char="•"/>
            </a:pPr>
            <a:r>
              <a:rPr lang="en-US" sz="4000" dirty="0">
                <a:solidFill>
                  <a:schemeClr val="tx1"/>
                </a:solidFill>
              </a:rPr>
              <a:t>What is the difference in weed control in overwintering or winter killed cover crops?</a:t>
            </a:r>
          </a:p>
          <a:p>
            <a:pPr marL="571500" indent="-571500">
              <a:buFont typeface="Arial" panose="020B0604020202020204" pitchFamily="34" charset="0"/>
              <a:buChar char="•"/>
            </a:pPr>
            <a:r>
              <a:rPr lang="en-US" sz="4000" dirty="0">
                <a:solidFill>
                  <a:schemeClr val="tx1"/>
                </a:solidFill>
              </a:rPr>
              <a:t>How does a cover crop impact weed germination and emergence?</a:t>
            </a: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78860" y="10379834"/>
            <a:ext cx="5100269" cy="3346757"/>
          </a:xfrm>
          <a:prstGeom prst="rect">
            <a:avLst/>
          </a:prstGeom>
          <a:ln>
            <a:solidFill>
              <a:schemeClr val="tx1"/>
            </a:solidFill>
          </a:ln>
        </p:spPr>
      </p:pic>
      <p:sp>
        <p:nvSpPr>
          <p:cNvPr id="38" name="Rectangle 12"/>
          <p:cNvSpPr>
            <a:spLocks noChangeArrowheads="1"/>
          </p:cNvSpPr>
          <p:nvPr/>
        </p:nvSpPr>
        <p:spPr bwMode="auto">
          <a:xfrm>
            <a:off x="703958" y="16080455"/>
            <a:ext cx="17313373" cy="16990345"/>
          </a:xfrm>
          <a:prstGeom prst="rect">
            <a:avLst/>
          </a:prstGeom>
          <a:noFill/>
          <a:ln w="28575" algn="ctr">
            <a:solidFill>
              <a:schemeClr val="tx1"/>
            </a:solidFill>
            <a:round/>
            <a:headEnd/>
            <a:tailEnd/>
          </a:ln>
        </p:spPr>
        <p:txBody>
          <a:bodyPr/>
          <a:lstStyle/>
          <a:p>
            <a:pPr defTabSz="3135313"/>
            <a:endParaRPr lang="en-US"/>
          </a:p>
        </p:txBody>
      </p:sp>
      <p:sp>
        <p:nvSpPr>
          <p:cNvPr id="39" name="TextBox 38"/>
          <p:cNvSpPr txBox="1"/>
          <p:nvPr/>
        </p:nvSpPr>
        <p:spPr>
          <a:xfrm>
            <a:off x="949443" y="16187888"/>
            <a:ext cx="13077039"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Literature search and database development</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7127" y="17385159"/>
            <a:ext cx="518613" cy="9929917"/>
          </a:xfrm>
          <a:prstGeom prst="rect">
            <a:avLst/>
          </a:prstGeom>
        </p:spPr>
      </p:pic>
      <p:sp>
        <p:nvSpPr>
          <p:cNvPr id="18" name="TextBox 17"/>
          <p:cNvSpPr txBox="1"/>
          <p:nvPr/>
        </p:nvSpPr>
        <p:spPr>
          <a:xfrm>
            <a:off x="2534730" y="17617168"/>
            <a:ext cx="6394395" cy="1938992"/>
          </a:xfrm>
          <a:prstGeom prst="rect">
            <a:avLst/>
          </a:prstGeom>
          <a:noFill/>
          <a:ln>
            <a:solidFill>
              <a:schemeClr val="tx1"/>
            </a:solidFill>
          </a:ln>
        </p:spPr>
        <p:txBody>
          <a:bodyPr wrap="square" rtlCol="0">
            <a:spAutoFit/>
          </a:bodyPr>
          <a:lstStyle/>
          <a:p>
            <a:r>
              <a:rPr lang="en-US" sz="4000" dirty="0"/>
              <a:t>Records identified through Web of Science keyword search = 676</a:t>
            </a:r>
          </a:p>
        </p:txBody>
      </p:sp>
      <p:sp>
        <p:nvSpPr>
          <p:cNvPr id="44" name="TextBox 43"/>
          <p:cNvSpPr txBox="1"/>
          <p:nvPr/>
        </p:nvSpPr>
        <p:spPr>
          <a:xfrm>
            <a:off x="9538115" y="17145915"/>
            <a:ext cx="8063688" cy="2554545"/>
          </a:xfrm>
          <a:prstGeom prst="rect">
            <a:avLst/>
          </a:prstGeom>
          <a:noFill/>
          <a:ln>
            <a:solidFill>
              <a:schemeClr val="tx1"/>
            </a:solidFill>
          </a:ln>
        </p:spPr>
        <p:txBody>
          <a:bodyPr wrap="square" rtlCol="0">
            <a:spAutoFit/>
          </a:bodyPr>
          <a:lstStyle/>
          <a:p>
            <a:r>
              <a:rPr lang="en-US" sz="4000" dirty="0"/>
              <a:t>Keyword search string: (weed* AND ("cover crop*" OR "green manure" OR "catch crop*") AND ("corn" OR "maize" OR "soybean*"))</a:t>
            </a:r>
          </a:p>
        </p:txBody>
      </p:sp>
      <p:sp>
        <p:nvSpPr>
          <p:cNvPr id="45" name="TextBox 44"/>
          <p:cNvSpPr txBox="1"/>
          <p:nvPr/>
        </p:nvSpPr>
        <p:spPr>
          <a:xfrm>
            <a:off x="2448410" y="20627060"/>
            <a:ext cx="6394395" cy="707886"/>
          </a:xfrm>
          <a:prstGeom prst="rect">
            <a:avLst/>
          </a:prstGeom>
          <a:noFill/>
          <a:ln>
            <a:solidFill>
              <a:schemeClr val="tx1"/>
            </a:solidFill>
          </a:ln>
        </p:spPr>
        <p:txBody>
          <a:bodyPr wrap="square" rtlCol="0">
            <a:spAutoFit/>
          </a:bodyPr>
          <a:lstStyle/>
          <a:p>
            <a:r>
              <a:rPr lang="en-US" sz="4000" dirty="0"/>
              <a:t>Records excluded = 456</a:t>
            </a:r>
          </a:p>
        </p:txBody>
      </p:sp>
      <p:sp>
        <p:nvSpPr>
          <p:cNvPr id="47" name="TextBox 46"/>
          <p:cNvSpPr txBox="1"/>
          <p:nvPr/>
        </p:nvSpPr>
        <p:spPr>
          <a:xfrm>
            <a:off x="9715031" y="20168273"/>
            <a:ext cx="7694686" cy="1938992"/>
          </a:xfrm>
          <a:prstGeom prst="rect">
            <a:avLst/>
          </a:prstGeom>
          <a:noFill/>
          <a:ln>
            <a:solidFill>
              <a:schemeClr val="tx1"/>
            </a:solidFill>
          </a:ln>
        </p:spPr>
        <p:txBody>
          <a:bodyPr wrap="square" rtlCol="0">
            <a:spAutoFit/>
          </a:bodyPr>
          <a:lstStyle/>
          <a:p>
            <a:r>
              <a:rPr lang="en-US" sz="4000" dirty="0"/>
              <a:t>Most common reason was that studies were clearly not relevant based on abstract/title</a:t>
            </a:r>
          </a:p>
        </p:txBody>
      </p:sp>
      <p:cxnSp>
        <p:nvCxnSpPr>
          <p:cNvPr id="20" name="Straight Arrow Connector 19"/>
          <p:cNvCxnSpPr/>
          <p:nvPr/>
        </p:nvCxnSpPr>
        <p:spPr>
          <a:xfrm>
            <a:off x="4057205" y="19700460"/>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1017712" y="28811743"/>
                <a:ext cx="16736871" cy="4585871"/>
              </a:xfrm>
              <a:prstGeom prst="rect">
                <a:avLst/>
              </a:prstGeom>
              <a:noFill/>
              <a:ln>
                <a:noFill/>
              </a:ln>
            </p:spPr>
            <p:txBody>
              <a:bodyPr wrap="square" rtlCol="0" anchor="ctr">
                <a:spAutoFit/>
              </a:bodyPr>
              <a:lstStyle/>
              <a:p>
                <a:pPr marL="571500" indent="-571500">
                  <a:buFont typeface="Arial" panose="020B0604020202020204" pitchFamily="34" charset="0"/>
                  <a:buChar char="•"/>
                </a:pPr>
                <a:r>
                  <a:rPr lang="en-US" sz="3600" dirty="0"/>
                  <a:t>Criteria: Studies were (1) located within the “Corn Belt”*; (2) grew a fall seeded cover crop before corn or soybean; and (3) measured and reported weed biomass/density. </a:t>
                </a:r>
              </a:p>
              <a:p>
                <a:pPr marL="571500" indent="-571500">
                  <a:buFont typeface="Arial" panose="020B0604020202020204" pitchFamily="34" charset="0"/>
                  <a:buChar char="•"/>
                </a:pPr>
                <a:r>
                  <a:rPr lang="en-US" sz="3600" dirty="0"/>
                  <a:t>Data was extracted systematically from comparisons of CC vs. no CC treatments</a:t>
                </a:r>
              </a:p>
              <a:p>
                <a:pPr marL="571500" indent="-571500">
                  <a:buFont typeface="Arial" panose="020B0604020202020204" pitchFamily="34" charset="0"/>
                  <a:buChar char="•"/>
                </a:pPr>
                <a:r>
                  <a:rPr lang="en-US" sz="3600" dirty="0"/>
                  <a:t>Comparisons were used to create “response ratios” (RR) for statistical analysis </a:t>
                </a:r>
              </a:p>
              <a:p>
                <a:pPr marL="571500" indent="-571500">
                  <a:buFont typeface="Arial" panose="020B0604020202020204" pitchFamily="34" charset="0"/>
                  <a:buChar char="•"/>
                </a:pPr>
                <a14:m>
                  <m:oMath xmlns:m="http://schemas.openxmlformats.org/officeDocument/2006/math">
                    <m:r>
                      <a:rPr lang="en-US" sz="3600" b="1" i="1">
                        <a:latin typeface="Cambria Math" panose="02040503050406030204" pitchFamily="18" charset="0"/>
                      </a:rPr>
                      <m:t>𝑹𝑹</m:t>
                    </m:r>
                    <m:r>
                      <a:rPr lang="en-US" sz="3600" b="1" i="1">
                        <a:latin typeface="Cambria Math" panose="02040503050406030204" pitchFamily="18" charset="0"/>
                      </a:rPr>
                      <m:t>=</m:t>
                    </m:r>
                    <m:r>
                      <a:rPr lang="en-US" sz="3600" b="1" i="1">
                        <a:latin typeface="Cambria Math" panose="02040503050406030204" pitchFamily="18" charset="0"/>
                      </a:rPr>
                      <m:t>𝒍𝒏</m:t>
                    </m:r>
                    <m:d>
                      <m:dPr>
                        <m:ctrlPr>
                          <a:rPr lang="en-US" sz="3600" b="1" i="1">
                            <a:latin typeface="Cambria Math" panose="02040503050406030204" pitchFamily="18" charset="0"/>
                          </a:rPr>
                        </m:ctrlPr>
                      </m:dPr>
                      <m:e>
                        <m:r>
                          <a:rPr lang="en-US" sz="3600" b="1" i="1">
                            <a:latin typeface="Cambria Math" panose="02040503050406030204" pitchFamily="18" charset="0"/>
                          </a:rPr>
                          <m:t>𝒘𝒆𝒆𝒅𝒔</m:t>
                        </m:r>
                        <m:r>
                          <a:rPr lang="en-US" sz="3600" b="1" i="1">
                            <a:latin typeface="Cambria Math" panose="02040503050406030204" pitchFamily="18" charset="0"/>
                          </a:rPr>
                          <m:t> </m:t>
                        </m:r>
                        <m:r>
                          <a:rPr lang="en-US" sz="3600" b="1" i="1">
                            <a:latin typeface="Cambria Math" panose="02040503050406030204" pitchFamily="18" charset="0"/>
                          </a:rPr>
                          <m:t>𝒊𝒏</m:t>
                        </m:r>
                        <m:r>
                          <a:rPr lang="en-US" sz="3600" b="1" i="1">
                            <a:latin typeface="Cambria Math" panose="02040503050406030204" pitchFamily="18" charset="0"/>
                          </a:rPr>
                          <m:t> </m:t>
                        </m:r>
                        <m:r>
                          <a:rPr lang="en-US" sz="3600" b="1" i="1">
                            <a:latin typeface="Cambria Math" panose="02040503050406030204" pitchFamily="18" charset="0"/>
                          </a:rPr>
                          <m:t>𝑪𝑪</m:t>
                        </m:r>
                        <m:r>
                          <a:rPr lang="en-US" sz="3600" b="1" i="1">
                            <a:latin typeface="Cambria Math" panose="02040503050406030204" pitchFamily="18" charset="0"/>
                          </a:rPr>
                          <m:t> </m:t>
                        </m:r>
                        <m:r>
                          <a:rPr lang="en-US" sz="3600" b="1" i="1">
                            <a:latin typeface="Cambria Math" panose="02040503050406030204" pitchFamily="18" charset="0"/>
                          </a:rPr>
                          <m:t>𝒕𝒓𝒆𝒂𝒕𝒎𝒆𝒏𝒕</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rPr>
                          <m:t>𝒘𝒆𝒆𝒅𝒔</m:t>
                        </m:r>
                        <m:r>
                          <a:rPr lang="en-US" sz="3600" b="1" i="1">
                            <a:latin typeface="Cambria Math" panose="02040503050406030204" pitchFamily="18" charset="0"/>
                          </a:rPr>
                          <m:t> </m:t>
                        </m:r>
                        <m:r>
                          <a:rPr lang="en-US" sz="3600" b="1" i="1">
                            <a:latin typeface="Cambria Math" panose="02040503050406030204" pitchFamily="18" charset="0"/>
                          </a:rPr>
                          <m:t>𝒊𝒏</m:t>
                        </m:r>
                        <m:r>
                          <a:rPr lang="en-US" sz="3600" b="1" i="1">
                            <a:latin typeface="Cambria Math" panose="02040503050406030204" pitchFamily="18" charset="0"/>
                          </a:rPr>
                          <m:t> </m:t>
                        </m:r>
                        <m:r>
                          <a:rPr lang="en-US" sz="3600" b="1" i="1">
                            <a:latin typeface="Cambria Math" panose="02040503050406030204" pitchFamily="18" charset="0"/>
                          </a:rPr>
                          <m:t>𝒏𝒐</m:t>
                        </m:r>
                        <m:r>
                          <a:rPr lang="en-US" sz="3600" b="1" i="1" smtClean="0">
                            <a:latin typeface="Cambria Math" panose="02040503050406030204" pitchFamily="18" charset="0"/>
                          </a:rPr>
                          <m:t> </m:t>
                        </m:r>
                        <m:r>
                          <a:rPr lang="en-US" sz="3600" b="1" i="1">
                            <a:latin typeface="Cambria Math" panose="02040503050406030204" pitchFamily="18" charset="0"/>
                          </a:rPr>
                          <m:t>𝑪𝑪</m:t>
                        </m:r>
                        <m:r>
                          <a:rPr lang="en-US" sz="3600" b="1" i="1">
                            <a:latin typeface="Cambria Math" panose="02040503050406030204" pitchFamily="18" charset="0"/>
                          </a:rPr>
                          <m:t> </m:t>
                        </m:r>
                        <m:r>
                          <a:rPr lang="en-US" sz="3600" b="1" i="1">
                            <a:latin typeface="Cambria Math" panose="02040503050406030204" pitchFamily="18" charset="0"/>
                          </a:rPr>
                          <m:t>𝒕𝒓𝒆𝒂𝒕𝒎𝒆𝒏𝒕</m:t>
                        </m:r>
                      </m:e>
                    </m:d>
                  </m:oMath>
                </a14:m>
                <a:endParaRPr lang="en-US" sz="3600" b="1" dirty="0"/>
              </a:p>
              <a:p>
                <a:pPr marL="571500" indent="-571500">
                  <a:buFont typeface="Arial" panose="020B0604020202020204" pitchFamily="34" charset="0"/>
                  <a:buChar char="•"/>
                </a:pPr>
                <a:r>
                  <a:rPr lang="en-US" sz="3600" dirty="0"/>
                  <a:t>Multiple RRs were present for certain studies e.g. different termination methods or cover crop species</a:t>
                </a:r>
              </a:p>
              <a:p>
                <a:endParaRPr lang="en-US" sz="4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017712" y="28811743"/>
                <a:ext cx="16736871" cy="4585871"/>
              </a:xfrm>
              <a:prstGeom prst="rect">
                <a:avLst/>
              </a:prstGeom>
              <a:blipFill>
                <a:blip r:embed="rId9"/>
                <a:stretch>
                  <a:fillRect l="-1020" t="-1594" r="-692"/>
                </a:stretch>
              </a:blipFill>
              <a:ln>
                <a:noFill/>
              </a:ln>
            </p:spPr>
            <p:txBody>
              <a:bodyPr/>
              <a:lstStyle/>
              <a:p>
                <a:r>
                  <a:rPr lang="en-US">
                    <a:noFill/>
                  </a:rPr>
                  <a:t> </a:t>
                </a:r>
              </a:p>
            </p:txBody>
          </p:sp>
        </mc:Fallback>
      </mc:AlternateContent>
      <p:cxnSp>
        <p:nvCxnSpPr>
          <p:cNvPr id="49" name="Straight Arrow Connector 48"/>
          <p:cNvCxnSpPr/>
          <p:nvPr/>
        </p:nvCxnSpPr>
        <p:spPr>
          <a:xfrm>
            <a:off x="8420356" y="20981003"/>
            <a:ext cx="11177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057205" y="21423517"/>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37774" y="24524870"/>
            <a:ext cx="6394395" cy="1323439"/>
          </a:xfrm>
          <a:prstGeom prst="rect">
            <a:avLst/>
          </a:prstGeom>
          <a:noFill/>
          <a:ln>
            <a:solidFill>
              <a:schemeClr val="tx1"/>
            </a:solidFill>
          </a:ln>
        </p:spPr>
        <p:txBody>
          <a:bodyPr wrap="square" rtlCol="0">
            <a:spAutoFit/>
          </a:bodyPr>
          <a:lstStyle/>
          <a:p>
            <a:r>
              <a:rPr lang="en-US" sz="4000" dirty="0"/>
              <a:t>Articles included in qualitative synthesis </a:t>
            </a:r>
            <a:r>
              <a:rPr lang="en-US" sz="4000" dirty="0" smtClean="0"/>
              <a:t>~16 </a:t>
            </a:r>
            <a:r>
              <a:rPr lang="en-US" sz="4000" dirty="0"/>
              <a:t>review articles</a:t>
            </a:r>
          </a:p>
        </p:txBody>
      </p:sp>
      <p:cxnSp>
        <p:nvCxnSpPr>
          <p:cNvPr id="55" name="Straight Arrow Connector 54"/>
          <p:cNvCxnSpPr/>
          <p:nvPr/>
        </p:nvCxnSpPr>
        <p:spPr>
          <a:xfrm>
            <a:off x="4057205" y="23722599"/>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20846" y="26570604"/>
            <a:ext cx="7043045" cy="1938992"/>
          </a:xfrm>
          <a:prstGeom prst="rect">
            <a:avLst/>
          </a:prstGeom>
          <a:noFill/>
          <a:ln>
            <a:solidFill>
              <a:schemeClr val="tx1"/>
            </a:solidFill>
          </a:ln>
        </p:spPr>
        <p:txBody>
          <a:bodyPr wrap="square" rtlCol="0">
            <a:spAutoFit/>
          </a:bodyPr>
          <a:lstStyle/>
          <a:p>
            <a:r>
              <a:rPr lang="en-US" sz="4000" dirty="0"/>
              <a:t>Articles included in quantitative synthesis = 15 to date, </a:t>
            </a:r>
            <a:r>
              <a:rPr lang="en-US" sz="4000" dirty="0" smtClean="0"/>
              <a:t>~20 </a:t>
            </a:r>
            <a:r>
              <a:rPr lang="en-US" sz="4000" dirty="0"/>
              <a:t>left for </a:t>
            </a:r>
            <a:r>
              <a:rPr lang="en-US" sz="4000" dirty="0" smtClean="0"/>
              <a:t>full screening</a:t>
            </a:r>
            <a:endParaRPr lang="en-US" sz="4000" dirty="0"/>
          </a:p>
        </p:txBody>
      </p:sp>
      <p:cxnSp>
        <p:nvCxnSpPr>
          <p:cNvPr id="59" name="Straight Arrow Connector 58"/>
          <p:cNvCxnSpPr/>
          <p:nvPr/>
        </p:nvCxnSpPr>
        <p:spPr>
          <a:xfrm>
            <a:off x="4077582" y="25820331"/>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715031" y="22572649"/>
            <a:ext cx="7694686" cy="5632311"/>
          </a:xfrm>
          <a:prstGeom prst="rect">
            <a:avLst/>
          </a:prstGeom>
          <a:noFill/>
          <a:ln>
            <a:solidFill>
              <a:schemeClr val="tx1"/>
            </a:solidFill>
          </a:ln>
        </p:spPr>
        <p:txBody>
          <a:bodyPr wrap="square" rtlCol="0">
            <a:spAutoFit/>
          </a:bodyPr>
          <a:lstStyle/>
          <a:p>
            <a:r>
              <a:rPr lang="en-US" sz="4000" dirty="0"/>
              <a:t>Full text articles excluded = </a:t>
            </a:r>
            <a:r>
              <a:rPr lang="en-US" sz="4000" dirty="0" smtClean="0"/>
              <a:t>169</a:t>
            </a:r>
            <a:endParaRPr lang="en-US" sz="4000" dirty="0"/>
          </a:p>
          <a:p>
            <a:r>
              <a:rPr lang="en-US" sz="4000" dirty="0"/>
              <a:t>Most common reasons: weeds were not measured; studies were not located in Corn Belt States*; did not include cropping systems or experimental design that would allow for a true control to experimental comparison; grew a spring vs. fall seeded cover crop</a:t>
            </a:r>
          </a:p>
        </p:txBody>
      </p:sp>
      <p:cxnSp>
        <p:nvCxnSpPr>
          <p:cNvPr id="62" name="Straight Arrow Connector 61"/>
          <p:cNvCxnSpPr/>
          <p:nvPr/>
        </p:nvCxnSpPr>
        <p:spPr>
          <a:xfrm>
            <a:off x="8268389" y="24006476"/>
            <a:ext cx="11177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132018" y="10648514"/>
            <a:ext cx="8320556" cy="3108543"/>
          </a:xfrm>
          <a:prstGeom prst="rect">
            <a:avLst/>
          </a:prstGeom>
          <a:noFill/>
        </p:spPr>
        <p:txBody>
          <a:bodyPr wrap="square" rtlCol="0">
            <a:spAutoFit/>
          </a:bodyPr>
          <a:lstStyle/>
          <a:p>
            <a:r>
              <a:rPr lang="en-US" sz="2800" dirty="0"/>
              <a:t>Locations of experiments (above) and meta-data (left). *Only Illinois, Indiana, Iowa, Kansas, Michigan, Minnesota, Missouri, Nebraska, North Dakota, Ohio, South Dakota, and Wisconsin were potentially included because we were concerned with the continuous Corn Belt states in the Midwest with the greatest number of corn and soybean acres.</a:t>
            </a:r>
          </a:p>
        </p:txBody>
      </p:sp>
      <p:sp>
        <p:nvSpPr>
          <p:cNvPr id="63" name="TextBox 62"/>
          <p:cNvSpPr txBox="1"/>
          <p:nvPr/>
        </p:nvSpPr>
        <p:spPr>
          <a:xfrm>
            <a:off x="18931061" y="22759981"/>
            <a:ext cx="10892855" cy="2893100"/>
          </a:xfrm>
          <a:prstGeom prst="rect">
            <a:avLst/>
          </a:prstGeom>
          <a:noFill/>
        </p:spPr>
        <p:txBody>
          <a:bodyPr wrap="square" rtlCol="0">
            <a:spAutoFit/>
          </a:bodyPr>
          <a:lstStyle/>
          <a:p>
            <a:r>
              <a:rPr lang="en-US" sz="2600" b="1" dirty="0"/>
              <a:t>Below: </a:t>
            </a:r>
            <a:r>
              <a:rPr lang="en-US" sz="2600" b="1" dirty="0" smtClean="0"/>
              <a:t>Termination methods. </a:t>
            </a:r>
            <a:r>
              <a:rPr lang="en-US" sz="2600" dirty="0" smtClean="0"/>
              <a:t>Winterkill</a:t>
            </a:r>
            <a:r>
              <a:rPr lang="en-US" sz="2600" dirty="0"/>
              <a:t>, herbicide and dual methods of cover crop termination were more effective at suppressing weeds with cover crops, and our preliminary statistical analysis suggests that there are significant differences between these groups for both weed biomass and weed density.  There was one notable study (</a:t>
            </a:r>
            <a:r>
              <a:rPr lang="en-US" sz="2600" dirty="0" err="1"/>
              <a:t>DeBruin</a:t>
            </a:r>
            <a:r>
              <a:rPr lang="en-US" sz="2600" dirty="0"/>
              <a:t> et al. 2005) where weed density was continually increased in the cover crop treatment when rye before soybean was mowed.</a:t>
            </a:r>
          </a:p>
        </p:txBody>
      </p:sp>
      <p:sp>
        <p:nvSpPr>
          <p:cNvPr id="65" name="TextBox 64"/>
          <p:cNvSpPr txBox="1"/>
          <p:nvPr/>
        </p:nvSpPr>
        <p:spPr>
          <a:xfrm>
            <a:off x="30024742" y="14833874"/>
            <a:ext cx="4177468" cy="5693866"/>
          </a:xfrm>
          <a:prstGeom prst="rect">
            <a:avLst/>
          </a:prstGeom>
          <a:noFill/>
        </p:spPr>
        <p:txBody>
          <a:bodyPr wrap="square" rtlCol="0">
            <a:spAutoFit/>
          </a:bodyPr>
          <a:lstStyle/>
          <a:p>
            <a:r>
              <a:rPr lang="en-US" sz="2600" b="1" dirty="0"/>
              <a:t>(Right</a:t>
            </a:r>
            <a:r>
              <a:rPr lang="en-US" sz="2600" b="1" dirty="0" smtClean="0"/>
              <a:t>): Yield and weed responses. </a:t>
            </a:r>
            <a:r>
              <a:rPr lang="en-US" sz="2600" dirty="0"/>
              <a:t>When experiments included yields we found that cover crops represented “win-win” scenarios 18% of the </a:t>
            </a:r>
            <a:r>
              <a:rPr lang="en-US" sz="2600" dirty="0" smtClean="0"/>
              <a:t>time, </a:t>
            </a:r>
            <a:r>
              <a:rPr lang="en-US" sz="2600" dirty="0"/>
              <a:t>where weeds were reduced and yields were increased. These data are represented by the green points in the figure to the right. “Lose-lose” situations (weeds increased and yield </a:t>
            </a:r>
            <a:r>
              <a:rPr lang="en-US" sz="2600" dirty="0" smtClean="0"/>
              <a:t>decreased) </a:t>
            </a:r>
            <a:r>
              <a:rPr lang="en-US" sz="2600" dirty="0"/>
              <a:t>are in red. </a:t>
            </a:r>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30854" y="15538759"/>
            <a:ext cx="10095553" cy="7146486"/>
          </a:xfrm>
          <a:prstGeom prst="rect">
            <a:avLst/>
          </a:prstGeom>
        </p:spPr>
      </p:pic>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510951" y="14789295"/>
            <a:ext cx="9435099" cy="6010560"/>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724644" y="25567938"/>
            <a:ext cx="10652883" cy="6786340"/>
          </a:xfrm>
          <a:prstGeom prst="rect">
            <a:avLst/>
          </a:prstGeom>
        </p:spPr>
      </p:pic>
      <p:cxnSp>
        <p:nvCxnSpPr>
          <p:cNvPr id="25" name="Straight Connector 24"/>
          <p:cNvCxnSpPr/>
          <p:nvPr/>
        </p:nvCxnSpPr>
        <p:spPr>
          <a:xfrm>
            <a:off x="18384592" y="14709955"/>
            <a:ext cx="26039427" cy="388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8520133" y="14759900"/>
            <a:ext cx="8895560" cy="92333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a:solidFill>
                  <a:sysClr val="windowText" lastClr="000000"/>
                </a:solidFill>
                <a:latin typeface="Calibri" pitchFamily="34" charset="0"/>
                <a:cs typeface="Calibri" pitchFamily="34" charset="0"/>
              </a:rPr>
              <a:t>Results</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6" name="TextBox 5"/>
          <p:cNvSpPr txBox="1"/>
          <p:nvPr/>
        </p:nvSpPr>
        <p:spPr>
          <a:xfrm>
            <a:off x="20954663" y="16154648"/>
            <a:ext cx="4961355" cy="1015663"/>
          </a:xfrm>
          <a:prstGeom prst="rect">
            <a:avLst/>
          </a:prstGeom>
          <a:noFill/>
        </p:spPr>
        <p:txBody>
          <a:bodyPr wrap="square" rtlCol="0">
            <a:spAutoFit/>
          </a:bodyPr>
          <a:lstStyle/>
          <a:p>
            <a:r>
              <a:rPr lang="en-US" sz="3000" dirty="0"/>
              <a:t>Weeds decreased in cc treatment</a:t>
            </a:r>
          </a:p>
        </p:txBody>
      </p:sp>
      <p:sp>
        <p:nvSpPr>
          <p:cNvPr id="50" name="TextBox 49"/>
          <p:cNvSpPr txBox="1"/>
          <p:nvPr/>
        </p:nvSpPr>
        <p:spPr>
          <a:xfrm>
            <a:off x="26000846" y="18438262"/>
            <a:ext cx="4961355" cy="1015663"/>
          </a:xfrm>
          <a:prstGeom prst="rect">
            <a:avLst/>
          </a:prstGeom>
          <a:noFill/>
        </p:spPr>
        <p:txBody>
          <a:bodyPr wrap="square" rtlCol="0">
            <a:spAutoFit/>
          </a:bodyPr>
          <a:lstStyle/>
          <a:p>
            <a:r>
              <a:rPr lang="en-US" sz="3000" dirty="0"/>
              <a:t>Weeds increased in cc treatment</a:t>
            </a:r>
          </a:p>
        </p:txBody>
      </p:sp>
      <p:sp>
        <p:nvSpPr>
          <p:cNvPr id="7" name="Rectangle 6"/>
          <p:cNvSpPr/>
          <p:nvPr/>
        </p:nvSpPr>
        <p:spPr>
          <a:xfrm>
            <a:off x="11315700" y="9183317"/>
            <a:ext cx="22631400" cy="646331"/>
          </a:xfrm>
          <a:prstGeom prst="rect">
            <a:avLst/>
          </a:prstGeom>
        </p:spPr>
        <p:txBody>
          <a:bodyPr>
            <a:spAutoFit/>
          </a:bodyPr>
          <a:lstStyle/>
          <a:p>
            <a:pPr>
              <a:lnSpc>
                <a:spcPct val="100000"/>
              </a:lnSpc>
            </a:pPr>
            <a:endParaRPr lang="en-US" sz="3600" dirty="0"/>
          </a:p>
        </p:txBody>
      </p:sp>
      <p:sp>
        <p:nvSpPr>
          <p:cNvPr id="51" name="TextBox 50"/>
          <p:cNvSpPr txBox="1"/>
          <p:nvPr/>
        </p:nvSpPr>
        <p:spPr>
          <a:xfrm>
            <a:off x="2406906" y="22433037"/>
            <a:ext cx="6394395" cy="1323439"/>
          </a:xfrm>
          <a:prstGeom prst="rect">
            <a:avLst/>
          </a:prstGeom>
          <a:noFill/>
          <a:ln>
            <a:solidFill>
              <a:schemeClr val="tx1"/>
            </a:solidFill>
          </a:ln>
        </p:spPr>
        <p:txBody>
          <a:bodyPr wrap="square" rtlCol="0">
            <a:spAutoFit/>
          </a:bodyPr>
          <a:lstStyle/>
          <a:p>
            <a:r>
              <a:rPr lang="en-US" sz="4000" dirty="0"/>
              <a:t>Full text articles screened for eligibility = 220</a:t>
            </a:r>
          </a:p>
        </p:txBody>
      </p:sp>
      <p:sp>
        <p:nvSpPr>
          <p:cNvPr id="3" name="TextBox 2">
            <a:extLst>
              <a:ext uri="{FF2B5EF4-FFF2-40B4-BE49-F238E27FC236}">
                <a16:creationId xmlns:a16="http://schemas.microsoft.com/office/drawing/2014/main" id="{B6E35B0A-9A38-4764-8A47-E6E253C9381D}"/>
              </a:ext>
            </a:extLst>
          </p:cNvPr>
          <p:cNvSpPr txBox="1"/>
          <p:nvPr/>
        </p:nvSpPr>
        <p:spPr>
          <a:xfrm>
            <a:off x="30024742" y="20825198"/>
            <a:ext cx="6776851" cy="4893647"/>
          </a:xfrm>
          <a:prstGeom prst="rect">
            <a:avLst/>
          </a:prstGeom>
          <a:noFill/>
        </p:spPr>
        <p:txBody>
          <a:bodyPr wrap="square" rtlCol="0">
            <a:spAutoFit/>
          </a:bodyPr>
          <a:lstStyle/>
          <a:p>
            <a:r>
              <a:rPr lang="en-US" sz="2600" b="1" dirty="0" smtClean="0"/>
              <a:t>(Left, top): </a:t>
            </a:r>
            <a:r>
              <a:rPr lang="en-US" sz="2600" b="1" dirty="0" smtClean="0"/>
              <a:t>Overall results. </a:t>
            </a:r>
            <a:r>
              <a:rPr lang="en-US" sz="2600" dirty="0" smtClean="0"/>
              <a:t>Response </a:t>
            </a:r>
            <a:r>
              <a:rPr lang="en-US" sz="2600" dirty="0" smtClean="0"/>
              <a:t>ratios represent the natural log of weeds (biomass or density), where a negative value represents experiments where cover crops reduced weeds. Cover crops decreased weed density in 48% of response ratios, and cover crops decreased weed biomass in 64% of response ratios.</a:t>
            </a:r>
          </a:p>
          <a:p>
            <a:endParaRPr lang="en-US" sz="2600" dirty="0" smtClean="0">
              <a:solidFill>
                <a:prstClr val="black"/>
              </a:solidFill>
            </a:endParaRPr>
          </a:p>
          <a:p>
            <a:pPr lvl="0"/>
            <a:r>
              <a:rPr lang="en-US" sz="2600" b="1" dirty="0" smtClean="0">
                <a:solidFill>
                  <a:prstClr val="black"/>
                </a:solidFill>
              </a:rPr>
              <a:t>(</a:t>
            </a:r>
            <a:r>
              <a:rPr lang="en-US" sz="2600" b="1" dirty="0">
                <a:solidFill>
                  <a:prstClr val="black"/>
                </a:solidFill>
              </a:rPr>
              <a:t>Right) </a:t>
            </a:r>
            <a:r>
              <a:rPr lang="en-US" sz="2600" b="1" dirty="0" smtClean="0">
                <a:solidFill>
                  <a:prstClr val="black"/>
                </a:solidFill>
              </a:rPr>
              <a:t>Cover crop biomass </a:t>
            </a:r>
            <a:r>
              <a:rPr lang="en-US" sz="2600" b="1" dirty="0" smtClean="0">
                <a:solidFill>
                  <a:prstClr val="black"/>
                </a:solidFill>
              </a:rPr>
              <a:t>and crop following the cover crop. </a:t>
            </a:r>
            <a:r>
              <a:rPr lang="en-US" sz="2600" dirty="0" smtClean="0">
                <a:solidFill>
                  <a:prstClr val="black"/>
                </a:solidFill>
              </a:rPr>
              <a:t>Greater </a:t>
            </a:r>
            <a:r>
              <a:rPr lang="en-US" sz="2600" dirty="0">
                <a:solidFill>
                  <a:prstClr val="black"/>
                </a:solidFill>
              </a:rPr>
              <a:t>levels of cover crop biomass tended to have a greater impact on weed control, particularly before corn.</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740650" y="21526482"/>
            <a:ext cx="8065024" cy="4133096"/>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251349" y="33697302"/>
            <a:ext cx="6153925" cy="1773940"/>
          </a:xfrm>
          <a:prstGeom prst="rect">
            <a:avLst/>
          </a:prstGeom>
        </p:spPr>
      </p:pic>
    </p:spTree>
    <p:extLst>
      <p:ext uri="{BB962C8B-B14F-4D97-AF65-F5344CB8AC3E}">
        <p14:creationId xmlns:p14="http://schemas.microsoft.com/office/powerpoint/2010/main" val="5576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4255</TotalTime>
  <Words>992</Words>
  <Application>Microsoft Office PowerPoint</Application>
  <PresentationFormat>Custom</PresentationFormat>
  <Paragraphs>127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Arial</vt:lpstr>
      <vt:lpstr>Arial Narrow</vt:lpstr>
      <vt:lpstr>Calibri</vt:lpstr>
      <vt:lpstr>Cambria Math</vt:lpstr>
      <vt:lpstr>Office Theme</vt:lpstr>
      <vt:lpstr>PowerPoint Presentation</vt:lpstr>
    </vt:vector>
  </TitlesOfParts>
  <Company>Iowa State University - Sociology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Abendroth, Lori J [SOC A]</dc:creator>
  <cp:lastModifiedBy>Andrea Basche</cp:lastModifiedBy>
  <cp:revision>105</cp:revision>
  <dcterms:created xsi:type="dcterms:W3CDTF">2013-04-17T18:44:18Z</dcterms:created>
  <dcterms:modified xsi:type="dcterms:W3CDTF">2018-11-03T21:16:49Z</dcterms:modified>
</cp:coreProperties>
</file>