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5262800" cy="36118800"/>
  <p:notesSz cx="6858000" cy="9144000"/>
  <p:defaultTextStyle>
    <a:defPPr>
      <a:defRPr lang="en-US"/>
    </a:defPPr>
    <a:lvl1pPr marL="0" algn="l" defTabSz="4650273" rtl="0" eaLnBrk="1" latinLnBrk="0" hangingPunct="1">
      <a:defRPr sz="9100" kern="1200">
        <a:solidFill>
          <a:schemeClr val="tx1"/>
        </a:solidFill>
        <a:latin typeface="+mn-lt"/>
        <a:ea typeface="+mn-ea"/>
        <a:cs typeface="+mn-cs"/>
      </a:defRPr>
    </a:lvl1pPr>
    <a:lvl2pPr marL="2325136" algn="l" defTabSz="4650273" rtl="0" eaLnBrk="1" latinLnBrk="0" hangingPunct="1">
      <a:defRPr sz="9100" kern="1200">
        <a:solidFill>
          <a:schemeClr val="tx1"/>
        </a:solidFill>
        <a:latin typeface="+mn-lt"/>
        <a:ea typeface="+mn-ea"/>
        <a:cs typeface="+mn-cs"/>
      </a:defRPr>
    </a:lvl2pPr>
    <a:lvl3pPr marL="4650273" algn="l" defTabSz="4650273" rtl="0" eaLnBrk="1" latinLnBrk="0" hangingPunct="1">
      <a:defRPr sz="9100" kern="1200">
        <a:solidFill>
          <a:schemeClr val="tx1"/>
        </a:solidFill>
        <a:latin typeface="+mn-lt"/>
        <a:ea typeface="+mn-ea"/>
        <a:cs typeface="+mn-cs"/>
      </a:defRPr>
    </a:lvl3pPr>
    <a:lvl4pPr marL="6975409" algn="l" defTabSz="4650273" rtl="0" eaLnBrk="1" latinLnBrk="0" hangingPunct="1">
      <a:defRPr sz="9100" kern="1200">
        <a:solidFill>
          <a:schemeClr val="tx1"/>
        </a:solidFill>
        <a:latin typeface="+mn-lt"/>
        <a:ea typeface="+mn-ea"/>
        <a:cs typeface="+mn-cs"/>
      </a:defRPr>
    </a:lvl4pPr>
    <a:lvl5pPr marL="9300545" algn="l" defTabSz="4650273" rtl="0" eaLnBrk="1" latinLnBrk="0" hangingPunct="1">
      <a:defRPr sz="9100" kern="1200">
        <a:solidFill>
          <a:schemeClr val="tx1"/>
        </a:solidFill>
        <a:latin typeface="+mn-lt"/>
        <a:ea typeface="+mn-ea"/>
        <a:cs typeface="+mn-cs"/>
      </a:defRPr>
    </a:lvl5pPr>
    <a:lvl6pPr marL="11625682" algn="l" defTabSz="4650273" rtl="0" eaLnBrk="1" latinLnBrk="0" hangingPunct="1">
      <a:defRPr sz="9100" kern="1200">
        <a:solidFill>
          <a:schemeClr val="tx1"/>
        </a:solidFill>
        <a:latin typeface="+mn-lt"/>
        <a:ea typeface="+mn-ea"/>
        <a:cs typeface="+mn-cs"/>
      </a:defRPr>
    </a:lvl6pPr>
    <a:lvl7pPr marL="13950818" algn="l" defTabSz="4650273" rtl="0" eaLnBrk="1" latinLnBrk="0" hangingPunct="1">
      <a:defRPr sz="9100" kern="1200">
        <a:solidFill>
          <a:schemeClr val="tx1"/>
        </a:solidFill>
        <a:latin typeface="+mn-lt"/>
        <a:ea typeface="+mn-ea"/>
        <a:cs typeface="+mn-cs"/>
      </a:defRPr>
    </a:lvl7pPr>
    <a:lvl8pPr marL="16275954" algn="l" defTabSz="4650273" rtl="0" eaLnBrk="1" latinLnBrk="0" hangingPunct="1">
      <a:defRPr sz="9100" kern="1200">
        <a:solidFill>
          <a:schemeClr val="tx1"/>
        </a:solidFill>
        <a:latin typeface="+mn-lt"/>
        <a:ea typeface="+mn-ea"/>
        <a:cs typeface="+mn-cs"/>
      </a:defRPr>
    </a:lvl8pPr>
    <a:lvl9pPr marL="18601091" algn="l" defTabSz="4650273" rtl="0" eaLnBrk="1" latinLnBrk="0" hangingPunct="1">
      <a:defRPr sz="9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76">
          <p15:clr>
            <a:srgbClr val="A4A3A4"/>
          </p15:clr>
        </p15:guide>
        <p15:guide id="2" pos="14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Basche" initials="AB" lastIdx="2" clrIdx="0">
    <p:extLst>
      <p:ext uri="{19B8F6BF-5375-455C-9EA6-DF929625EA0E}">
        <p15:presenceInfo xmlns:p15="http://schemas.microsoft.com/office/powerpoint/2012/main" userId="S-1-5-21-527237240-492894223-682003330-19639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669" autoAdjust="0"/>
  </p:normalViewPr>
  <p:slideViewPr>
    <p:cSldViewPr showGuides="1">
      <p:cViewPr>
        <p:scale>
          <a:sx n="40" d="100"/>
          <a:sy n="40" d="100"/>
        </p:scale>
        <p:origin x="-3018" y="-606"/>
      </p:cViewPr>
      <p:guideLst>
        <p:guide orient="horz" pos="11376"/>
        <p:guide pos="14256"/>
      </p:guideLst>
    </p:cSldViewPr>
  </p:slideViewPr>
  <p:notesTextViewPr>
    <p:cViewPr>
      <p:scale>
        <a:sx n="1" d="1"/>
        <a:sy n="1" d="1"/>
      </p:scale>
      <p:origin x="0" y="-312"/>
    </p:cViewPr>
  </p:notesTextViewPr>
  <p:gridSpacing cx="304495" cy="30449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9T15:02:48.804" idx="1">
    <p:pos x="19549" y="10833"/>
    <p:text>add in if there are differences in the groups</p:text>
    <p:extLst mod="1">
      <p:ext uri="{C676402C-5697-4E1C-873F-D02D1690AC5C}">
        <p15:threadingInfo xmlns:p15="http://schemas.microsoft.com/office/powerpoint/2012/main" timeZoneBias="300"/>
      </p:ext>
    </p:extLst>
  </p:cm>
  <p:cm authorId="1" dt="2018-10-29T15:04:48.981" idx="2">
    <p:pos x="27088" y="14643"/>
    <p:text>could we make a graph of a regression w/ biomass and yield - bottom part could explain distributions</p:text>
    <p:extLst mod="1">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4AD26-42EC-4FD7-9237-0E1FBE062EF7}" type="datetimeFigureOut">
              <a:rPr lang="en-US" smtClean="0"/>
              <a:t>10/30/2018</a:t>
            </a:fld>
            <a:endParaRPr lang="en-US"/>
          </a:p>
        </p:txBody>
      </p:sp>
      <p:sp>
        <p:nvSpPr>
          <p:cNvPr id="4" name="Slide Image Placeholder 3"/>
          <p:cNvSpPr>
            <a:spLocks noGrp="1" noRot="1" noChangeAspect="1"/>
          </p:cNvSpPr>
          <p:nvPr>
            <p:ph type="sldImg" idx="2"/>
          </p:nvPr>
        </p:nvSpPr>
        <p:spPr>
          <a:xfrm>
            <a:off x="1281113" y="685800"/>
            <a:ext cx="42957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19F61-6490-434A-9E16-8EF8C24433D3}" type="slidenum">
              <a:rPr lang="en-US" smtClean="0"/>
              <a:t>‹#›</a:t>
            </a:fld>
            <a:endParaRPr lang="en-US"/>
          </a:p>
        </p:txBody>
      </p:sp>
    </p:spTree>
    <p:extLst>
      <p:ext uri="{BB962C8B-B14F-4D97-AF65-F5344CB8AC3E}">
        <p14:creationId xmlns:p14="http://schemas.microsoft.com/office/powerpoint/2010/main" val="341582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Notes: </a:t>
            </a:r>
            <a:r>
              <a:rPr lang="en-US" sz="1200" dirty="0" smtClean="0"/>
              <a:t>REVIEW ARTICLE – only three are the same, their focus was timing (early season – figs broken out this way, only 30% were herbicide termination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Do we want to include a diagram of</a:t>
            </a:r>
            <a:r>
              <a:rPr lang="en-US" sz="1200" baseline="0" dirty="0" smtClean="0"/>
              <a:t> processes?</a:t>
            </a:r>
          </a:p>
          <a:p>
            <a:r>
              <a:rPr lang="en-US" sz="1200" dirty="0" smtClean="0">
                <a:cs typeface="Arial" pitchFamily="34" charset="0"/>
              </a:rPr>
              <a:t>X number of new studies to add (maybe include a list?)</a:t>
            </a:r>
          </a:p>
          <a:p>
            <a:r>
              <a:rPr lang="en-US" sz="1200" dirty="0" smtClean="0">
                <a:cs typeface="Arial" pitchFamily="34" charset="0"/>
              </a:rPr>
              <a:t>Why do cover crops increase weeds? Perhaps they are making soil</a:t>
            </a:r>
            <a:r>
              <a:rPr lang="en-US" sz="1200" baseline="0" dirty="0" smtClean="0">
                <a:cs typeface="Arial" pitchFamily="34" charset="0"/>
              </a:rPr>
              <a:t> more favorable.. Or tillage is turning over weed seeds</a:t>
            </a:r>
            <a:endParaRPr lang="en-US" sz="1200" dirty="0" smtClean="0">
              <a:cs typeface="Arial" pitchFamily="34" charset="0"/>
            </a:endParaRPr>
          </a:p>
          <a:p>
            <a:r>
              <a:rPr lang="en-US" sz="1200" dirty="0" smtClean="0">
                <a:cs typeface="Arial" pitchFamily="34" charset="0"/>
              </a:rPr>
              <a:t>What is the critical threshold of biomass?</a:t>
            </a:r>
          </a:p>
          <a:p>
            <a:r>
              <a:rPr lang="en-US" sz="1200" dirty="0" smtClean="0">
                <a:cs typeface="Arial" pitchFamily="34" charset="0"/>
              </a:rPr>
              <a:t>How many organic systems do we have and are there differences?</a:t>
            </a:r>
          </a:p>
          <a:p>
            <a:endParaRPr lang="en-US" sz="1200" dirty="0" smtClean="0">
              <a:cs typeface="Arial" pitchFamily="34" charset="0"/>
            </a:endParaRPr>
          </a:p>
          <a:p>
            <a:r>
              <a:rPr lang="en-US" sz="1200" dirty="0" smtClean="0">
                <a:cs typeface="Arial" pitchFamily="34" charset="0"/>
              </a:rPr>
              <a:t>Is it really biomass?</a:t>
            </a:r>
            <a:r>
              <a:rPr lang="en-US" sz="1200" baseline="0" dirty="0" smtClean="0">
                <a:cs typeface="Arial" pitchFamily="34" charset="0"/>
              </a:rPr>
              <a:t> </a:t>
            </a:r>
            <a:r>
              <a:rPr lang="en-US" sz="1200" baseline="0" dirty="0" err="1" smtClean="0">
                <a:cs typeface="Arial" pitchFamily="34" charset="0"/>
              </a:rPr>
              <a:t>Bc</a:t>
            </a:r>
            <a:r>
              <a:rPr lang="en-US" sz="1200" baseline="0" dirty="0" smtClean="0">
                <a:cs typeface="Arial" pitchFamily="34" charset="0"/>
              </a:rPr>
              <a:t> the herbicide is less effective? Or did mowing make weed germination better?</a:t>
            </a:r>
            <a:endParaRPr lang="en-US" sz="1200" dirty="0" smtClean="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D2419F61-6490-434A-9E16-8EF8C24433D3}" type="slidenum">
              <a:rPr lang="en-US" smtClean="0"/>
              <a:t>1</a:t>
            </a:fld>
            <a:endParaRPr lang="en-US"/>
          </a:p>
        </p:txBody>
      </p:sp>
    </p:spTree>
    <p:extLst>
      <p:ext uri="{BB962C8B-B14F-4D97-AF65-F5344CB8AC3E}">
        <p14:creationId xmlns:p14="http://schemas.microsoft.com/office/powerpoint/2010/main" val="110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0184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84494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650273" rtl="0" eaLnBrk="1" latinLnBrk="0" hangingPunct="1">
        <a:spcBef>
          <a:spcPct val="0"/>
        </a:spcBef>
        <a:buNone/>
        <a:defRPr sz="22400" kern="1200">
          <a:solidFill>
            <a:schemeClr val="tx1"/>
          </a:solidFill>
          <a:latin typeface="+mj-lt"/>
          <a:ea typeface="+mj-ea"/>
          <a:cs typeface="+mj-cs"/>
        </a:defRPr>
      </a:lvl1pPr>
    </p:titleStyle>
    <p:bodyStyle>
      <a:lvl1pPr marL="1743852" indent="-1743852" algn="l" defTabSz="4650273" rtl="0" eaLnBrk="1" latinLnBrk="0" hangingPunct="1">
        <a:spcBef>
          <a:spcPct val="20000"/>
        </a:spcBef>
        <a:buFont typeface="Arial" pitchFamily="34" charset="0"/>
        <a:buChar char="•"/>
        <a:defRPr sz="16300" kern="1200">
          <a:solidFill>
            <a:schemeClr val="tx1"/>
          </a:solidFill>
          <a:latin typeface="+mn-lt"/>
          <a:ea typeface="+mn-ea"/>
          <a:cs typeface="+mn-cs"/>
        </a:defRPr>
      </a:lvl1pPr>
      <a:lvl2pPr marL="3778347" indent="-1453210" algn="l" defTabSz="4650273" rtl="0" eaLnBrk="1" latinLnBrk="0" hangingPunct="1">
        <a:spcBef>
          <a:spcPct val="20000"/>
        </a:spcBef>
        <a:buFont typeface="Arial" pitchFamily="34" charset="0"/>
        <a:buChar char="–"/>
        <a:defRPr sz="14200" kern="1200">
          <a:solidFill>
            <a:schemeClr val="tx1"/>
          </a:solidFill>
          <a:latin typeface="+mn-lt"/>
          <a:ea typeface="+mn-ea"/>
          <a:cs typeface="+mn-cs"/>
        </a:defRPr>
      </a:lvl2pPr>
      <a:lvl3pPr marL="5812841" indent="-1162568" algn="l" defTabSz="4650273" rtl="0" eaLnBrk="1" latinLnBrk="0" hangingPunct="1">
        <a:spcBef>
          <a:spcPct val="20000"/>
        </a:spcBef>
        <a:buFont typeface="Arial" pitchFamily="34" charset="0"/>
        <a:buChar char="•"/>
        <a:defRPr sz="12200" kern="1200">
          <a:solidFill>
            <a:schemeClr val="tx1"/>
          </a:solidFill>
          <a:latin typeface="+mn-lt"/>
          <a:ea typeface="+mn-ea"/>
          <a:cs typeface="+mn-cs"/>
        </a:defRPr>
      </a:lvl3pPr>
      <a:lvl4pPr marL="8137977"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4pPr>
      <a:lvl5pPr marL="10463113"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5pPr>
      <a:lvl6pPr marL="12788250"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6pPr>
      <a:lvl7pPr marL="15113386"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7pPr>
      <a:lvl8pPr marL="17438522"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8pPr>
      <a:lvl9pPr marL="19763659"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9pPr>
    </p:bodyStyle>
    <p:otherStyle>
      <a:defPPr>
        <a:defRPr lang="en-US"/>
      </a:defPPr>
      <a:lvl1pPr marL="0" algn="l" defTabSz="4650273" rtl="0" eaLnBrk="1" latinLnBrk="0" hangingPunct="1">
        <a:defRPr sz="9100" kern="1200">
          <a:solidFill>
            <a:schemeClr val="tx1"/>
          </a:solidFill>
          <a:latin typeface="+mn-lt"/>
          <a:ea typeface="+mn-ea"/>
          <a:cs typeface="+mn-cs"/>
        </a:defRPr>
      </a:lvl1pPr>
      <a:lvl2pPr marL="2325136" algn="l" defTabSz="4650273" rtl="0" eaLnBrk="1" latinLnBrk="0" hangingPunct="1">
        <a:defRPr sz="9100" kern="1200">
          <a:solidFill>
            <a:schemeClr val="tx1"/>
          </a:solidFill>
          <a:latin typeface="+mn-lt"/>
          <a:ea typeface="+mn-ea"/>
          <a:cs typeface="+mn-cs"/>
        </a:defRPr>
      </a:lvl2pPr>
      <a:lvl3pPr marL="4650273" algn="l" defTabSz="4650273" rtl="0" eaLnBrk="1" latinLnBrk="0" hangingPunct="1">
        <a:defRPr sz="9100" kern="1200">
          <a:solidFill>
            <a:schemeClr val="tx1"/>
          </a:solidFill>
          <a:latin typeface="+mn-lt"/>
          <a:ea typeface="+mn-ea"/>
          <a:cs typeface="+mn-cs"/>
        </a:defRPr>
      </a:lvl3pPr>
      <a:lvl4pPr marL="6975409" algn="l" defTabSz="4650273" rtl="0" eaLnBrk="1" latinLnBrk="0" hangingPunct="1">
        <a:defRPr sz="9100" kern="1200">
          <a:solidFill>
            <a:schemeClr val="tx1"/>
          </a:solidFill>
          <a:latin typeface="+mn-lt"/>
          <a:ea typeface="+mn-ea"/>
          <a:cs typeface="+mn-cs"/>
        </a:defRPr>
      </a:lvl4pPr>
      <a:lvl5pPr marL="9300545" algn="l" defTabSz="4650273" rtl="0" eaLnBrk="1" latinLnBrk="0" hangingPunct="1">
        <a:defRPr sz="9100" kern="1200">
          <a:solidFill>
            <a:schemeClr val="tx1"/>
          </a:solidFill>
          <a:latin typeface="+mn-lt"/>
          <a:ea typeface="+mn-ea"/>
          <a:cs typeface="+mn-cs"/>
        </a:defRPr>
      </a:lvl5pPr>
      <a:lvl6pPr marL="11625682" algn="l" defTabSz="4650273" rtl="0" eaLnBrk="1" latinLnBrk="0" hangingPunct="1">
        <a:defRPr sz="9100" kern="1200">
          <a:solidFill>
            <a:schemeClr val="tx1"/>
          </a:solidFill>
          <a:latin typeface="+mn-lt"/>
          <a:ea typeface="+mn-ea"/>
          <a:cs typeface="+mn-cs"/>
        </a:defRPr>
      </a:lvl6pPr>
      <a:lvl7pPr marL="13950818" algn="l" defTabSz="4650273" rtl="0" eaLnBrk="1" latinLnBrk="0" hangingPunct="1">
        <a:defRPr sz="9100" kern="1200">
          <a:solidFill>
            <a:schemeClr val="tx1"/>
          </a:solidFill>
          <a:latin typeface="+mn-lt"/>
          <a:ea typeface="+mn-ea"/>
          <a:cs typeface="+mn-cs"/>
        </a:defRPr>
      </a:lvl7pPr>
      <a:lvl8pPr marL="16275954" algn="l" defTabSz="4650273" rtl="0" eaLnBrk="1" latinLnBrk="0" hangingPunct="1">
        <a:defRPr sz="9100" kern="1200">
          <a:solidFill>
            <a:schemeClr val="tx1"/>
          </a:solidFill>
          <a:latin typeface="+mn-lt"/>
          <a:ea typeface="+mn-ea"/>
          <a:cs typeface="+mn-cs"/>
        </a:defRPr>
      </a:lvl8pPr>
      <a:lvl9pPr marL="18601091" algn="l" defTabSz="4650273" rtl="0" eaLnBrk="1" latinLnBrk="0" hangingPunct="1">
        <a:defRPr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501651"/>
            <a:ext cx="45262800" cy="4298950"/>
          </a:xfrm>
          <a:prstGeom prst="rect">
            <a:avLst/>
          </a:prstGeom>
        </p:spPr>
        <p:txBody>
          <a:bodyPr lIns="96881" tIns="48440" rIns="96881" bIns="48440" anchor="t">
            <a:normAutofit fontScale="25000" lnSpcReduction="20000"/>
          </a:bodyPr>
          <a:lstStyle>
            <a:lvl1pPr algn="ctr" defTabSz="4650364" rtl="0" eaLnBrk="1" latinLnBrk="0" hangingPunct="1">
              <a:spcBef>
                <a:spcPct val="0"/>
              </a:spcBef>
              <a:buNone/>
              <a:defRPr sz="22400" kern="1200">
                <a:solidFill>
                  <a:schemeClr val="tx1"/>
                </a:solidFill>
                <a:latin typeface="+mj-lt"/>
                <a:ea typeface="+mj-ea"/>
                <a:cs typeface="+mj-cs"/>
              </a:defRPr>
            </a:lvl1pPr>
          </a:lstStyle>
          <a:p>
            <a:r>
              <a:rPr lang="en-US" sz="36000" dirty="0"/>
              <a:t>Do winter cover crops suppress weeds in Midwestern corn- and soybean-based systems? </a:t>
            </a:r>
          </a:p>
          <a:p>
            <a:r>
              <a:rPr lang="en-US" sz="36000" dirty="0"/>
              <a:t>A meta-analysis</a:t>
            </a:r>
          </a:p>
          <a:p>
            <a:endParaRPr lang="en-US" sz="17500" dirty="0"/>
          </a:p>
          <a:p>
            <a:r>
              <a:rPr lang="en-US" sz="17500" dirty="0"/>
              <a:t>Andrea Basche</a:t>
            </a:r>
            <a:r>
              <a:rPr lang="en-US" sz="17500" baseline="30000" dirty="0"/>
              <a:t>1</a:t>
            </a:r>
            <a:r>
              <a:rPr lang="en-US" sz="17500" dirty="0"/>
              <a:t>, David Weisberger</a:t>
            </a:r>
            <a:r>
              <a:rPr lang="en-US" sz="17500" baseline="30000" dirty="0"/>
              <a:t>2</a:t>
            </a:r>
            <a:r>
              <a:rPr lang="en-US" sz="17500" dirty="0"/>
              <a:t>, Virginia Nichols</a:t>
            </a:r>
            <a:r>
              <a:rPr lang="en-US" sz="17500" baseline="30000" dirty="0"/>
              <a:t>2</a:t>
            </a:r>
            <a:r>
              <a:rPr lang="en-US" sz="17500" dirty="0"/>
              <a:t>, Alisha Bower</a:t>
            </a:r>
            <a:r>
              <a:rPr lang="en-US" sz="17500" baseline="30000" dirty="0"/>
              <a:t>3</a:t>
            </a:r>
            <a:r>
              <a:rPr lang="en-US" sz="17500" dirty="0"/>
              <a:t>, Chris Wilbeck</a:t>
            </a:r>
            <a:r>
              <a:rPr lang="en-US" sz="17500" baseline="30000" dirty="0"/>
              <a:t>3</a:t>
            </a:r>
            <a:r>
              <a:rPr lang="en-US" sz="17500" dirty="0"/>
              <a:t>, Sarah Carlson</a:t>
            </a:r>
            <a:r>
              <a:rPr lang="en-US" sz="17500" baseline="30000" dirty="0"/>
              <a:t>3</a:t>
            </a:r>
          </a:p>
          <a:p>
            <a:r>
              <a:rPr lang="en-US" sz="14000" dirty="0" smtClean="0">
                <a:latin typeface="Arial" pitchFamily="34" charset="0"/>
                <a:cs typeface="Arial" pitchFamily="34" charset="0"/>
              </a:rPr>
              <a:t>1. University of Nebraska-Lincoln, Department of Agronomy and Horticulture, Lincoln, NE</a:t>
            </a:r>
          </a:p>
          <a:p>
            <a:r>
              <a:rPr lang="en-US" sz="14000" dirty="0" smtClean="0">
                <a:latin typeface="Arial" pitchFamily="34" charset="0"/>
                <a:cs typeface="Arial" pitchFamily="34" charset="0"/>
              </a:rPr>
              <a:t>2. Iowa State University, Department of Agronomy, Ames, IA</a:t>
            </a:r>
          </a:p>
          <a:p>
            <a:r>
              <a:rPr lang="en-US" sz="14000" dirty="0" smtClean="0">
                <a:latin typeface="Arial" pitchFamily="34" charset="0"/>
                <a:cs typeface="Arial" pitchFamily="34" charset="0"/>
              </a:rPr>
              <a:t>3. Practical Farmers of Iowa, Ames, IA</a:t>
            </a:r>
            <a:endParaRPr lang="en-US" sz="14000" dirty="0">
              <a:latin typeface="Arial" pitchFamily="34" charset="0"/>
              <a:cs typeface="Arial" pitchFamily="34" charset="0"/>
            </a:endParaRPr>
          </a:p>
        </p:txBody>
      </p:sp>
      <p:cxnSp>
        <p:nvCxnSpPr>
          <p:cNvPr id="13" name="Straight Connector 12"/>
          <p:cNvCxnSpPr/>
          <p:nvPr/>
        </p:nvCxnSpPr>
        <p:spPr>
          <a:xfrm>
            <a:off x="0" y="5270610"/>
            <a:ext cx="452772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438" y="33284150"/>
            <a:ext cx="452772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http://www.agron.iastate.edu/department/images/AgronomyWordmark_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69" y="33750189"/>
            <a:ext cx="11152793" cy="232776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2"/>
          <p:cNvSpPr>
            <a:spLocks noChangeArrowheads="1"/>
          </p:cNvSpPr>
          <p:nvPr/>
        </p:nvSpPr>
        <p:spPr bwMode="auto">
          <a:xfrm>
            <a:off x="720079" y="5575105"/>
            <a:ext cx="17313373" cy="10407008"/>
          </a:xfrm>
          <a:prstGeom prst="rect">
            <a:avLst/>
          </a:prstGeom>
          <a:noFill/>
          <a:ln w="28575" algn="ctr">
            <a:solidFill>
              <a:schemeClr val="tx1"/>
            </a:solidFill>
            <a:round/>
            <a:headEnd/>
            <a:tailEnd/>
          </a:ln>
        </p:spPr>
        <p:txBody>
          <a:bodyPr/>
          <a:lstStyle/>
          <a:p>
            <a:pPr defTabSz="3135313"/>
            <a:endParaRPr lang="en-US"/>
          </a:p>
        </p:txBody>
      </p:sp>
      <p:sp>
        <p:nvSpPr>
          <p:cNvPr id="28" name="TextBox 27"/>
          <p:cNvSpPr txBox="1"/>
          <p:nvPr/>
        </p:nvSpPr>
        <p:spPr>
          <a:xfrm>
            <a:off x="1053353" y="5869756"/>
            <a:ext cx="8180267"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Rationale</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29" name="Rectangle 13"/>
          <p:cNvSpPr>
            <a:spLocks noChangeArrowheads="1"/>
          </p:cNvSpPr>
          <p:nvPr/>
        </p:nvSpPr>
        <p:spPr bwMode="auto">
          <a:xfrm>
            <a:off x="18368471" y="5575104"/>
            <a:ext cx="26055548" cy="27025685"/>
          </a:xfrm>
          <a:prstGeom prst="rect">
            <a:avLst/>
          </a:prstGeom>
          <a:noFill/>
          <a:ln w="28575" algn="ctr">
            <a:solidFill>
              <a:schemeClr val="tx1"/>
            </a:solidFill>
            <a:round/>
            <a:headEnd/>
            <a:tailEnd/>
          </a:ln>
        </p:spPr>
        <p:txBody>
          <a:bodyPr/>
          <a:lstStyle/>
          <a:p>
            <a:pPr defTabSz="3135313"/>
            <a:endParaRPr lang="en-US"/>
          </a:p>
        </p:txBody>
      </p:sp>
      <p:sp>
        <p:nvSpPr>
          <p:cNvPr id="30" name="TextBox 29"/>
          <p:cNvSpPr txBox="1"/>
          <p:nvPr/>
        </p:nvSpPr>
        <p:spPr>
          <a:xfrm>
            <a:off x="18905103" y="5740620"/>
            <a:ext cx="8895560"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Database Overview</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54" name="TextBox 53"/>
          <p:cNvSpPr txBox="1"/>
          <p:nvPr/>
        </p:nvSpPr>
        <p:spPr>
          <a:xfrm>
            <a:off x="1316750" y="6793535"/>
            <a:ext cx="16210397" cy="9818072"/>
          </a:xfrm>
          <a:prstGeom prst="rect">
            <a:avLst/>
          </a:prstGeom>
          <a:noFill/>
        </p:spPr>
        <p:txBody>
          <a:bodyPr wrap="square" rtlCol="0">
            <a:spAutoFit/>
          </a:bodyPr>
          <a:lstStyle/>
          <a:p>
            <a:r>
              <a:rPr lang="en-US" sz="4000" dirty="0"/>
              <a:t>The Midwestern U.S. has seen a modest increase in winter cover crop use over the past 10 years. However to reach water quality goals, it is estimated that adoption of cover crops will need to scale from 5% to more than 50% of cropland acres in this region. At the same time, their use may aid in reducing herbicide costs and in providing an alternative strategy for managing herbicide resistant weeds, both important cost savings that improve short-term economics. Presently, the degree to which cover crop type, fall planting date and spring termination method affect weed management is not well understood. Further, the quantity of cover crop biomass needed for a significant reduction in weeds is uncertain. To address these questions, we conducted a meta-analysis to quantify the effects of winter cover crops, and their management, on weeds. We included peer-reviewed studies in our database if they: (1) Were located within one of the major corn producing Midwestern </a:t>
            </a:r>
            <a:r>
              <a:rPr lang="en-US" sz="4000" dirty="0" smtClean="0"/>
              <a:t>states*; </a:t>
            </a:r>
            <a:r>
              <a:rPr lang="en-US" sz="4000" dirty="0"/>
              <a:t>(2) Grew a fall seeded cover crop before corn or soybean; and (3) Measured and reported weed biomass or weed density. </a:t>
            </a:r>
          </a:p>
          <a:p>
            <a:r>
              <a:rPr lang="en-US" sz="3200" dirty="0">
                <a:solidFill>
                  <a:srgbClr val="FF0000"/>
                </a:solidFill>
                <a:latin typeface="Arial" pitchFamily="34" charset="0"/>
                <a:cs typeface="Arial" pitchFamily="34" charset="0"/>
              </a:rPr>
              <a:t>. </a:t>
            </a:r>
          </a:p>
        </p:txBody>
      </p:sp>
      <p:sp>
        <p:nvSpPr>
          <p:cNvPr id="3" name="TextBox 2"/>
          <p:cNvSpPr txBox="1"/>
          <p:nvPr/>
        </p:nvSpPr>
        <p:spPr>
          <a:xfrm>
            <a:off x="38643010" y="9661176"/>
            <a:ext cx="4423406" cy="400110"/>
          </a:xfrm>
          <a:prstGeom prst="rect">
            <a:avLst/>
          </a:prstGeom>
          <a:noFill/>
        </p:spPr>
        <p:txBody>
          <a:bodyPr wrap="square" rtlCol="0">
            <a:spAutoFit/>
          </a:bodyPr>
          <a:lstStyle/>
          <a:p>
            <a:r>
              <a:rPr lang="en-US" sz="2000" dirty="0" smtClean="0"/>
              <a:t>Andrea in cereal rye</a:t>
            </a:r>
            <a:endParaRPr lang="en-US" sz="2000" dirty="0"/>
          </a:p>
        </p:txBody>
      </p:sp>
      <p:sp>
        <p:nvSpPr>
          <p:cNvPr id="68" name="TextBox 67"/>
          <p:cNvSpPr txBox="1"/>
          <p:nvPr/>
        </p:nvSpPr>
        <p:spPr>
          <a:xfrm>
            <a:off x="38643010" y="14002069"/>
            <a:ext cx="4423406" cy="707886"/>
          </a:xfrm>
          <a:prstGeom prst="rect">
            <a:avLst/>
          </a:prstGeom>
          <a:noFill/>
        </p:spPr>
        <p:txBody>
          <a:bodyPr wrap="square" rtlCol="0">
            <a:spAutoFit/>
          </a:bodyPr>
          <a:lstStyle/>
          <a:p>
            <a:r>
              <a:rPr lang="en-US" sz="2000" dirty="0" smtClean="0"/>
              <a:t>Canola and rye mix, Ames IA</a:t>
            </a:r>
          </a:p>
          <a:p>
            <a:r>
              <a:rPr lang="en-US" sz="2000" dirty="0" smtClean="0"/>
              <a:t>Spring 2016</a:t>
            </a:r>
            <a:endParaRPr lang="en-US" sz="2000" dirty="0"/>
          </a:p>
        </p:txBody>
      </p:sp>
      <p:sp>
        <p:nvSpPr>
          <p:cNvPr id="60" name="Text Box 157">
            <a:extLst>
              <a:ext uri="{FF2B5EF4-FFF2-40B4-BE49-F238E27FC236}">
                <a16:creationId xmlns:a16="http://schemas.microsoft.com/office/drawing/2014/main" id="{867AA23A-6972-8642-88E7-EEDB4CFEAFED}"/>
              </a:ext>
            </a:extLst>
          </p:cNvPr>
          <p:cNvSpPr txBox="1">
            <a:spLocks noChangeArrowheads="1"/>
          </p:cNvSpPr>
          <p:nvPr/>
        </p:nvSpPr>
        <p:spPr bwMode="auto">
          <a:xfrm>
            <a:off x="765401" y="16287695"/>
            <a:ext cx="17334135" cy="3434786"/>
          </a:xfrm>
          <a:prstGeom prst="rect">
            <a:avLst/>
          </a:prstGeom>
          <a:noFill/>
          <a:ln w="57150">
            <a:solidFill>
              <a:schemeClr val="tx1"/>
            </a:solidFill>
            <a:miter lim="800000"/>
            <a:headEnd/>
            <a:tailEnd/>
          </a:ln>
        </p:spPr>
        <p:txBody>
          <a:bodyPr wrap="square" lIns="109728" tIns="54864" rIns="109728" bIns="54864">
            <a:spAutoFit/>
          </a:bodyPr>
          <a:lstStyle/>
          <a:p>
            <a:pPr algn="ctr" defTabSz="1096963">
              <a:buNone/>
            </a:pPr>
            <a:r>
              <a:rPr lang="en-US" altLang="zh-CN" sz="5400" b="1" i="1" dirty="0">
                <a:latin typeface="Arial Narrow" pitchFamily="34" charset="0"/>
                <a:ea typeface="宋体" charset="-122"/>
              </a:rPr>
              <a:t>Objectives: 1) Quantify weed control from experiments in corn-soybean cropping systems in the Corn Belt using fall planted cover crops; 2) Identify cover crop management practices required to achieve optimal weed control</a:t>
            </a:r>
            <a:endParaRPr lang="en-US" sz="5400" b="1" dirty="0">
              <a:latin typeface="Arial Narrow" pitchFamily="34" charset="0"/>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3927" y="33489890"/>
            <a:ext cx="5638097" cy="2460796"/>
          </a:xfrm>
          <a:prstGeom prst="rect">
            <a:avLst/>
          </a:prstGeom>
        </p:spPr>
      </p:pic>
      <p:sp>
        <p:nvSpPr>
          <p:cNvPr id="37" name="TextBox 36"/>
          <p:cNvSpPr txBox="1"/>
          <p:nvPr/>
        </p:nvSpPr>
        <p:spPr>
          <a:xfrm>
            <a:off x="38659783" y="34467326"/>
            <a:ext cx="3938425" cy="646331"/>
          </a:xfrm>
          <a:prstGeom prst="rect">
            <a:avLst/>
          </a:prstGeom>
          <a:solidFill>
            <a:schemeClr val="tx2">
              <a:lumMod val="60000"/>
              <a:lumOff val="40000"/>
            </a:schemeClr>
          </a:solidFill>
        </p:spPr>
        <p:txBody>
          <a:bodyPr wrap="square" rtlCol="0">
            <a:spAutoFit/>
          </a:bodyPr>
          <a:lstStyle/>
          <a:p>
            <a:pPr algn="ctr"/>
            <a:r>
              <a:rPr lang="en-US" sz="3600" dirty="0"/>
              <a:t>PFI LOGO?</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8319" y="6085876"/>
            <a:ext cx="7050696" cy="4491593"/>
          </a:xfrm>
          <a:prstGeom prst="rect">
            <a:avLst/>
          </a:prstGeom>
        </p:spPr>
      </p:pic>
      <p:graphicFrame>
        <p:nvGraphicFramePr>
          <p:cNvPr id="34" name="Content Placeholder 5">
            <a:extLst>
              <a:ext uri="{FF2B5EF4-FFF2-40B4-BE49-F238E27FC236}">
                <a16:creationId xmlns:a16="http://schemas.microsoft.com/office/drawing/2014/main" id="{AB5DF2F1-BA45-4544-806E-D9CF3599CD6F}"/>
              </a:ext>
            </a:extLst>
          </p:cNvPr>
          <p:cNvGraphicFramePr>
            <a:graphicFrameLocks/>
          </p:cNvGraphicFramePr>
          <p:nvPr>
            <p:extLst>
              <p:ext uri="{D42A27DB-BD31-4B8C-83A1-F6EECF244321}">
                <p14:modId xmlns:p14="http://schemas.microsoft.com/office/powerpoint/2010/main" val="2115426158"/>
              </p:ext>
            </p:extLst>
          </p:nvPr>
        </p:nvGraphicFramePr>
        <p:xfrm>
          <a:off x="19113927" y="7139151"/>
          <a:ext cx="8733124" cy="6583680"/>
        </p:xfrm>
        <a:graphic>
          <a:graphicData uri="http://schemas.openxmlformats.org/drawingml/2006/table">
            <a:tbl>
              <a:tblPr firstRow="1" bandRow="1">
                <a:tableStyleId>{5C22544A-7EE6-4342-B048-85BDC9FD1C3A}</a:tableStyleId>
              </a:tblPr>
              <a:tblGrid>
                <a:gridCol w="864776">
                  <a:extLst>
                    <a:ext uri="{9D8B030D-6E8A-4147-A177-3AD203B41FA5}">
                      <a16:colId xmlns:a16="http://schemas.microsoft.com/office/drawing/2014/main" val="1881623105"/>
                    </a:ext>
                  </a:extLst>
                </a:gridCol>
                <a:gridCol w="1041799">
                  <a:extLst>
                    <a:ext uri="{9D8B030D-6E8A-4147-A177-3AD203B41FA5}">
                      <a16:colId xmlns:a16="http://schemas.microsoft.com/office/drawing/2014/main" val="1565518127"/>
                    </a:ext>
                  </a:extLst>
                </a:gridCol>
                <a:gridCol w="2192835">
                  <a:extLst>
                    <a:ext uri="{9D8B030D-6E8A-4147-A177-3AD203B41FA5}">
                      <a16:colId xmlns:a16="http://schemas.microsoft.com/office/drawing/2014/main" val="2079970207"/>
                    </a:ext>
                  </a:extLst>
                </a:gridCol>
                <a:gridCol w="2169663">
                  <a:extLst>
                    <a:ext uri="{9D8B030D-6E8A-4147-A177-3AD203B41FA5}">
                      <a16:colId xmlns:a16="http://schemas.microsoft.com/office/drawing/2014/main" val="2923393873"/>
                    </a:ext>
                  </a:extLst>
                </a:gridCol>
                <a:gridCol w="2464051">
                  <a:extLst>
                    <a:ext uri="{9D8B030D-6E8A-4147-A177-3AD203B41FA5}">
                      <a16:colId xmlns:a16="http://schemas.microsoft.com/office/drawing/2014/main" val="1274540024"/>
                    </a:ext>
                  </a:extLst>
                </a:gridCol>
              </a:tblGrid>
              <a:tr h="723757">
                <a:tc>
                  <a:txBody>
                    <a:bodyPr/>
                    <a:lstStyle/>
                    <a:p>
                      <a:pPr algn="ctr"/>
                      <a:r>
                        <a:rPr lang="en-US" sz="2400" dirty="0"/>
                        <a:t>State</a:t>
                      </a:r>
                    </a:p>
                  </a:txBody>
                  <a:tcPr/>
                </a:tc>
                <a:tc>
                  <a:txBody>
                    <a:bodyPr/>
                    <a:lstStyle/>
                    <a:p>
                      <a:pPr algn="ctr"/>
                      <a:r>
                        <a:rPr lang="en-US" sz="2400" dirty="0"/>
                        <a:t>Year</a:t>
                      </a:r>
                    </a:p>
                  </a:txBody>
                  <a:tcPr/>
                </a:tc>
                <a:tc>
                  <a:txBody>
                    <a:bodyPr/>
                    <a:lstStyle/>
                    <a:p>
                      <a:pPr algn="ctr"/>
                      <a:r>
                        <a:rPr lang="en-US" sz="2400" dirty="0"/>
                        <a:t>Cover crop species</a:t>
                      </a:r>
                    </a:p>
                  </a:txBody>
                  <a:tcPr/>
                </a:tc>
                <a:tc>
                  <a:txBody>
                    <a:bodyPr/>
                    <a:lstStyle/>
                    <a:p>
                      <a:pPr algn="ctr"/>
                      <a:r>
                        <a:rPr lang="en-US" sz="2400" dirty="0"/>
                        <a:t>Corn or soybean</a:t>
                      </a:r>
                    </a:p>
                  </a:txBody>
                  <a:tcPr/>
                </a:tc>
                <a:tc>
                  <a:txBody>
                    <a:bodyPr/>
                    <a:lstStyle/>
                    <a:p>
                      <a:pPr algn="ctr"/>
                      <a:r>
                        <a:rPr lang="en-US" sz="2400" dirty="0"/>
                        <a:t>Authors</a:t>
                      </a:r>
                    </a:p>
                  </a:txBody>
                  <a:tcPr/>
                </a:tc>
                <a:extLst>
                  <a:ext uri="{0D108BD9-81ED-4DB2-BD59-A6C34878D82A}">
                    <a16:rowId xmlns:a16="http://schemas.microsoft.com/office/drawing/2014/main" val="2392511821"/>
                  </a:ext>
                </a:extLst>
              </a:tr>
              <a:tr h="321670">
                <a:tc>
                  <a:txBody>
                    <a:bodyPr/>
                    <a:lstStyle/>
                    <a:p>
                      <a:pPr algn="ctr"/>
                      <a:r>
                        <a:rPr lang="en-US" sz="1800" dirty="0"/>
                        <a:t>OH</a:t>
                      </a:r>
                    </a:p>
                  </a:txBody>
                  <a:tcPr/>
                </a:tc>
                <a:tc>
                  <a:txBody>
                    <a:bodyPr/>
                    <a:lstStyle/>
                    <a:p>
                      <a:pPr algn="ctr"/>
                      <a:r>
                        <a:rPr lang="en-US" sz="1800" dirty="0"/>
                        <a:t>1993</a:t>
                      </a:r>
                    </a:p>
                  </a:txBody>
                  <a:tcPr/>
                </a:tc>
                <a:tc>
                  <a:txBody>
                    <a:bodyPr/>
                    <a:lstStyle/>
                    <a:p>
                      <a:pPr algn="ctr"/>
                      <a:r>
                        <a:rPr lang="en-US" sz="1800" dirty="0"/>
                        <a:t>vetch</a:t>
                      </a:r>
                    </a:p>
                  </a:txBody>
                  <a:tcPr/>
                </a:tc>
                <a:tc>
                  <a:txBody>
                    <a:bodyPr/>
                    <a:lstStyle/>
                    <a:p>
                      <a:pPr algn="ctr"/>
                      <a:r>
                        <a:rPr lang="en-US" sz="1800" dirty="0"/>
                        <a:t>corn</a:t>
                      </a:r>
                    </a:p>
                  </a:txBody>
                  <a:tcPr/>
                </a:tc>
                <a:tc>
                  <a:txBody>
                    <a:bodyPr/>
                    <a:lstStyle/>
                    <a:p>
                      <a:pPr algn="ctr"/>
                      <a:r>
                        <a:rPr lang="en-US" sz="1800" dirty="0"/>
                        <a:t>Hoffman et al. </a:t>
                      </a:r>
                    </a:p>
                  </a:txBody>
                  <a:tcPr/>
                </a:tc>
                <a:extLst>
                  <a:ext uri="{0D108BD9-81ED-4DB2-BD59-A6C34878D82A}">
                    <a16:rowId xmlns:a16="http://schemas.microsoft.com/office/drawing/2014/main" val="3532239695"/>
                  </a:ext>
                </a:extLst>
              </a:tr>
              <a:tr h="321670">
                <a:tc>
                  <a:txBody>
                    <a:bodyPr/>
                    <a:lstStyle/>
                    <a:p>
                      <a:pPr algn="ctr"/>
                      <a:r>
                        <a:rPr lang="en-US" sz="1800" dirty="0"/>
                        <a:t>MI</a:t>
                      </a:r>
                    </a:p>
                  </a:txBody>
                  <a:tcPr/>
                </a:tc>
                <a:tc>
                  <a:txBody>
                    <a:bodyPr/>
                    <a:lstStyle/>
                    <a:p>
                      <a:pPr algn="ctr"/>
                      <a:r>
                        <a:rPr lang="en-US" sz="1800" dirty="0"/>
                        <a:t>2001</a:t>
                      </a:r>
                    </a:p>
                  </a:txBody>
                  <a:tcPr/>
                </a:tc>
                <a:tc>
                  <a:txBody>
                    <a:bodyPr/>
                    <a:lstStyle/>
                    <a:p>
                      <a:pPr algn="ctr"/>
                      <a:r>
                        <a:rPr lang="en-US" sz="1800" dirty="0"/>
                        <a:t>clover, medic</a:t>
                      </a:r>
                    </a:p>
                  </a:txBody>
                  <a:tcPr/>
                </a:tc>
                <a:tc>
                  <a:txBody>
                    <a:bodyPr/>
                    <a:lstStyle/>
                    <a:p>
                      <a:pPr algn="ctr"/>
                      <a:r>
                        <a:rPr lang="en-US" sz="1800" dirty="0"/>
                        <a:t>corn</a:t>
                      </a:r>
                    </a:p>
                  </a:txBody>
                  <a:tcPr/>
                </a:tc>
                <a:tc>
                  <a:txBody>
                    <a:bodyPr/>
                    <a:lstStyle/>
                    <a:p>
                      <a:pPr algn="ctr"/>
                      <a:r>
                        <a:rPr lang="en-US" sz="1800" dirty="0"/>
                        <a:t>Fisk et al.</a:t>
                      </a:r>
                    </a:p>
                  </a:txBody>
                  <a:tcPr/>
                </a:tc>
                <a:extLst>
                  <a:ext uri="{0D108BD9-81ED-4DB2-BD59-A6C34878D82A}">
                    <a16:rowId xmlns:a16="http://schemas.microsoft.com/office/drawing/2014/main" val="3003979185"/>
                  </a:ext>
                </a:extLst>
              </a:tr>
              <a:tr h="321670">
                <a:tc>
                  <a:txBody>
                    <a:bodyPr/>
                    <a:lstStyle/>
                    <a:p>
                      <a:pPr algn="ctr"/>
                      <a:r>
                        <a:rPr lang="en-US" sz="1800" dirty="0"/>
                        <a:t>IL</a:t>
                      </a:r>
                    </a:p>
                  </a:txBody>
                  <a:tcPr/>
                </a:tc>
                <a:tc>
                  <a:txBody>
                    <a:bodyPr/>
                    <a:lstStyle/>
                    <a:p>
                      <a:pPr algn="ctr"/>
                      <a:r>
                        <a:rPr lang="en-US" sz="1800" dirty="0"/>
                        <a:t>2002</a:t>
                      </a:r>
                    </a:p>
                  </a:txBody>
                  <a:tcPr/>
                </a:tc>
                <a:tc>
                  <a:txBody>
                    <a:bodyPr/>
                    <a:lstStyle/>
                    <a:p>
                      <a:pPr algn="ctr"/>
                      <a:r>
                        <a:rPr lang="en-US" sz="1800" dirty="0"/>
                        <a:t>vetch</a:t>
                      </a:r>
                    </a:p>
                  </a:txBody>
                  <a:tcPr/>
                </a:tc>
                <a:tc>
                  <a:txBody>
                    <a:bodyPr/>
                    <a:lstStyle/>
                    <a:p>
                      <a:pPr algn="ctr"/>
                      <a:r>
                        <a:rPr lang="en-US" sz="1800" dirty="0"/>
                        <a:t>corn</a:t>
                      </a:r>
                    </a:p>
                  </a:txBody>
                  <a:tcPr/>
                </a:tc>
                <a:tc>
                  <a:txBody>
                    <a:bodyPr/>
                    <a:lstStyle/>
                    <a:p>
                      <a:pPr algn="ctr"/>
                      <a:r>
                        <a:rPr lang="en-US" sz="1800" dirty="0" err="1"/>
                        <a:t>Czapar</a:t>
                      </a:r>
                      <a:r>
                        <a:rPr lang="en-US" sz="1800" dirty="0"/>
                        <a:t> et al. </a:t>
                      </a:r>
                    </a:p>
                  </a:txBody>
                  <a:tcPr/>
                </a:tc>
                <a:extLst>
                  <a:ext uri="{0D108BD9-81ED-4DB2-BD59-A6C34878D82A}">
                    <a16:rowId xmlns:a16="http://schemas.microsoft.com/office/drawing/2014/main" val="42003789"/>
                  </a:ext>
                </a:extLst>
              </a:tr>
              <a:tr h="321670">
                <a:tc>
                  <a:txBody>
                    <a:bodyPr/>
                    <a:lstStyle/>
                    <a:p>
                      <a:pPr algn="ctr"/>
                      <a:r>
                        <a:rPr lang="en-US" sz="1800" dirty="0"/>
                        <a:t>OH</a:t>
                      </a:r>
                    </a:p>
                  </a:txBody>
                  <a:tcPr/>
                </a:tc>
                <a:tc>
                  <a:txBody>
                    <a:bodyPr/>
                    <a:lstStyle/>
                    <a:p>
                      <a:pPr algn="ctr"/>
                      <a:r>
                        <a:rPr lang="en-US" sz="1800" dirty="0"/>
                        <a:t>2003</a:t>
                      </a:r>
                    </a:p>
                  </a:txBody>
                  <a:tcPr/>
                </a:tc>
                <a:tc>
                  <a:txBody>
                    <a:bodyPr/>
                    <a:lstStyle/>
                    <a:p>
                      <a:pPr algn="ctr"/>
                      <a:r>
                        <a:rPr lang="en-US" sz="1800" dirty="0"/>
                        <a:t>wheat, vetch</a:t>
                      </a:r>
                    </a:p>
                  </a:txBody>
                  <a:tcPr/>
                </a:tc>
                <a:tc>
                  <a:txBody>
                    <a:bodyPr/>
                    <a:lstStyle/>
                    <a:p>
                      <a:pPr algn="ctr"/>
                      <a:r>
                        <a:rPr lang="en-US" sz="1800" dirty="0"/>
                        <a:t>corn, soybean</a:t>
                      </a:r>
                    </a:p>
                  </a:txBody>
                  <a:tcPr/>
                </a:tc>
                <a:tc>
                  <a:txBody>
                    <a:bodyPr/>
                    <a:lstStyle/>
                    <a:p>
                      <a:pPr algn="ctr"/>
                      <a:r>
                        <a:rPr lang="en-US" sz="1800" dirty="0"/>
                        <a:t>Gallagher et al.</a:t>
                      </a:r>
                    </a:p>
                  </a:txBody>
                  <a:tcPr/>
                </a:tc>
                <a:extLst>
                  <a:ext uri="{0D108BD9-81ED-4DB2-BD59-A6C34878D82A}">
                    <a16:rowId xmlns:a16="http://schemas.microsoft.com/office/drawing/2014/main" val="1964087971"/>
                  </a:ext>
                </a:extLst>
              </a:tr>
              <a:tr h="321670">
                <a:tc>
                  <a:txBody>
                    <a:bodyPr/>
                    <a:lstStyle/>
                    <a:p>
                      <a:pPr algn="ctr"/>
                      <a:r>
                        <a:rPr lang="en-US" sz="1800" dirty="0"/>
                        <a:t>MN</a:t>
                      </a:r>
                    </a:p>
                  </a:txBody>
                  <a:tcPr/>
                </a:tc>
                <a:tc>
                  <a:txBody>
                    <a:bodyPr/>
                    <a:lstStyle/>
                    <a:p>
                      <a:pPr algn="ctr"/>
                      <a:r>
                        <a:rPr lang="en-US" sz="1800" dirty="0"/>
                        <a:t>2005</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err="1"/>
                        <a:t>DeBruin</a:t>
                      </a:r>
                      <a:r>
                        <a:rPr lang="en-US" sz="1800" dirty="0"/>
                        <a:t> et al.</a:t>
                      </a:r>
                    </a:p>
                  </a:txBody>
                  <a:tcPr/>
                </a:tc>
                <a:extLst>
                  <a:ext uri="{0D108BD9-81ED-4DB2-BD59-A6C34878D82A}">
                    <a16:rowId xmlns:a16="http://schemas.microsoft.com/office/drawing/2014/main" val="3986564971"/>
                  </a:ext>
                </a:extLst>
              </a:tr>
              <a:tr h="160097">
                <a:tc>
                  <a:txBody>
                    <a:bodyPr/>
                    <a:lstStyle/>
                    <a:p>
                      <a:pPr algn="ctr"/>
                      <a:r>
                        <a:rPr lang="en-US" sz="1800" dirty="0"/>
                        <a:t>IL</a:t>
                      </a:r>
                    </a:p>
                  </a:txBody>
                  <a:tcPr/>
                </a:tc>
                <a:tc>
                  <a:txBody>
                    <a:bodyPr/>
                    <a:lstStyle/>
                    <a:p>
                      <a:pPr algn="ctr"/>
                      <a:r>
                        <a:rPr lang="en-US" sz="1800" dirty="0"/>
                        <a:t>2010</a:t>
                      </a:r>
                    </a:p>
                  </a:txBody>
                  <a:tcPr/>
                </a:tc>
                <a:tc>
                  <a:txBody>
                    <a:bodyPr/>
                    <a:lstStyle/>
                    <a:p>
                      <a:pPr algn="ctr"/>
                      <a:r>
                        <a:rPr lang="en-US" sz="1800" dirty="0"/>
                        <a:t>rye, vetch</a:t>
                      </a:r>
                    </a:p>
                  </a:txBody>
                  <a:tcPr/>
                </a:tc>
                <a:tc>
                  <a:txBody>
                    <a:bodyPr/>
                    <a:lstStyle/>
                    <a:p>
                      <a:pPr algn="ctr"/>
                      <a:r>
                        <a:rPr lang="en-US" sz="1800" dirty="0"/>
                        <a:t>soybean</a:t>
                      </a:r>
                    </a:p>
                  </a:txBody>
                  <a:tcPr/>
                </a:tc>
                <a:tc>
                  <a:txBody>
                    <a:bodyPr/>
                    <a:lstStyle/>
                    <a:p>
                      <a:pPr algn="ctr"/>
                      <a:r>
                        <a:rPr lang="en-US" sz="1800" dirty="0"/>
                        <a:t>Davis et al.</a:t>
                      </a:r>
                    </a:p>
                  </a:txBody>
                  <a:tcPr/>
                </a:tc>
                <a:extLst>
                  <a:ext uri="{0D108BD9-81ED-4DB2-BD59-A6C34878D82A}">
                    <a16:rowId xmlns:a16="http://schemas.microsoft.com/office/drawing/2014/main" val="3711695582"/>
                  </a:ext>
                </a:extLst>
              </a:tr>
              <a:tr h="321670">
                <a:tc>
                  <a:txBody>
                    <a:bodyPr/>
                    <a:lstStyle/>
                    <a:p>
                      <a:pPr algn="ctr"/>
                      <a:r>
                        <a:rPr lang="en-US" sz="1800" dirty="0"/>
                        <a:t>WI</a:t>
                      </a:r>
                    </a:p>
                  </a:txBody>
                  <a:tcPr/>
                </a:tc>
                <a:tc>
                  <a:txBody>
                    <a:bodyPr/>
                    <a:lstStyle/>
                    <a:p>
                      <a:pPr algn="ctr"/>
                      <a:r>
                        <a:rPr lang="en-US" sz="1800" dirty="0"/>
                        <a:t>2011</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a:t>Bernstein et al.</a:t>
                      </a:r>
                    </a:p>
                  </a:txBody>
                  <a:tcPr/>
                </a:tc>
                <a:extLst>
                  <a:ext uri="{0D108BD9-81ED-4DB2-BD59-A6C34878D82A}">
                    <a16:rowId xmlns:a16="http://schemas.microsoft.com/office/drawing/2014/main" val="2469957050"/>
                  </a:ext>
                </a:extLst>
              </a:tr>
              <a:tr h="321670">
                <a:tc>
                  <a:txBody>
                    <a:bodyPr/>
                    <a:lstStyle/>
                    <a:p>
                      <a:pPr algn="ctr"/>
                      <a:r>
                        <a:rPr lang="en-US" sz="1800" dirty="0"/>
                        <a:t>IA</a:t>
                      </a:r>
                    </a:p>
                  </a:txBody>
                  <a:tcPr/>
                </a:tc>
                <a:tc>
                  <a:txBody>
                    <a:bodyPr/>
                    <a:lstStyle/>
                    <a:p>
                      <a:pPr algn="ctr"/>
                      <a:r>
                        <a:rPr lang="en-US" sz="1800" dirty="0"/>
                        <a:t>2012</a:t>
                      </a:r>
                    </a:p>
                  </a:txBody>
                  <a:tcPr/>
                </a:tc>
                <a:tc>
                  <a:txBody>
                    <a:bodyPr/>
                    <a:lstStyle/>
                    <a:p>
                      <a:pPr algn="ctr"/>
                      <a:r>
                        <a:rPr lang="en-US" sz="1800" dirty="0"/>
                        <a:t>mixes</a:t>
                      </a:r>
                    </a:p>
                  </a:txBody>
                  <a:tcPr/>
                </a:tc>
                <a:tc>
                  <a:txBody>
                    <a:bodyPr/>
                    <a:lstStyle/>
                    <a:p>
                      <a:pPr algn="ctr"/>
                      <a:r>
                        <a:rPr lang="en-US" sz="1800" dirty="0"/>
                        <a:t>corn, soybean</a:t>
                      </a:r>
                    </a:p>
                  </a:txBody>
                  <a:tcPr/>
                </a:tc>
                <a:tc>
                  <a:txBody>
                    <a:bodyPr/>
                    <a:lstStyle/>
                    <a:p>
                      <a:pPr algn="ctr"/>
                      <a:r>
                        <a:rPr lang="en-US" sz="1800" dirty="0"/>
                        <a:t>Delate et al.</a:t>
                      </a:r>
                    </a:p>
                  </a:txBody>
                  <a:tcPr/>
                </a:tc>
                <a:extLst>
                  <a:ext uri="{0D108BD9-81ED-4DB2-BD59-A6C34878D82A}">
                    <a16:rowId xmlns:a16="http://schemas.microsoft.com/office/drawing/2014/main" val="952573233"/>
                  </a:ext>
                </a:extLst>
              </a:tr>
              <a:tr h="321670">
                <a:tc>
                  <a:txBody>
                    <a:bodyPr/>
                    <a:lstStyle/>
                    <a:p>
                      <a:pPr algn="ctr"/>
                      <a:r>
                        <a:rPr lang="en-US" sz="1800" dirty="0"/>
                        <a:t>MI</a:t>
                      </a:r>
                    </a:p>
                  </a:txBody>
                  <a:tcPr/>
                </a:tc>
                <a:tc>
                  <a:txBody>
                    <a:bodyPr/>
                    <a:lstStyle/>
                    <a:p>
                      <a:pPr algn="ctr"/>
                      <a:r>
                        <a:rPr lang="en-US" sz="1800" dirty="0"/>
                        <a:t>2012</a:t>
                      </a:r>
                    </a:p>
                  </a:txBody>
                  <a:tcPr/>
                </a:tc>
                <a:tc>
                  <a:txBody>
                    <a:bodyPr/>
                    <a:lstStyle/>
                    <a:p>
                      <a:pPr algn="ctr"/>
                      <a:r>
                        <a:rPr lang="en-US" sz="1800" dirty="0"/>
                        <a:t>rye/vetch, vetch</a:t>
                      </a:r>
                    </a:p>
                  </a:txBody>
                  <a:tcPr/>
                </a:tc>
                <a:tc>
                  <a:txBody>
                    <a:bodyPr/>
                    <a:lstStyle/>
                    <a:p>
                      <a:pPr algn="ctr"/>
                      <a:r>
                        <a:rPr lang="en-US" sz="1800" dirty="0"/>
                        <a:t>…*</a:t>
                      </a:r>
                    </a:p>
                  </a:txBody>
                  <a:tcPr/>
                </a:tc>
                <a:tc>
                  <a:txBody>
                    <a:bodyPr/>
                    <a:lstStyle/>
                    <a:p>
                      <a:pPr algn="ctr"/>
                      <a:r>
                        <a:rPr lang="en-US" sz="1800" dirty="0"/>
                        <a:t>Hayden et al.</a:t>
                      </a:r>
                    </a:p>
                  </a:txBody>
                  <a:tcPr/>
                </a:tc>
                <a:extLst>
                  <a:ext uri="{0D108BD9-81ED-4DB2-BD59-A6C34878D82A}">
                    <a16:rowId xmlns:a16="http://schemas.microsoft.com/office/drawing/2014/main" val="2009520334"/>
                  </a:ext>
                </a:extLst>
              </a:tr>
              <a:tr h="562922">
                <a:tc>
                  <a:txBody>
                    <a:bodyPr/>
                    <a:lstStyle/>
                    <a:p>
                      <a:pPr algn="ctr"/>
                      <a:r>
                        <a:rPr lang="en-US" sz="1800" dirty="0"/>
                        <a:t>IN</a:t>
                      </a:r>
                    </a:p>
                  </a:txBody>
                  <a:tcPr/>
                </a:tc>
                <a:tc>
                  <a:txBody>
                    <a:bodyPr/>
                    <a:lstStyle/>
                    <a:p>
                      <a:pPr algn="ctr"/>
                      <a:r>
                        <a:rPr lang="en-US" sz="1800" dirty="0"/>
                        <a:t>2012</a:t>
                      </a:r>
                    </a:p>
                  </a:txBody>
                  <a:tcPr/>
                </a:tc>
                <a:tc>
                  <a:txBody>
                    <a:bodyPr/>
                    <a:lstStyle/>
                    <a:p>
                      <a:pPr algn="ctr"/>
                      <a:r>
                        <a:rPr lang="en-US" sz="1800" dirty="0"/>
                        <a:t>wheat, ryegrass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corn, soybean</a:t>
                      </a:r>
                    </a:p>
                    <a:p>
                      <a:pPr algn="ctr"/>
                      <a:endParaRPr lang="en-US" sz="1800" dirty="0"/>
                    </a:p>
                  </a:txBody>
                  <a:tcPr/>
                </a:tc>
                <a:tc>
                  <a:txBody>
                    <a:bodyPr/>
                    <a:lstStyle/>
                    <a:p>
                      <a:pPr algn="ctr"/>
                      <a:r>
                        <a:rPr lang="en-US" sz="1800" dirty="0"/>
                        <a:t>Mock et al.</a:t>
                      </a:r>
                    </a:p>
                  </a:txBody>
                  <a:tcPr/>
                </a:tc>
                <a:extLst>
                  <a:ext uri="{0D108BD9-81ED-4DB2-BD59-A6C34878D82A}">
                    <a16:rowId xmlns:a16="http://schemas.microsoft.com/office/drawing/2014/main" val="997847899"/>
                  </a:ext>
                </a:extLst>
              </a:tr>
              <a:tr h="321670">
                <a:tc>
                  <a:txBody>
                    <a:bodyPr/>
                    <a:lstStyle/>
                    <a:p>
                      <a:pPr algn="ctr"/>
                      <a:r>
                        <a:rPr lang="en-US" sz="1800" dirty="0"/>
                        <a:t>MN</a:t>
                      </a:r>
                    </a:p>
                  </a:txBody>
                  <a:tcPr/>
                </a:tc>
                <a:tc>
                  <a:txBody>
                    <a:bodyPr/>
                    <a:lstStyle/>
                    <a:p>
                      <a:pPr algn="ctr"/>
                      <a:r>
                        <a:rPr lang="en-US" sz="1800" dirty="0"/>
                        <a:t>2013</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err="1"/>
                        <a:t>Forcella</a:t>
                      </a:r>
                      <a:r>
                        <a:rPr lang="en-US" sz="1800" dirty="0"/>
                        <a:t> et al.</a:t>
                      </a:r>
                    </a:p>
                  </a:txBody>
                  <a:tcPr/>
                </a:tc>
                <a:extLst>
                  <a:ext uri="{0D108BD9-81ED-4DB2-BD59-A6C34878D82A}">
                    <a16:rowId xmlns:a16="http://schemas.microsoft.com/office/drawing/2014/main" val="3437519214"/>
                  </a:ext>
                </a:extLst>
              </a:tr>
              <a:tr h="321670">
                <a:tc>
                  <a:txBody>
                    <a:bodyPr/>
                    <a:lstStyle/>
                    <a:p>
                      <a:pPr algn="ctr"/>
                      <a:r>
                        <a:rPr lang="en-US" sz="1800" dirty="0"/>
                        <a:t>MN</a:t>
                      </a:r>
                    </a:p>
                  </a:txBody>
                  <a:tcPr/>
                </a:tc>
                <a:tc>
                  <a:txBody>
                    <a:bodyPr/>
                    <a:lstStyle/>
                    <a:p>
                      <a:pPr algn="ctr"/>
                      <a:r>
                        <a:rPr lang="en-US" sz="1800" dirty="0"/>
                        <a:t>2016</a:t>
                      </a:r>
                    </a:p>
                  </a:txBody>
                  <a:tcPr/>
                </a:tc>
                <a:tc>
                  <a:txBody>
                    <a:bodyPr/>
                    <a:lstStyle/>
                    <a:p>
                      <a:pPr algn="ctr"/>
                      <a:r>
                        <a:rPr lang="en-US" sz="1800" dirty="0"/>
                        <a:t>radish</a:t>
                      </a:r>
                    </a:p>
                  </a:txBody>
                  <a:tcPr/>
                </a:tc>
                <a:tc>
                  <a:txBody>
                    <a:bodyPr/>
                    <a:lstStyle/>
                    <a:p>
                      <a:pPr algn="ctr"/>
                      <a:r>
                        <a:rPr lang="en-US" sz="1800" dirty="0"/>
                        <a:t>corn</a:t>
                      </a:r>
                    </a:p>
                  </a:txBody>
                  <a:tcPr/>
                </a:tc>
                <a:tc>
                  <a:txBody>
                    <a:bodyPr/>
                    <a:lstStyle/>
                    <a:p>
                      <a:pPr algn="ctr"/>
                      <a:r>
                        <a:rPr lang="en-US" sz="1800" dirty="0" err="1"/>
                        <a:t>Gieske</a:t>
                      </a:r>
                      <a:r>
                        <a:rPr lang="en-US" sz="1800" dirty="0"/>
                        <a:t> et al. </a:t>
                      </a:r>
                    </a:p>
                  </a:txBody>
                  <a:tcPr/>
                </a:tc>
                <a:extLst>
                  <a:ext uri="{0D108BD9-81ED-4DB2-BD59-A6C34878D82A}">
                    <a16:rowId xmlns:a16="http://schemas.microsoft.com/office/drawing/2014/main" val="3936957493"/>
                  </a:ext>
                </a:extLst>
              </a:tr>
              <a:tr h="321670">
                <a:tc>
                  <a:txBody>
                    <a:bodyPr/>
                    <a:lstStyle/>
                    <a:p>
                      <a:pPr algn="ctr"/>
                      <a:r>
                        <a:rPr lang="en-US" sz="1800" dirty="0"/>
                        <a:t>MO</a:t>
                      </a:r>
                    </a:p>
                  </a:txBody>
                  <a:tcPr/>
                </a:tc>
                <a:tc>
                  <a:txBody>
                    <a:bodyPr/>
                    <a:lstStyle/>
                    <a:p>
                      <a:pPr algn="ctr"/>
                      <a:r>
                        <a:rPr lang="en-US" sz="1800" dirty="0"/>
                        <a:t>2017</a:t>
                      </a:r>
                    </a:p>
                  </a:txBody>
                  <a:tcPr/>
                </a:tc>
                <a:tc>
                  <a:txBody>
                    <a:bodyPr/>
                    <a:lstStyle/>
                    <a:p>
                      <a:pPr algn="ctr"/>
                      <a:r>
                        <a:rPr lang="en-US" sz="1800" dirty="0"/>
                        <a:t>mixes*</a:t>
                      </a:r>
                    </a:p>
                  </a:txBody>
                  <a:tcPr/>
                </a:tc>
                <a:tc>
                  <a:txBody>
                    <a:bodyPr/>
                    <a:lstStyle/>
                    <a:p>
                      <a:pPr algn="ctr"/>
                      <a:r>
                        <a:rPr lang="en-US" sz="1800" dirty="0"/>
                        <a:t>soybean</a:t>
                      </a:r>
                    </a:p>
                  </a:txBody>
                  <a:tcPr/>
                </a:tc>
                <a:tc>
                  <a:txBody>
                    <a:bodyPr/>
                    <a:lstStyle/>
                    <a:p>
                      <a:pPr algn="ctr"/>
                      <a:r>
                        <a:rPr lang="en-US" sz="1800" dirty="0"/>
                        <a:t>Cornelius and Bradley</a:t>
                      </a:r>
                    </a:p>
                  </a:txBody>
                  <a:tcPr/>
                </a:tc>
                <a:extLst>
                  <a:ext uri="{0D108BD9-81ED-4DB2-BD59-A6C34878D82A}">
                    <a16:rowId xmlns:a16="http://schemas.microsoft.com/office/drawing/2014/main" val="1660525187"/>
                  </a:ext>
                </a:extLst>
              </a:tr>
              <a:tr h="321670">
                <a:tc>
                  <a:txBody>
                    <a:bodyPr/>
                    <a:lstStyle/>
                    <a:p>
                      <a:pPr algn="ctr"/>
                      <a:r>
                        <a:rPr lang="en-US" sz="1800" dirty="0"/>
                        <a:t>IL</a:t>
                      </a:r>
                    </a:p>
                  </a:txBody>
                  <a:tcPr/>
                </a:tc>
                <a:tc>
                  <a:txBody>
                    <a:bodyPr/>
                    <a:lstStyle/>
                    <a:p>
                      <a:pPr algn="ctr"/>
                      <a:r>
                        <a:rPr lang="en-US" sz="1800" dirty="0"/>
                        <a:t>2017</a:t>
                      </a:r>
                    </a:p>
                  </a:txBody>
                  <a:tcPr/>
                </a:tc>
                <a:tc>
                  <a:txBody>
                    <a:bodyPr/>
                    <a:lstStyle/>
                    <a:p>
                      <a:pPr algn="ctr"/>
                      <a:r>
                        <a:rPr lang="en-US" sz="1800" dirty="0"/>
                        <a:t>radish, canola, rye</a:t>
                      </a:r>
                    </a:p>
                  </a:txBody>
                  <a:tcPr/>
                </a:tc>
                <a:tc>
                  <a:txBody>
                    <a:bodyPr/>
                    <a:lstStyle/>
                    <a:p>
                      <a:pPr algn="ctr"/>
                      <a:r>
                        <a:rPr lang="en-US" sz="1800" dirty="0"/>
                        <a:t>soybean</a:t>
                      </a:r>
                    </a:p>
                  </a:txBody>
                  <a:tcPr/>
                </a:tc>
                <a:tc>
                  <a:txBody>
                    <a:bodyPr/>
                    <a:lstStyle/>
                    <a:p>
                      <a:pPr algn="ctr"/>
                      <a:r>
                        <a:rPr lang="en-US" sz="1800" dirty="0"/>
                        <a:t>Crawford et al.</a:t>
                      </a:r>
                    </a:p>
                  </a:txBody>
                  <a:tcPr/>
                </a:tc>
                <a:extLst>
                  <a:ext uri="{0D108BD9-81ED-4DB2-BD59-A6C34878D82A}">
                    <a16:rowId xmlns:a16="http://schemas.microsoft.com/office/drawing/2014/main" val="1746574866"/>
                  </a:ext>
                </a:extLst>
              </a:tr>
              <a:tr h="321670">
                <a:tc>
                  <a:txBody>
                    <a:bodyPr/>
                    <a:lstStyle/>
                    <a:p>
                      <a:pPr algn="ctr"/>
                      <a:r>
                        <a:rPr lang="en-US" sz="1800" dirty="0"/>
                        <a:t>NE</a:t>
                      </a:r>
                    </a:p>
                  </a:txBody>
                  <a:tcPr/>
                </a:tc>
                <a:tc>
                  <a:txBody>
                    <a:bodyPr/>
                    <a:lstStyle/>
                    <a:p>
                      <a:pPr algn="ctr"/>
                      <a:r>
                        <a:rPr lang="en-US" sz="1800" dirty="0"/>
                        <a:t>2018</a:t>
                      </a:r>
                    </a:p>
                  </a:txBody>
                  <a:tcPr/>
                </a:tc>
                <a:tc>
                  <a:txBody>
                    <a:bodyPr/>
                    <a:lstStyle/>
                    <a:p>
                      <a:pPr algn="ctr"/>
                      <a:r>
                        <a:rPr lang="en-US" sz="1800" dirty="0"/>
                        <a:t>rye</a:t>
                      </a:r>
                    </a:p>
                  </a:txBody>
                  <a:tcPr/>
                </a:tc>
                <a:tc>
                  <a:txBody>
                    <a:bodyPr/>
                    <a:lstStyle/>
                    <a:p>
                      <a:pPr algn="ctr"/>
                      <a:r>
                        <a:rPr lang="en-US" sz="1800" dirty="0"/>
                        <a:t>…*</a:t>
                      </a:r>
                    </a:p>
                  </a:txBody>
                  <a:tcPr/>
                </a:tc>
                <a:tc>
                  <a:txBody>
                    <a:bodyPr/>
                    <a:lstStyle/>
                    <a:p>
                      <a:pPr algn="ctr"/>
                      <a:r>
                        <a:rPr lang="en-US" sz="1800" dirty="0" err="1"/>
                        <a:t>Werle</a:t>
                      </a:r>
                      <a:r>
                        <a:rPr lang="en-US" sz="1800" dirty="0"/>
                        <a:t> et al.</a:t>
                      </a:r>
                    </a:p>
                  </a:txBody>
                  <a:tcPr/>
                </a:tc>
                <a:extLst>
                  <a:ext uri="{0D108BD9-81ED-4DB2-BD59-A6C34878D82A}">
                    <a16:rowId xmlns:a16="http://schemas.microsoft.com/office/drawing/2014/main" val="2889139046"/>
                  </a:ext>
                </a:extLst>
              </a:tr>
            </a:tbl>
          </a:graphicData>
        </a:graphic>
      </p:graphicFrame>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38415" y="6210280"/>
            <a:ext cx="4953828" cy="3300645"/>
          </a:xfrm>
          <a:prstGeom prst="rect">
            <a:avLst/>
          </a:prstGeom>
        </p:spPr>
      </p:pic>
      <p:sp>
        <p:nvSpPr>
          <p:cNvPr id="36" name="Rectangle 35"/>
          <p:cNvSpPr/>
          <p:nvPr/>
        </p:nvSpPr>
        <p:spPr>
          <a:xfrm>
            <a:off x="30063617" y="27260167"/>
            <a:ext cx="14043206" cy="5149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solidFill>
              </a:rPr>
              <a:t>Outstanding Questions</a:t>
            </a:r>
            <a:r>
              <a:rPr lang="en-US" sz="4800" dirty="0" smtClean="0">
                <a:solidFill>
                  <a:schemeClr val="tx1"/>
                </a:solidFill>
              </a:rPr>
              <a:t>:</a:t>
            </a:r>
          </a:p>
          <a:p>
            <a:pPr algn="ctr"/>
            <a:r>
              <a:rPr lang="en-US" sz="4800" dirty="0" smtClean="0">
                <a:solidFill>
                  <a:schemeClr val="tx1"/>
                </a:solidFill>
              </a:rPr>
              <a:t>Biomass?</a:t>
            </a:r>
          </a:p>
          <a:p>
            <a:pPr algn="ctr"/>
            <a:r>
              <a:rPr lang="en-US" sz="4800" dirty="0" smtClean="0">
                <a:solidFill>
                  <a:schemeClr val="tx1"/>
                </a:solidFill>
              </a:rPr>
              <a:t>Herbicide interactions/efficacy</a:t>
            </a:r>
          </a:p>
          <a:p>
            <a:pPr algn="ctr"/>
            <a:r>
              <a:rPr lang="en-US" sz="4800" dirty="0" smtClean="0">
                <a:solidFill>
                  <a:schemeClr val="tx1"/>
                </a:solidFill>
              </a:rPr>
              <a:t>Cover crop creating a more favorable environment</a:t>
            </a:r>
          </a:p>
          <a:p>
            <a:pPr algn="ctr"/>
            <a:r>
              <a:rPr lang="en-US" sz="4800" dirty="0" smtClean="0">
                <a:solidFill>
                  <a:schemeClr val="tx1"/>
                </a:solidFill>
              </a:rPr>
              <a:t>Winterkill versus overwintering – radishes should decrease weeds but legumes might</a:t>
            </a:r>
            <a:endParaRPr lang="en-US" sz="4800" dirty="0">
              <a:solidFill>
                <a:schemeClr val="tx1"/>
              </a:solidFill>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37152" y="10249556"/>
            <a:ext cx="5100269" cy="3346757"/>
          </a:xfrm>
          <a:prstGeom prst="rect">
            <a:avLst/>
          </a:prstGeom>
        </p:spPr>
      </p:pic>
      <p:sp>
        <p:nvSpPr>
          <p:cNvPr id="38" name="Rectangle 12"/>
          <p:cNvSpPr>
            <a:spLocks noChangeArrowheads="1"/>
          </p:cNvSpPr>
          <p:nvPr/>
        </p:nvSpPr>
        <p:spPr bwMode="auto">
          <a:xfrm>
            <a:off x="703958" y="19924499"/>
            <a:ext cx="17313373" cy="13146301"/>
          </a:xfrm>
          <a:prstGeom prst="rect">
            <a:avLst/>
          </a:prstGeom>
          <a:noFill/>
          <a:ln w="28575" algn="ctr">
            <a:solidFill>
              <a:schemeClr val="tx1"/>
            </a:solidFill>
            <a:round/>
            <a:headEnd/>
            <a:tailEnd/>
          </a:ln>
        </p:spPr>
        <p:txBody>
          <a:bodyPr/>
          <a:lstStyle/>
          <a:p>
            <a:pPr defTabSz="3135313"/>
            <a:endParaRPr lang="en-US"/>
          </a:p>
        </p:txBody>
      </p:sp>
      <p:sp>
        <p:nvSpPr>
          <p:cNvPr id="39" name="TextBox 38"/>
          <p:cNvSpPr txBox="1"/>
          <p:nvPr/>
        </p:nvSpPr>
        <p:spPr>
          <a:xfrm>
            <a:off x="1037232" y="20219151"/>
            <a:ext cx="8180267"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Methods</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7127" y="21486418"/>
            <a:ext cx="518613" cy="9929917"/>
          </a:xfrm>
          <a:prstGeom prst="rect">
            <a:avLst/>
          </a:prstGeom>
        </p:spPr>
      </p:pic>
      <p:sp>
        <p:nvSpPr>
          <p:cNvPr id="18" name="TextBox 17"/>
          <p:cNvSpPr txBox="1"/>
          <p:nvPr/>
        </p:nvSpPr>
        <p:spPr>
          <a:xfrm>
            <a:off x="2534730" y="21718427"/>
            <a:ext cx="6394395" cy="1938992"/>
          </a:xfrm>
          <a:prstGeom prst="rect">
            <a:avLst/>
          </a:prstGeom>
          <a:noFill/>
          <a:ln>
            <a:solidFill>
              <a:schemeClr val="tx1"/>
            </a:solidFill>
          </a:ln>
        </p:spPr>
        <p:txBody>
          <a:bodyPr wrap="square" rtlCol="0">
            <a:spAutoFit/>
          </a:bodyPr>
          <a:lstStyle/>
          <a:p>
            <a:r>
              <a:rPr lang="en-US" sz="4000" dirty="0" smtClean="0"/>
              <a:t>Records identified through Web of Science keyword search = 676</a:t>
            </a:r>
            <a:endParaRPr lang="en-US" sz="4000" dirty="0"/>
          </a:p>
        </p:txBody>
      </p:sp>
      <p:sp>
        <p:nvSpPr>
          <p:cNvPr id="44" name="TextBox 43"/>
          <p:cNvSpPr txBox="1"/>
          <p:nvPr/>
        </p:nvSpPr>
        <p:spPr>
          <a:xfrm>
            <a:off x="9538115" y="21247174"/>
            <a:ext cx="8063688" cy="2554545"/>
          </a:xfrm>
          <a:prstGeom prst="rect">
            <a:avLst/>
          </a:prstGeom>
          <a:noFill/>
          <a:ln>
            <a:solidFill>
              <a:schemeClr val="tx1"/>
            </a:solidFill>
          </a:ln>
        </p:spPr>
        <p:txBody>
          <a:bodyPr wrap="square" rtlCol="0">
            <a:spAutoFit/>
          </a:bodyPr>
          <a:lstStyle/>
          <a:p>
            <a:r>
              <a:rPr lang="en-US" sz="4000" dirty="0" smtClean="0"/>
              <a:t>Keyword search string: </a:t>
            </a:r>
            <a:r>
              <a:rPr lang="en-US" sz="4000" dirty="0"/>
              <a:t>(weed* AND ("cover crop*" OR "green manure" OR "catch crop*") AND ("corn" OR "maize" OR "soybean*"))</a:t>
            </a:r>
          </a:p>
        </p:txBody>
      </p:sp>
      <p:sp>
        <p:nvSpPr>
          <p:cNvPr id="45" name="TextBox 44"/>
          <p:cNvSpPr txBox="1"/>
          <p:nvPr/>
        </p:nvSpPr>
        <p:spPr>
          <a:xfrm>
            <a:off x="2448410" y="24728319"/>
            <a:ext cx="6394395" cy="707886"/>
          </a:xfrm>
          <a:prstGeom prst="rect">
            <a:avLst/>
          </a:prstGeom>
          <a:noFill/>
          <a:ln>
            <a:solidFill>
              <a:schemeClr val="tx1"/>
            </a:solidFill>
          </a:ln>
        </p:spPr>
        <p:txBody>
          <a:bodyPr wrap="square" rtlCol="0">
            <a:spAutoFit/>
          </a:bodyPr>
          <a:lstStyle/>
          <a:p>
            <a:r>
              <a:rPr lang="en-US" sz="4000" dirty="0" smtClean="0"/>
              <a:t>Records excluded = 456</a:t>
            </a:r>
            <a:endParaRPr lang="en-US" sz="4000" dirty="0"/>
          </a:p>
        </p:txBody>
      </p:sp>
      <p:sp>
        <p:nvSpPr>
          <p:cNvPr id="47" name="TextBox 46"/>
          <p:cNvSpPr txBox="1"/>
          <p:nvPr/>
        </p:nvSpPr>
        <p:spPr>
          <a:xfrm>
            <a:off x="9715031" y="24269532"/>
            <a:ext cx="7694686" cy="1938992"/>
          </a:xfrm>
          <a:prstGeom prst="rect">
            <a:avLst/>
          </a:prstGeom>
          <a:noFill/>
          <a:ln>
            <a:solidFill>
              <a:schemeClr val="tx1"/>
            </a:solidFill>
          </a:ln>
        </p:spPr>
        <p:txBody>
          <a:bodyPr wrap="square" rtlCol="0">
            <a:spAutoFit/>
          </a:bodyPr>
          <a:lstStyle/>
          <a:p>
            <a:r>
              <a:rPr lang="en-US" sz="4000" dirty="0" smtClean="0"/>
              <a:t>Most common reason was that studies were clearly not relevant based on abstract/title</a:t>
            </a:r>
            <a:endParaRPr lang="en-US" sz="4000" dirty="0"/>
          </a:p>
        </p:txBody>
      </p:sp>
      <p:cxnSp>
        <p:nvCxnSpPr>
          <p:cNvPr id="20" name="Straight Arrow Connector 19"/>
          <p:cNvCxnSpPr/>
          <p:nvPr/>
        </p:nvCxnSpPr>
        <p:spPr>
          <a:xfrm>
            <a:off x="4057205" y="23801719"/>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448410" y="26426034"/>
            <a:ext cx="6394395" cy="1323439"/>
          </a:xfrm>
          <a:prstGeom prst="rect">
            <a:avLst/>
          </a:prstGeom>
          <a:noFill/>
          <a:ln>
            <a:solidFill>
              <a:schemeClr val="tx1"/>
            </a:solidFill>
          </a:ln>
        </p:spPr>
        <p:txBody>
          <a:bodyPr wrap="square" rtlCol="0">
            <a:spAutoFit/>
          </a:bodyPr>
          <a:lstStyle/>
          <a:p>
            <a:r>
              <a:rPr lang="en-US" sz="4000" dirty="0" smtClean="0"/>
              <a:t>Full text articles screened for eligibility = 220</a:t>
            </a:r>
            <a:endParaRPr lang="en-US" sz="4000" dirty="0"/>
          </a:p>
        </p:txBody>
      </p:sp>
      <p:cxnSp>
        <p:nvCxnSpPr>
          <p:cNvPr id="49" name="Straight Arrow Connector 48"/>
          <p:cNvCxnSpPr/>
          <p:nvPr/>
        </p:nvCxnSpPr>
        <p:spPr>
          <a:xfrm>
            <a:off x="8420356" y="25082262"/>
            <a:ext cx="11177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057205" y="25524776"/>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37774" y="28626129"/>
            <a:ext cx="6394395" cy="1323439"/>
          </a:xfrm>
          <a:prstGeom prst="rect">
            <a:avLst/>
          </a:prstGeom>
          <a:noFill/>
          <a:ln>
            <a:solidFill>
              <a:schemeClr val="tx1"/>
            </a:solidFill>
          </a:ln>
        </p:spPr>
        <p:txBody>
          <a:bodyPr wrap="square" rtlCol="0">
            <a:spAutoFit/>
          </a:bodyPr>
          <a:lstStyle/>
          <a:p>
            <a:r>
              <a:rPr lang="en-US" sz="4000" dirty="0" smtClean="0"/>
              <a:t>Articles included in qualitative synthesis ~ 16 review articles</a:t>
            </a:r>
            <a:endParaRPr lang="en-US" sz="4000" dirty="0"/>
          </a:p>
        </p:txBody>
      </p:sp>
      <p:cxnSp>
        <p:nvCxnSpPr>
          <p:cNvPr id="55" name="Straight Arrow Connector 54"/>
          <p:cNvCxnSpPr/>
          <p:nvPr/>
        </p:nvCxnSpPr>
        <p:spPr>
          <a:xfrm>
            <a:off x="4057205" y="27823858"/>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20846" y="30671863"/>
            <a:ext cx="7043045" cy="1938992"/>
          </a:xfrm>
          <a:prstGeom prst="rect">
            <a:avLst/>
          </a:prstGeom>
          <a:noFill/>
          <a:ln>
            <a:solidFill>
              <a:schemeClr val="tx1"/>
            </a:solidFill>
          </a:ln>
        </p:spPr>
        <p:txBody>
          <a:bodyPr wrap="square" rtlCol="0">
            <a:spAutoFit/>
          </a:bodyPr>
          <a:lstStyle/>
          <a:p>
            <a:r>
              <a:rPr lang="en-US" sz="4000" dirty="0" smtClean="0"/>
              <a:t>Articles included in quantitative synthesis = 15 to date, ~x left for screening</a:t>
            </a:r>
            <a:endParaRPr lang="en-US" sz="4000" dirty="0"/>
          </a:p>
        </p:txBody>
      </p:sp>
      <p:cxnSp>
        <p:nvCxnSpPr>
          <p:cNvPr id="59" name="Straight Arrow Connector 58"/>
          <p:cNvCxnSpPr/>
          <p:nvPr/>
        </p:nvCxnSpPr>
        <p:spPr>
          <a:xfrm>
            <a:off x="4077582" y="29921590"/>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715031" y="26673908"/>
            <a:ext cx="7694686" cy="5632311"/>
          </a:xfrm>
          <a:prstGeom prst="rect">
            <a:avLst/>
          </a:prstGeom>
          <a:noFill/>
          <a:ln>
            <a:solidFill>
              <a:schemeClr val="tx1"/>
            </a:solidFill>
          </a:ln>
        </p:spPr>
        <p:txBody>
          <a:bodyPr wrap="square" rtlCol="0">
            <a:spAutoFit/>
          </a:bodyPr>
          <a:lstStyle/>
          <a:p>
            <a:r>
              <a:rPr lang="en-US" sz="4000" dirty="0" smtClean="0"/>
              <a:t>Full text articles excluded = 131 + x</a:t>
            </a:r>
          </a:p>
          <a:p>
            <a:r>
              <a:rPr lang="en-US" sz="4000" dirty="0" smtClean="0"/>
              <a:t>Most common reasons: weeds were not measured; studies were not located in Corn Belt States*; did not include cropping systems or experimental design that would allow for a true control to experimental comparison; grew a spring vs. fall seeded cover crop</a:t>
            </a:r>
            <a:endParaRPr lang="en-US" sz="4000" dirty="0"/>
          </a:p>
        </p:txBody>
      </p:sp>
      <p:cxnSp>
        <p:nvCxnSpPr>
          <p:cNvPr id="62" name="Straight Arrow Connector 61"/>
          <p:cNvCxnSpPr/>
          <p:nvPr/>
        </p:nvCxnSpPr>
        <p:spPr>
          <a:xfrm>
            <a:off x="8268389" y="28107735"/>
            <a:ext cx="11177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730325" y="11368363"/>
            <a:ext cx="8320556" cy="3108543"/>
          </a:xfrm>
          <a:prstGeom prst="rect">
            <a:avLst/>
          </a:prstGeom>
          <a:noFill/>
        </p:spPr>
        <p:txBody>
          <a:bodyPr wrap="square" rtlCol="0">
            <a:spAutoFit/>
          </a:bodyPr>
          <a:lstStyle/>
          <a:p>
            <a:r>
              <a:rPr lang="en-US" sz="2800" dirty="0" smtClean="0"/>
              <a:t>Locations of experiments </a:t>
            </a:r>
            <a:r>
              <a:rPr lang="en-US" sz="2800" dirty="0" smtClean="0"/>
              <a:t>(above) and meta-data (left). Only </a:t>
            </a:r>
            <a:r>
              <a:rPr lang="en-US" sz="2800" dirty="0" smtClean="0"/>
              <a:t>Illinois, Indiana, Iowa, Kansas, Michigan, Minnesota, Missouri, Nebraska, North Dakota, Ohio, South Dakota, and Wisconsin were potentially included because we were concerned with the continuous Corn Belt </a:t>
            </a:r>
            <a:r>
              <a:rPr lang="en-US" sz="2800" dirty="0" smtClean="0"/>
              <a:t>states in the Midwest </a:t>
            </a:r>
            <a:r>
              <a:rPr lang="en-US" sz="2800" dirty="0" smtClean="0"/>
              <a:t>with the greatest number of corn and soybean acres.</a:t>
            </a:r>
            <a:endParaRPr lang="en-US" sz="2800" dirty="0"/>
          </a:p>
        </p:txBody>
      </p:sp>
      <p:sp>
        <p:nvSpPr>
          <p:cNvPr id="63" name="TextBox 62"/>
          <p:cNvSpPr txBox="1"/>
          <p:nvPr/>
        </p:nvSpPr>
        <p:spPr>
          <a:xfrm>
            <a:off x="19565850" y="23338947"/>
            <a:ext cx="11266315" cy="1938992"/>
          </a:xfrm>
          <a:prstGeom prst="rect">
            <a:avLst/>
          </a:prstGeom>
          <a:noFill/>
        </p:spPr>
        <p:txBody>
          <a:bodyPr wrap="square" rtlCol="0">
            <a:spAutoFit/>
          </a:bodyPr>
          <a:lstStyle/>
          <a:p>
            <a:r>
              <a:rPr lang="en-US" sz="2000" dirty="0" smtClean="0"/>
              <a:t>Above: Response ratios represent the natural log of weeds (biomass or density) Cover crops decreased weed density in 48% of response ratios by a mean value of x (standard error x). Cover crops decreased weed biomass in 55% of response ratios by a mean value of 36% (standard error 82%).</a:t>
            </a:r>
          </a:p>
          <a:p>
            <a:r>
              <a:rPr lang="en-US" sz="2000" dirty="0" smtClean="0"/>
              <a:t>Below: Winterkill, herbicide and dual methods of cover crop termination were more effective at suppressing weeds with cover crops. Experiments with grass cover crops were skewed by one study (</a:t>
            </a:r>
            <a:r>
              <a:rPr lang="en-US" sz="2000" dirty="0" err="1" smtClean="0"/>
              <a:t>DeBruin</a:t>
            </a:r>
            <a:r>
              <a:rPr lang="en-US" sz="2000" dirty="0" smtClean="0"/>
              <a:t> et al.) and one location with excessive weeds.</a:t>
            </a:r>
            <a:endParaRPr lang="en-US" sz="2000" dirty="0"/>
          </a:p>
        </p:txBody>
      </p:sp>
      <p:sp>
        <p:nvSpPr>
          <p:cNvPr id="65" name="TextBox 64"/>
          <p:cNvSpPr txBox="1"/>
          <p:nvPr/>
        </p:nvSpPr>
        <p:spPr>
          <a:xfrm>
            <a:off x="39520700" y="22189744"/>
            <a:ext cx="3744297" cy="4708981"/>
          </a:xfrm>
          <a:prstGeom prst="rect">
            <a:avLst/>
          </a:prstGeom>
          <a:noFill/>
        </p:spPr>
        <p:txBody>
          <a:bodyPr wrap="square" rtlCol="0">
            <a:spAutoFit/>
          </a:bodyPr>
          <a:lstStyle/>
          <a:p>
            <a:r>
              <a:rPr lang="en-US" sz="2000" dirty="0" smtClean="0"/>
              <a:t>(left) When experiments included yields we found that cover crops represented “win-win” scenarios 18% of the time where weeds were reduced and yields were increased. Overall yields were increased 31% of the time in our database.</a:t>
            </a:r>
          </a:p>
          <a:p>
            <a:r>
              <a:rPr lang="en-US" sz="2000" dirty="0" smtClean="0"/>
              <a:t>(right) Greater levels of cover crop biomass tended to have a greater impact on weed control, although that was not always the case. Experiments with cover crop biomass &gt;4000 kg/ha had consistent reductions in weeds.</a:t>
            </a:r>
            <a:endParaRPr lang="en-US" sz="2000" dirty="0"/>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235757" y="16050268"/>
            <a:ext cx="10095553" cy="7146486"/>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070744" y="15280092"/>
            <a:ext cx="9812790" cy="6251165"/>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551532" y="22102878"/>
            <a:ext cx="7010414" cy="5007874"/>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69410" y="25522775"/>
            <a:ext cx="10652883" cy="6786340"/>
          </a:xfrm>
          <a:prstGeom prst="rect">
            <a:avLst/>
          </a:prstGeom>
        </p:spPr>
      </p:pic>
      <p:cxnSp>
        <p:nvCxnSpPr>
          <p:cNvPr id="25" name="Straight Connector 24"/>
          <p:cNvCxnSpPr/>
          <p:nvPr/>
        </p:nvCxnSpPr>
        <p:spPr>
          <a:xfrm>
            <a:off x="18384592" y="14709955"/>
            <a:ext cx="26039427" cy="388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8754590" y="15174419"/>
            <a:ext cx="8895560"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Results</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5576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3926</TotalTime>
  <Words>1029</Words>
  <Application>Microsoft Office PowerPoint</Application>
  <PresentationFormat>Custom</PresentationFormat>
  <Paragraphs>126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Arial Narrow</vt:lpstr>
      <vt:lpstr>Calibri</vt:lpstr>
      <vt:lpstr>Office Theme</vt:lpstr>
      <vt:lpstr>PowerPoint Presentation</vt:lpstr>
    </vt:vector>
  </TitlesOfParts>
  <Company>Iowa State University - Sociology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Abendroth, Lori J [SOC A]</dc:creator>
  <cp:lastModifiedBy>Andrea Basche</cp:lastModifiedBy>
  <cp:revision>78</cp:revision>
  <dcterms:created xsi:type="dcterms:W3CDTF">2013-04-17T18:44:18Z</dcterms:created>
  <dcterms:modified xsi:type="dcterms:W3CDTF">2018-10-30T20:46:19Z</dcterms:modified>
</cp:coreProperties>
</file>