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13"/>
  </p:notesMasterIdLst>
  <p:sldIdLst>
    <p:sldId id="256" r:id="rId3"/>
    <p:sldId id="257" r:id="rId4"/>
    <p:sldId id="274" r:id="rId5"/>
    <p:sldId id="276" r:id="rId6"/>
    <p:sldId id="278" r:id="rId7"/>
    <p:sldId id="280" r:id="rId8"/>
    <p:sldId id="282" r:id="rId9"/>
    <p:sldId id="271" r:id="rId10"/>
    <p:sldId id="269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6" autoAdjust="0"/>
    <p:restoredTop sz="90465" autoAdjust="0"/>
  </p:normalViewPr>
  <p:slideViewPr>
    <p:cSldViewPr snapToGrid="0">
      <p:cViewPr varScale="1">
        <p:scale>
          <a:sx n="104" d="100"/>
          <a:sy n="104" d="100"/>
        </p:scale>
        <p:origin x="186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E1A7A1-59E2-7247-87DC-517C59FCFF3F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99FC0F-F804-7940-B7D1-981A9DD39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071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Midwestern Corn Belt is different than edges of it in SE or MidAtlantic states – we grow corn and beans (will look more at NASS data to see what % of the states are growing c/s). </a:t>
            </a:r>
          </a:p>
          <a:p>
            <a:r>
              <a:rPr lang="en-US" sz="1200" dirty="0"/>
              <a:t>Fall planted only: window for cc’s that is most likely to advance </a:t>
            </a:r>
          </a:p>
          <a:p>
            <a:r>
              <a:rPr lang="en-US" sz="1200" dirty="0"/>
              <a:t>We think this is a super important question for our region / </a:t>
            </a:r>
            <a:r>
              <a:rPr lang="en-US" sz="1200" dirty="0" smtClean="0"/>
              <a:t>environment – major reason is the limited heat units – so what can cover crops do based on what the data says – the only way to make it pay is to</a:t>
            </a:r>
            <a:r>
              <a:rPr lang="en-US" sz="1200" baseline="0" dirty="0" smtClean="0"/>
              <a:t> offset herbicide costs – hypothesize that we can cut costs.</a:t>
            </a:r>
          </a:p>
          <a:p>
            <a:r>
              <a:rPr lang="en-US" sz="1200" baseline="0" dirty="0" smtClean="0"/>
              <a:t>Recent paper came out - explain</a:t>
            </a:r>
          </a:p>
          <a:p>
            <a:r>
              <a:rPr lang="en-US" sz="1200" baseline="0" dirty="0" smtClean="0"/>
              <a:t>This is a call to action – farmers are seeing this anecdotally but much of the research is showing up</a:t>
            </a:r>
          </a:p>
          <a:p>
            <a:r>
              <a:rPr lang="en-US" sz="1200" baseline="0" dirty="0" smtClean="0"/>
              <a:t>Are pre emergence / or post emergence residual herbicides less effective? Were weed increases a result of a particular herbicide system.</a:t>
            </a:r>
          </a:p>
          <a:p>
            <a:r>
              <a:rPr lang="en-US" sz="1200" baseline="0" dirty="0" smtClean="0"/>
              <a:t>Farmers also say that see increased weeds. – Sarah</a:t>
            </a:r>
          </a:p>
          <a:p>
            <a:r>
              <a:rPr lang="en-US" sz="1200" baseline="0" dirty="0" smtClean="0"/>
              <a:t>Maybe a more favorable seed bed for weeds</a:t>
            </a:r>
          </a:p>
          <a:p>
            <a:r>
              <a:rPr lang="en-US" sz="1200" baseline="0" dirty="0" smtClean="0"/>
              <a:t>Tillage could explain more weeds – turning over more seed weeds / increase weed germination</a:t>
            </a:r>
          </a:p>
          <a:p>
            <a:r>
              <a:rPr lang="en-US" sz="1200" baseline="0" dirty="0" smtClean="0"/>
              <a:t>Mowing could also be responsible for a more favorable seed bed – maybe </a:t>
            </a:r>
            <a:r>
              <a:rPr lang="en-US" sz="1200" baseline="0" dirty="0" err="1" smtClean="0"/>
              <a:t>DeBruin</a:t>
            </a:r>
            <a:r>
              <a:rPr lang="en-US" sz="1200" baseline="0" dirty="0" smtClean="0"/>
              <a:t> mowed too early</a:t>
            </a:r>
          </a:p>
          <a:p>
            <a:r>
              <a:rPr lang="en-US" sz="1200" baseline="0" dirty="0" smtClean="0"/>
              <a:t>Here’s what we need to address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99FC0F-F804-7940-B7D1-981A9DD39AA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3212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do we have to do to get the other half – glass is</a:t>
            </a:r>
            <a:r>
              <a:rPr lang="en-US" baseline="0" dirty="0" smtClean="0"/>
              <a:t> half full</a:t>
            </a:r>
            <a:endParaRPr lang="en-US" dirty="0" smtClean="0"/>
          </a:p>
          <a:p>
            <a:r>
              <a:rPr lang="en-US" dirty="0" smtClean="0"/>
              <a:t>Put the equation on this</a:t>
            </a:r>
            <a:r>
              <a:rPr lang="en-US" baseline="0" dirty="0" smtClean="0"/>
              <a:t> slide</a:t>
            </a:r>
          </a:p>
          <a:p>
            <a:r>
              <a:rPr lang="en-US" baseline="0" dirty="0" smtClean="0"/>
              <a:t>How would density plot look diff if separated by crop – if its just soybean then it could be explained by heat units</a:t>
            </a:r>
          </a:p>
          <a:p>
            <a:r>
              <a:rPr lang="en-US" baseline="0" dirty="0" smtClean="0"/>
              <a:t>Could be about germination timing of weeds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99FC0F-F804-7940-B7D1-981A9DD39AA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7900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MYSTERY GRAPH!</a:t>
            </a:r>
            <a:r>
              <a:rPr lang="en-US" baseline="0" dirty="0" smtClean="0"/>
              <a:t> I might even insert a polling question </a:t>
            </a:r>
            <a:r>
              <a:rPr lang="en-US" baseline="0" dirty="0" smtClean="0"/>
              <a:t>here</a:t>
            </a:r>
          </a:p>
          <a:p>
            <a:r>
              <a:rPr lang="en-US" baseline="0" dirty="0" smtClean="0"/>
              <a:t>David’s suggestion is to include the win-win plot here</a:t>
            </a:r>
            <a:r>
              <a:rPr lang="en-US" baseline="0" dirty="0"/>
              <a:t> </a:t>
            </a:r>
            <a:r>
              <a:rPr lang="en-US" baseline="0" dirty="0" smtClean="0"/>
              <a:t>– Sarah thinks the win-win plot would show that its all soybean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99FC0F-F804-7940-B7D1-981A9DD39AA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768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PROBABLY WILL NOT SHOW THIS IN THE PRESENTATION BUT INCLUDING HERE FOR </a:t>
            </a:r>
            <a:r>
              <a:rPr lang="en-US" dirty="0" smtClean="0"/>
              <a:t>NOW – I</a:t>
            </a:r>
            <a:r>
              <a:rPr lang="en-US" baseline="0" dirty="0" smtClean="0"/>
              <a:t> PLAN TO INCLUDE THIS IN THE POSTER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99FC0F-F804-7940-B7D1-981A9DD39AA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1126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313A-9239-46AE-8E81-9652ADF8B2E0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06C9F-A281-439D-97C6-E2FBEE835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675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313A-9239-46AE-8E81-9652ADF8B2E0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06C9F-A281-439D-97C6-E2FBEE835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262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313A-9239-46AE-8E81-9652ADF8B2E0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06C9F-A281-439D-97C6-E2FBEE835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9408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313A-9239-46AE-8E81-9652ADF8B2E0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06C9F-A281-439D-97C6-E2FBEE835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8301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313A-9239-46AE-8E81-9652ADF8B2E0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06C9F-A281-439D-97C6-E2FBEE835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3598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313A-9239-46AE-8E81-9652ADF8B2E0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06C9F-A281-439D-97C6-E2FBEE835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9241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313A-9239-46AE-8E81-9652ADF8B2E0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06C9F-A281-439D-97C6-E2FBEE835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8180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313A-9239-46AE-8E81-9652ADF8B2E0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06C9F-A281-439D-97C6-E2FBEE835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5335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313A-9239-46AE-8E81-9652ADF8B2E0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06C9F-A281-439D-97C6-E2FBEE835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88882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313A-9239-46AE-8E81-9652ADF8B2E0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06C9F-A281-439D-97C6-E2FBEE835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2980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313A-9239-46AE-8E81-9652ADF8B2E0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06C9F-A281-439D-97C6-E2FBEE835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66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313A-9239-46AE-8E81-9652ADF8B2E0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06C9F-A281-439D-97C6-E2FBEE835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80713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313A-9239-46AE-8E81-9652ADF8B2E0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06C9F-A281-439D-97C6-E2FBEE835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10380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313A-9239-46AE-8E81-9652ADF8B2E0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06C9F-A281-439D-97C6-E2FBEE835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08033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313A-9239-46AE-8E81-9652ADF8B2E0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06C9F-A281-439D-97C6-E2FBEE835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854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313A-9239-46AE-8E81-9652ADF8B2E0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06C9F-A281-439D-97C6-E2FBEE835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254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313A-9239-46AE-8E81-9652ADF8B2E0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06C9F-A281-439D-97C6-E2FBEE835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457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313A-9239-46AE-8E81-9652ADF8B2E0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06C9F-A281-439D-97C6-E2FBEE835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122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313A-9239-46AE-8E81-9652ADF8B2E0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06C9F-A281-439D-97C6-E2FBEE835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433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313A-9239-46AE-8E81-9652ADF8B2E0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06C9F-A281-439D-97C6-E2FBEE835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200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313A-9239-46AE-8E81-9652ADF8B2E0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06C9F-A281-439D-97C6-E2FBEE835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710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313A-9239-46AE-8E81-9652ADF8B2E0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06C9F-A281-439D-97C6-E2FBEE835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989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AA313A-9239-46AE-8E81-9652ADF8B2E0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E06C9F-A281-439D-97C6-E2FBEE835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870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AA313A-9239-46AE-8E81-9652ADF8B2E0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E06C9F-A281-439D-97C6-E2FBEE835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845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5000" dirty="0"/>
              <a:t>Do winter cover crops suppress weeds in Midwestern corn- and soybean-based systems? </a:t>
            </a:r>
            <a:br>
              <a:rPr lang="en-US" sz="5000" dirty="0"/>
            </a:br>
            <a:r>
              <a:rPr lang="en-US" sz="5000" dirty="0"/>
              <a:t>A meta-analysis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1" y="3962256"/>
            <a:ext cx="7772399" cy="1884362"/>
          </a:xfrm>
        </p:spPr>
        <p:txBody>
          <a:bodyPr>
            <a:normAutofit fontScale="25000" lnSpcReduction="20000"/>
          </a:bodyPr>
          <a:lstStyle/>
          <a:p>
            <a:r>
              <a:rPr lang="en-US" dirty="0"/>
              <a:t> </a:t>
            </a:r>
            <a:r>
              <a:rPr lang="en-US" sz="9600" dirty="0"/>
              <a:t>Andrea Basche</a:t>
            </a:r>
            <a:r>
              <a:rPr lang="en-US" sz="9600" baseline="30000" dirty="0"/>
              <a:t>1</a:t>
            </a:r>
            <a:r>
              <a:rPr lang="en-US" sz="9600" dirty="0"/>
              <a:t>, David Weisberger</a:t>
            </a:r>
            <a:r>
              <a:rPr lang="en-US" sz="9600" baseline="30000" dirty="0"/>
              <a:t>2</a:t>
            </a:r>
            <a:r>
              <a:rPr lang="en-US" sz="9600" dirty="0"/>
              <a:t>, Virginia Nichols</a:t>
            </a:r>
            <a:r>
              <a:rPr lang="en-US" sz="9600" baseline="30000" dirty="0"/>
              <a:t>2</a:t>
            </a:r>
            <a:r>
              <a:rPr lang="en-US" sz="9600" dirty="0"/>
              <a:t>, Alisha Bower</a:t>
            </a:r>
            <a:r>
              <a:rPr lang="en-US" sz="9600" baseline="30000" dirty="0"/>
              <a:t>3</a:t>
            </a:r>
            <a:r>
              <a:rPr lang="en-US" sz="9600" dirty="0"/>
              <a:t>, Chris Wilbeck</a:t>
            </a:r>
            <a:r>
              <a:rPr lang="en-US" sz="9600" baseline="30000" dirty="0"/>
              <a:t>3</a:t>
            </a:r>
            <a:r>
              <a:rPr lang="en-US" sz="9600" dirty="0"/>
              <a:t>, Sarah Carlson</a:t>
            </a:r>
            <a:r>
              <a:rPr lang="en-US" sz="9600" baseline="30000" dirty="0"/>
              <a:t>3</a:t>
            </a:r>
          </a:p>
          <a:p>
            <a:r>
              <a:rPr lang="en-US" sz="5600" dirty="0">
                <a:latin typeface="Arial" pitchFamily="34" charset="0"/>
                <a:cs typeface="Arial" pitchFamily="34" charset="0"/>
              </a:rPr>
              <a:t>1. University of Nebraska-Lincoln, Department of Agronomy and Horticulture, Lincoln, NE</a:t>
            </a:r>
          </a:p>
          <a:p>
            <a:r>
              <a:rPr lang="en-US" sz="5600" dirty="0">
                <a:latin typeface="Arial" pitchFamily="34" charset="0"/>
                <a:cs typeface="Arial" pitchFamily="34" charset="0"/>
              </a:rPr>
              <a:t>2. Iowa State University, Department of Agronomy, Ames, IA</a:t>
            </a:r>
          </a:p>
          <a:p>
            <a:r>
              <a:rPr lang="en-US" sz="5600" dirty="0">
                <a:latin typeface="Arial" pitchFamily="34" charset="0"/>
                <a:cs typeface="Arial" pitchFamily="34" charset="0"/>
              </a:rPr>
              <a:t>3. Practical Farmers of Iowa, Ames, IA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804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521" y="358855"/>
            <a:ext cx="7926957" cy="5049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248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49" y="791514"/>
            <a:ext cx="7886700" cy="480536"/>
          </a:xfrm>
        </p:spPr>
        <p:txBody>
          <a:bodyPr>
            <a:normAutofit fontScale="90000"/>
          </a:bodyPr>
          <a:lstStyle/>
          <a:p>
            <a:r>
              <a:rPr lang="en-US" dirty="0"/>
              <a:t>Project background and rationale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4391" y="1807421"/>
            <a:ext cx="8295217" cy="324315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Focusing on the Corn Belt because of its high production, predominance of annual cropland and opportunity for increased cover crop adoption </a:t>
            </a:r>
            <a:r>
              <a:rPr lang="en-US" dirty="0" smtClean="0"/>
              <a:t>and for cost savings</a:t>
            </a:r>
            <a:endParaRPr lang="en-US" dirty="0" smtClean="0"/>
          </a:p>
          <a:p>
            <a:r>
              <a:rPr lang="en-US" dirty="0" smtClean="0"/>
              <a:t>Criteria</a:t>
            </a:r>
            <a:r>
              <a:rPr lang="en-US" dirty="0"/>
              <a:t>: Conducted in Midwestern Corn Belt states*, measured weed density or biomass, included a fall planted cover crop before corn or soybean</a:t>
            </a:r>
          </a:p>
          <a:p>
            <a:r>
              <a:rPr lang="en-US" dirty="0" smtClean="0"/>
              <a:t>Located </a:t>
            </a:r>
            <a:r>
              <a:rPr lang="en-US" dirty="0"/>
              <a:t>29 potential studies (out of 665 screened) and have included 15 studies in a database for this preliminary analysis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DC77375-2F4F-504D-9105-9596CA90D551}"/>
              </a:ext>
            </a:extLst>
          </p:cNvPr>
          <p:cNvSpPr/>
          <p:nvPr/>
        </p:nvSpPr>
        <p:spPr>
          <a:xfrm>
            <a:off x="118534" y="5565576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 *Illinois, Indiana, Iowa, Kansas, Michigan, Minnesota, Missouri, Nebraska, North Dakota, Ohio, South Dakota, and Wisconsin</a:t>
            </a:r>
          </a:p>
        </p:txBody>
      </p:sp>
    </p:spTree>
    <p:extLst>
      <p:ext uri="{BB962C8B-B14F-4D97-AF65-F5344CB8AC3E}">
        <p14:creationId xmlns:p14="http://schemas.microsoft.com/office/powerpoint/2010/main" val="635860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207" y="197235"/>
            <a:ext cx="8143201" cy="5187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690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 smtClean="0"/>
              <a:t>Procedure for building the database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en-US" dirty="0" smtClean="0"/>
              <a:t>Extract data systematically</a:t>
            </a:r>
          </a:p>
          <a:p>
            <a:r>
              <a:rPr lang="en-US" dirty="0" smtClean="0"/>
              <a:t>Create a ratio of weeds:</a:t>
            </a:r>
          </a:p>
          <a:p>
            <a:pPr lvl="1"/>
            <a:r>
              <a:rPr lang="en-US" dirty="0" smtClean="0"/>
              <a:t>weed density or weed biomass w/ cover crop / weeds w/ out a cover </a:t>
            </a:r>
            <a:r>
              <a:rPr lang="en-US" dirty="0" smtClean="0"/>
              <a:t>crop</a:t>
            </a:r>
          </a:p>
          <a:p>
            <a:pPr lvl="1"/>
            <a:r>
              <a:rPr lang="en-US" dirty="0" smtClean="0"/>
              <a:t>LRR = </a:t>
            </a:r>
            <a:r>
              <a:rPr lang="en-US" dirty="0" smtClean="0"/>
              <a:t> </a:t>
            </a:r>
            <a:endParaRPr lang="en-US" dirty="0" smtClean="0"/>
          </a:p>
          <a:p>
            <a:r>
              <a:rPr lang="en-US" dirty="0" smtClean="0"/>
              <a:t>All </a:t>
            </a:r>
            <a:r>
              <a:rPr lang="en-US" dirty="0" smtClean="0"/>
              <a:t>treatments </a:t>
            </a:r>
            <a:r>
              <a:rPr lang="en-US" dirty="0" smtClean="0"/>
              <a:t>are </a:t>
            </a:r>
            <a:r>
              <a:rPr lang="en-US" dirty="0" smtClean="0"/>
              <a:t>equal other than the inclusion of cover crop</a:t>
            </a:r>
            <a:endParaRPr lang="en-US" dirty="0" smtClean="0"/>
          </a:p>
          <a:p>
            <a:r>
              <a:rPr lang="en-US" dirty="0" smtClean="0"/>
              <a:t>Total of 172 RRs from 15 studies analyzed to date</a:t>
            </a:r>
          </a:p>
          <a:p>
            <a:r>
              <a:rPr lang="en-US" dirty="0" smtClean="0"/>
              <a:t>Different treatments (generally) lead to multiple RRs in each study such as termination method, cover crop species, planting dates,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62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758" y="220133"/>
            <a:ext cx="8346484" cy="531706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9994F82-820E-1545-9264-BBB855CD6C07}"/>
              </a:ext>
            </a:extLst>
          </p:cNvPr>
          <p:cNvSpPr txBox="1"/>
          <p:nvPr/>
        </p:nvSpPr>
        <p:spPr>
          <a:xfrm>
            <a:off x="1828800" y="877902"/>
            <a:ext cx="15838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48% </a:t>
            </a:r>
            <a:r>
              <a:rPr lang="en-US" b="1" dirty="0">
                <a:solidFill>
                  <a:srgbClr val="FF0000"/>
                </a:solidFill>
              </a:rPr>
              <a:t>of RRs decrease weeds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38676B-1032-9B49-AB6C-9E1DB218E4BB}"/>
              </a:ext>
            </a:extLst>
          </p:cNvPr>
          <p:cNvSpPr txBox="1"/>
          <p:nvPr/>
        </p:nvSpPr>
        <p:spPr>
          <a:xfrm>
            <a:off x="1828800" y="3048783"/>
            <a:ext cx="19757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55% of RRs decrease weeds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1627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532" y="323115"/>
            <a:ext cx="8089818" cy="5153559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28613" y="2121694"/>
            <a:ext cx="757237" cy="55006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????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28613" y="3866674"/>
            <a:ext cx="757237" cy="55006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????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994661" y="2506981"/>
            <a:ext cx="3611880" cy="89916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Visit our poster to find out which cover crop species is which! And more!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1891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en-US" dirty="0" smtClean="0"/>
              <a:t>There were more studies that showed neutral to slight reduction in weeds w/ cover crops</a:t>
            </a:r>
          </a:p>
          <a:p>
            <a:r>
              <a:rPr lang="en-US" dirty="0" smtClean="0"/>
              <a:t>Many open questions that need more research</a:t>
            </a:r>
          </a:p>
          <a:p>
            <a:pPr lvl="1"/>
            <a:r>
              <a:rPr lang="en-US" dirty="0" smtClean="0"/>
              <a:t>What is in the win-win?</a:t>
            </a:r>
          </a:p>
          <a:p>
            <a:pPr lvl="1"/>
            <a:r>
              <a:rPr lang="en-US" dirty="0" smtClean="0"/>
              <a:t>What is in the lose-lose?</a:t>
            </a:r>
            <a:endParaRPr lang="en-US" dirty="0"/>
          </a:p>
          <a:p>
            <a:r>
              <a:rPr lang="en-US" dirty="0" smtClean="0"/>
              <a:t>Visit </a:t>
            </a:r>
            <a:r>
              <a:rPr lang="en-US" u="sng" dirty="0" smtClean="0"/>
              <a:t>Poster 1137 </a:t>
            </a:r>
            <a:r>
              <a:rPr lang="en-US" dirty="0"/>
              <a:t>to learn </a:t>
            </a:r>
            <a:r>
              <a:rPr lang="en-US" dirty="0" smtClean="0"/>
              <a:t>more from 4-6pm this afternoon</a:t>
            </a:r>
            <a:r>
              <a:rPr lang="en-US" dirty="0" smtClean="0"/>
              <a:t>!</a:t>
            </a:r>
          </a:p>
          <a:p>
            <a:pPr lvl="1"/>
            <a:r>
              <a:rPr lang="en-US" dirty="0" smtClean="0"/>
              <a:t>We explore termination methods, biomass, following crop,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069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 SLIDES FOR NOW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Note that their template is horrible and defaults to the 2017 logo beyond the third slide which is infuriating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753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AB5DF2F1-BA45-4544-806E-D9CF3599CD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7247456"/>
              </p:ext>
            </p:extLst>
          </p:nvPr>
        </p:nvGraphicFramePr>
        <p:xfrm>
          <a:off x="162232" y="0"/>
          <a:ext cx="8819536" cy="67125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4620">
                  <a:extLst>
                    <a:ext uri="{9D8B030D-6E8A-4147-A177-3AD203B41FA5}">
                      <a16:colId xmlns:a16="http://schemas.microsoft.com/office/drawing/2014/main" val="1881623105"/>
                    </a:ext>
                  </a:extLst>
                </a:gridCol>
                <a:gridCol w="1253613">
                  <a:extLst>
                    <a:ext uri="{9D8B030D-6E8A-4147-A177-3AD203B41FA5}">
                      <a16:colId xmlns:a16="http://schemas.microsoft.com/office/drawing/2014/main" val="1565518127"/>
                    </a:ext>
                  </a:extLst>
                </a:gridCol>
                <a:gridCol w="1769806">
                  <a:extLst>
                    <a:ext uri="{9D8B030D-6E8A-4147-A177-3AD203B41FA5}">
                      <a16:colId xmlns:a16="http://schemas.microsoft.com/office/drawing/2014/main" val="2079970207"/>
                    </a:ext>
                  </a:extLst>
                </a:gridCol>
                <a:gridCol w="1710813">
                  <a:extLst>
                    <a:ext uri="{9D8B030D-6E8A-4147-A177-3AD203B41FA5}">
                      <a16:colId xmlns:a16="http://schemas.microsoft.com/office/drawing/2014/main" val="2923393873"/>
                    </a:ext>
                  </a:extLst>
                </a:gridCol>
                <a:gridCol w="2890684">
                  <a:extLst>
                    <a:ext uri="{9D8B030D-6E8A-4147-A177-3AD203B41FA5}">
                      <a16:colId xmlns:a16="http://schemas.microsoft.com/office/drawing/2014/main" val="1274540024"/>
                    </a:ext>
                  </a:extLst>
                </a:gridCol>
              </a:tblGrid>
              <a:tr h="67748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Cover crop species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Corn or soybean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Authors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2511821"/>
                  </a:ext>
                </a:extLst>
              </a:tr>
              <a:tr h="36334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OH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1993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vetch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corn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Hoffman et al.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2239695"/>
                  </a:ext>
                </a:extLst>
              </a:tr>
              <a:tr h="36334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MI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clover, medic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corn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Fisk et al.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3979185"/>
                  </a:ext>
                </a:extLst>
              </a:tr>
              <a:tr h="36334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vetch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corn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/>
                        <a:t>Czapar</a:t>
                      </a:r>
                      <a:r>
                        <a:rPr lang="en-US" sz="1800" dirty="0"/>
                        <a:t> et al.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03789"/>
                  </a:ext>
                </a:extLst>
              </a:tr>
              <a:tr h="36334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OH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wheat, vetch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corn, soybean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Gallagher et al.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4087971"/>
                  </a:ext>
                </a:extLst>
              </a:tr>
              <a:tr h="36334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MN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rye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soybean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/>
                        <a:t>DeBruin</a:t>
                      </a:r>
                      <a:r>
                        <a:rPr lang="en-US" sz="1800" dirty="0"/>
                        <a:t> et al.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6564971"/>
                  </a:ext>
                </a:extLst>
              </a:tr>
              <a:tr h="36334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rye, vetch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soybean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Davis et al.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1695582"/>
                  </a:ext>
                </a:extLst>
              </a:tr>
              <a:tr h="36334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WI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rye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soybean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Bernstein et al.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9957050"/>
                  </a:ext>
                </a:extLst>
              </a:tr>
              <a:tr h="36334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mixes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corn, soybean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Delate et al.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2573233"/>
                  </a:ext>
                </a:extLst>
              </a:tr>
              <a:tr h="36334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MI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rye/vetch, vetch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…*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Hayden et al.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9520334"/>
                  </a:ext>
                </a:extLst>
              </a:tr>
              <a:tr h="61791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wheat, ryegrass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corn, soybean</a:t>
                      </a:r>
                    </a:p>
                    <a:p>
                      <a:pPr algn="ctr"/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Mock et al.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7847899"/>
                  </a:ext>
                </a:extLst>
              </a:tr>
              <a:tr h="36334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MN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2013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rye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soybean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/>
                        <a:t>Forcella</a:t>
                      </a:r>
                      <a:r>
                        <a:rPr lang="en-US" sz="1800" dirty="0"/>
                        <a:t> et al.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7519214"/>
                  </a:ext>
                </a:extLst>
              </a:tr>
              <a:tr h="36334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MN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radish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corn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/>
                        <a:t>Gieske</a:t>
                      </a:r>
                      <a:r>
                        <a:rPr lang="en-US" sz="1800" dirty="0"/>
                        <a:t> et al.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6957493"/>
                  </a:ext>
                </a:extLst>
              </a:tr>
              <a:tr h="36334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MO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mixes*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soybean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Cornelius and Bradley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0525187"/>
                  </a:ext>
                </a:extLst>
              </a:tr>
              <a:tr h="61791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radish, canola, rye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soybean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Crawford et al.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6574866"/>
                  </a:ext>
                </a:extLst>
              </a:tr>
              <a:tr h="36334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rye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…*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/>
                        <a:t>Werle</a:t>
                      </a:r>
                      <a:r>
                        <a:rPr lang="en-US" sz="1800" dirty="0"/>
                        <a:t> et al.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91390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3388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3266</TotalTime>
  <Words>836</Words>
  <Application>Microsoft Office PowerPoint</Application>
  <PresentationFormat>On-screen Show (4:3)</PresentationFormat>
  <Paragraphs>134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1_Office Theme</vt:lpstr>
      <vt:lpstr>Do winter cover crops suppress weeds in Midwestern corn- and soybean-based systems?  A meta-analysis</vt:lpstr>
      <vt:lpstr>Project background and rationale</vt:lpstr>
      <vt:lpstr>PowerPoint Presentation</vt:lpstr>
      <vt:lpstr>Procedure for building the database</vt:lpstr>
      <vt:lpstr>PowerPoint Presentation</vt:lpstr>
      <vt:lpstr>PowerPoint Presentation</vt:lpstr>
      <vt:lpstr>Summary</vt:lpstr>
      <vt:lpstr>EXTRA SLIDES FOR NOW</vt:lpstr>
      <vt:lpstr>PowerPoint Presentation</vt:lpstr>
      <vt:lpstr>PowerPoint Presentation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Susan Fisk</dc:creator>
  <cp:lastModifiedBy>Andrea Basche</cp:lastModifiedBy>
  <cp:revision>38</cp:revision>
  <dcterms:created xsi:type="dcterms:W3CDTF">2016-05-26T16:30:45Z</dcterms:created>
  <dcterms:modified xsi:type="dcterms:W3CDTF">2018-10-29T20:22:16Z</dcterms:modified>
</cp:coreProperties>
</file>