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0"/>
  </p:notesMasterIdLst>
  <p:sldIdLst>
    <p:sldId id="256" r:id="rId3"/>
    <p:sldId id="257" r:id="rId4"/>
    <p:sldId id="276" r:id="rId5"/>
    <p:sldId id="274" r:id="rId6"/>
    <p:sldId id="278" r:id="rId7"/>
    <p:sldId id="280" r:id="rId8"/>
    <p:sldId id="28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Basche" initials="AB" lastIdx="1" clrIdx="0">
    <p:extLst>
      <p:ext uri="{19B8F6BF-5375-455C-9EA6-DF929625EA0E}">
        <p15:presenceInfo xmlns:p15="http://schemas.microsoft.com/office/powerpoint/2012/main" userId="S-1-5-21-527237240-492894223-682003330-196392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  <a:srgbClr val="C4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81124" autoAdjust="0"/>
  </p:normalViewPr>
  <p:slideViewPr>
    <p:cSldViewPr snapToGrid="0">
      <p:cViewPr varScale="1">
        <p:scale>
          <a:sx n="97" d="100"/>
          <a:sy n="97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1A7A1-59E2-7247-87DC-517C59FCFF3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9FC0F-F804-7940-B7D1-981A9DD3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7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Midwestern Corn Belt is different than edges of it in SE or MidAtlantic states – we grow corn and beans (will look more at NASS data to see what % of the states are growing c/s). </a:t>
            </a:r>
          </a:p>
          <a:p>
            <a:r>
              <a:rPr lang="en-US" sz="1200" dirty="0"/>
              <a:t>Fall planted only: window for cc’s that is most likely to advance </a:t>
            </a:r>
          </a:p>
          <a:p>
            <a:r>
              <a:rPr lang="en-US" sz="1200" dirty="0"/>
              <a:t>We think this is a super important question for our region / </a:t>
            </a:r>
            <a:r>
              <a:rPr lang="en-US" sz="1200" dirty="0" smtClean="0"/>
              <a:t>environment – major reason is the limited heat units – so what can cover crops do based on what the data says – the only way to make it pay is to</a:t>
            </a:r>
            <a:r>
              <a:rPr lang="en-US" sz="1200" baseline="0" dirty="0" smtClean="0"/>
              <a:t> offset herbicide costs – hypothesize that we can cut costs.</a:t>
            </a:r>
          </a:p>
          <a:p>
            <a:r>
              <a:rPr lang="en-US" sz="1200" baseline="0" dirty="0" smtClean="0"/>
              <a:t>Recent paper came out - explain</a:t>
            </a:r>
          </a:p>
          <a:p>
            <a:r>
              <a:rPr lang="en-US" sz="1200" baseline="0" dirty="0" smtClean="0"/>
              <a:t>This is a call to action </a:t>
            </a:r>
            <a:r>
              <a:rPr lang="en-US" sz="1200" baseline="0" dirty="0" smtClean="0"/>
              <a:t>for us as researchers- </a:t>
            </a:r>
            <a:r>
              <a:rPr lang="en-US" sz="1200" baseline="0" dirty="0" smtClean="0"/>
              <a:t>farmers are seeing this anecdotally but </a:t>
            </a:r>
            <a:r>
              <a:rPr lang="en-US" sz="1200" baseline="0" dirty="0" smtClean="0"/>
              <a:t>is this what we are seeing in the research?</a:t>
            </a:r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FC0F-F804-7940-B7D1-981A9DD39A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21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Searched</a:t>
            </a:r>
            <a:r>
              <a:rPr lang="en-US" baseline="0" dirty="0" smtClean="0"/>
              <a:t> WOS for studies in the CB – fall planted CC, before corn or soy</a:t>
            </a:r>
          </a:p>
          <a:p>
            <a:r>
              <a:rPr lang="en-US" baseline="0" dirty="0" smtClean="0"/>
              <a:t>Create a ratio – key unit we’re investigating in analysis like this – really the equalizer</a:t>
            </a:r>
          </a:p>
          <a:p>
            <a:r>
              <a:rPr lang="en-US" baseline="0" dirty="0" smtClean="0"/>
              <a:t>Equation is the weeds w/ cc divided by no cc – and that would be the ONLY difference in all of our studies – control is no cover crop</a:t>
            </a:r>
          </a:p>
          <a:p>
            <a:r>
              <a:rPr lang="en-US" baseline="0" dirty="0" smtClean="0"/>
              <a:t>Most studies looked at a few diff </a:t>
            </a:r>
            <a:r>
              <a:rPr lang="en-US" baseline="0" dirty="0" err="1" smtClean="0"/>
              <a:t>trts</a:t>
            </a:r>
            <a:r>
              <a:rPr lang="en-US" baseline="0" dirty="0" smtClean="0"/>
              <a:t> which leads to more RRs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9FC0F-F804-7940-B7D1-981A9DD39A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60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a few candidate</a:t>
            </a:r>
            <a:r>
              <a:rPr lang="en-US" baseline="0" dirty="0" smtClean="0"/>
              <a:t> studies for KS, have not found any in the Dakotas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9FC0F-F804-7940-B7D1-981A9DD39A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67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me describe what you’re looking at here</a:t>
            </a:r>
          </a:p>
          <a:p>
            <a:r>
              <a:rPr lang="en-US" dirty="0" smtClean="0"/>
              <a:t>This</a:t>
            </a:r>
            <a:r>
              <a:rPr lang="en-US" baseline="0" dirty="0" smtClean="0"/>
              <a:t> is the overall distribution of response ratios – again the ratio is the weeds measured – either biomass or density – in the cover crop </a:t>
            </a:r>
            <a:r>
              <a:rPr lang="en-US" baseline="0" dirty="0" err="1" smtClean="0"/>
              <a:t>trt</a:t>
            </a:r>
            <a:r>
              <a:rPr lang="en-US" baseline="0" dirty="0" smtClean="0"/>
              <a:t> divided by no cover crop treatment</a:t>
            </a:r>
          </a:p>
          <a:p>
            <a:r>
              <a:rPr lang="en-US" baseline="0" dirty="0" smtClean="0"/>
              <a:t>So (animate arrows) if the weeds in cc were in the numerator and they were lower than we would have a RR below zero. If weeds in the cc </a:t>
            </a:r>
            <a:r>
              <a:rPr lang="en-US" baseline="0" dirty="0" err="1" smtClean="0"/>
              <a:t>trt</a:t>
            </a:r>
            <a:r>
              <a:rPr lang="en-US" baseline="0" dirty="0" smtClean="0"/>
              <a:t> were greater than there would be a value above zero</a:t>
            </a:r>
          </a:p>
          <a:p>
            <a:r>
              <a:rPr lang="en-US" baseline="0" dirty="0" smtClean="0"/>
              <a:t>Overall what we found is that in 48% of RRs there was a decrease in weed density w/ cc</a:t>
            </a:r>
          </a:p>
          <a:p>
            <a:r>
              <a:rPr lang="en-US" baseline="0" dirty="0" smtClean="0"/>
              <a:t>And in 64% of the RRs there was decrease in weed biomass w/ cc </a:t>
            </a:r>
          </a:p>
          <a:p>
            <a:r>
              <a:rPr lang="en-US" baseline="0" dirty="0" smtClean="0"/>
              <a:t>So what does that mean? It means that the glass is either half full or half empty – what can *we* learn from this about when the glass was more empty, so that we can more consistently have it be full?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9FC0F-F804-7940-B7D1-981A9DD39A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90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Let me just add a little more complexity to the story before I run out of time</a:t>
            </a:r>
          </a:p>
          <a:p>
            <a:r>
              <a:rPr lang="en-US" baseline="0" dirty="0" smtClean="0"/>
              <a:t>Some of the </a:t>
            </a:r>
            <a:r>
              <a:rPr lang="en-US" baseline="0" dirty="0" err="1" smtClean="0"/>
              <a:t>expts</a:t>
            </a:r>
            <a:r>
              <a:rPr lang="en-US" baseline="0" dirty="0" smtClean="0"/>
              <a:t> reported yields. And we looked similarly at crop yields as a ratio – so that’s what you’re looking at here on the x axis, so (animate arrows) if there is a value above 1 that means the cc increased yields, and if there is a value below they decreased yields</a:t>
            </a:r>
          </a:p>
          <a:p>
            <a:r>
              <a:rPr lang="en-US" baseline="0" dirty="0" smtClean="0"/>
              <a:t>And we’ve plotted the weed response (both den and bio) on the y axis</a:t>
            </a:r>
          </a:p>
          <a:p>
            <a:r>
              <a:rPr lang="en-US" baseline="0" dirty="0" smtClean="0"/>
              <a:t>This is a neat little trick because it allows us to look at the best case scenario – where cc decreased weeds and increased yields – which was 18% of the RRs</a:t>
            </a:r>
          </a:p>
          <a:p>
            <a:r>
              <a:rPr lang="en-US" baseline="0" dirty="0" smtClean="0"/>
              <a:t>AND also, where cc increased weeds and decreased yields, so the least favorable outcome, and that was 46% of the RRs</a:t>
            </a:r>
          </a:p>
          <a:p>
            <a:r>
              <a:rPr lang="en-US" baseline="0" dirty="0" smtClean="0"/>
              <a:t>So what can we learn from this so that more fall into the lower quadrant…. ?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9FC0F-F804-7940-B7D1-981A9DD39A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6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Quickly to wrap up: Its clear from the published</a:t>
            </a:r>
            <a:r>
              <a:rPr lang="en-US" baseline="0" dirty="0" smtClean="0"/>
              <a:t> literature that we haven’t figured out how cover crops can reduce weeds to offset costs in the MW systems</a:t>
            </a:r>
          </a:p>
          <a:p>
            <a:r>
              <a:rPr lang="en-US" baseline="0" dirty="0" smtClean="0"/>
              <a:t>Learn more at the poster – noted a few things we’ve noticed that the poster has more detail 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Extra </a:t>
            </a:r>
            <a:r>
              <a:rPr lang="en-US" dirty="0" smtClean="0"/>
              <a:t>notes: </a:t>
            </a:r>
            <a:endParaRPr lang="en-US" baseline="0" dirty="0" smtClean="0"/>
          </a:p>
          <a:p>
            <a:r>
              <a:rPr lang="en-US" baseline="0" dirty="0" smtClean="0"/>
              <a:t>How would density plot look diff if separated by crop – if its just soybean then it could be explained by heat units</a:t>
            </a:r>
          </a:p>
          <a:p>
            <a:r>
              <a:rPr lang="en-US" baseline="0" dirty="0" smtClean="0"/>
              <a:t>Could be about germination timing of </a:t>
            </a:r>
            <a:r>
              <a:rPr lang="en-US" baseline="0" dirty="0" smtClean="0"/>
              <a:t>weeds</a:t>
            </a:r>
          </a:p>
          <a:p>
            <a:r>
              <a:rPr lang="en-US" sz="1200" baseline="0" dirty="0" smtClean="0"/>
              <a:t>Are pre emergence / or post emergence residual herbicides less effective? Were weed increases a result of a particular herbicide system.</a:t>
            </a:r>
          </a:p>
          <a:p>
            <a:r>
              <a:rPr lang="en-US" sz="1200" baseline="0" dirty="0" smtClean="0"/>
              <a:t>Farmers also say that see increased weeds. </a:t>
            </a:r>
          </a:p>
          <a:p>
            <a:r>
              <a:rPr lang="en-US" sz="1200" baseline="0" dirty="0" smtClean="0"/>
              <a:t>Maybe a more favorable seed bed for weeds</a:t>
            </a:r>
          </a:p>
          <a:p>
            <a:r>
              <a:rPr lang="en-US" sz="1200" baseline="0" dirty="0" smtClean="0"/>
              <a:t>Tillage could explain more weeds – turning over more seed weeds / increase weed germination – note that none of our studies used tillage to terminate the cover crop</a:t>
            </a:r>
          </a:p>
          <a:p>
            <a:r>
              <a:rPr lang="en-US" sz="1200" baseline="0" dirty="0" smtClean="0"/>
              <a:t>Mowing could also be responsible for a more favorable seed bed – maybe </a:t>
            </a:r>
            <a:r>
              <a:rPr lang="en-US" sz="1200" baseline="0" dirty="0" err="1" smtClean="0"/>
              <a:t>DeBruin</a:t>
            </a:r>
            <a:r>
              <a:rPr lang="en-US" sz="1200" baseline="0" dirty="0" smtClean="0"/>
              <a:t> mowed too early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9FC0F-F804-7940-B7D1-981A9DD39A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17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7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6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40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30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59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24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18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33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88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980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07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038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80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5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5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5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2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3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0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1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8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313A-9239-46AE-8E81-9652ADF8B2E0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7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313A-9239-46AE-8E81-9652ADF8B2E0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4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Do winter cover crops suppress weeds in Midwestern corn- and soybean-based systems? </a:t>
            </a:r>
            <a:br>
              <a:rPr lang="en-US" sz="5000" dirty="0"/>
            </a:br>
            <a:r>
              <a:rPr lang="en-US" sz="5000" dirty="0"/>
              <a:t>A meta-analysis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951" y="3953378"/>
            <a:ext cx="8538098" cy="1959150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  <a:r>
              <a:rPr lang="en-US" sz="9600" dirty="0"/>
              <a:t>Andrea Basche</a:t>
            </a:r>
            <a:r>
              <a:rPr lang="en-US" sz="9600" baseline="30000" dirty="0"/>
              <a:t>1</a:t>
            </a:r>
            <a:r>
              <a:rPr lang="en-US" sz="9600" dirty="0"/>
              <a:t>, David Weisberger</a:t>
            </a:r>
            <a:r>
              <a:rPr lang="en-US" sz="9600" baseline="30000" dirty="0"/>
              <a:t>2</a:t>
            </a:r>
            <a:r>
              <a:rPr lang="en-US" sz="9600" dirty="0"/>
              <a:t>, Virginia Nichols</a:t>
            </a:r>
            <a:r>
              <a:rPr lang="en-US" sz="9600" baseline="30000" dirty="0"/>
              <a:t>2</a:t>
            </a:r>
            <a:r>
              <a:rPr lang="en-US" sz="9600" dirty="0"/>
              <a:t>, Alisha Bower</a:t>
            </a:r>
            <a:r>
              <a:rPr lang="en-US" sz="9600" baseline="30000" dirty="0"/>
              <a:t>3</a:t>
            </a:r>
            <a:r>
              <a:rPr lang="en-US" sz="9600" dirty="0"/>
              <a:t>, Chris Wilbeck</a:t>
            </a:r>
            <a:r>
              <a:rPr lang="en-US" sz="9600" baseline="30000" dirty="0"/>
              <a:t>3</a:t>
            </a:r>
            <a:r>
              <a:rPr lang="en-US" sz="9600" dirty="0"/>
              <a:t>, Sarah Carlson</a:t>
            </a:r>
            <a:r>
              <a:rPr lang="en-US" sz="9600" baseline="30000" dirty="0"/>
              <a:t>3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5600" dirty="0" smtClean="0">
              <a:cs typeface="Arial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7200" dirty="0" smtClean="0">
                <a:cs typeface="Arial" pitchFamily="34" charset="0"/>
              </a:rPr>
              <a:t>1</a:t>
            </a:r>
            <a:r>
              <a:rPr lang="en-US" sz="7200" dirty="0">
                <a:cs typeface="Arial" pitchFamily="34" charset="0"/>
              </a:rPr>
              <a:t>. University of Nebraska-Lincoln, Department of Agronomy and Horticulture, Lincoln, NE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7200" dirty="0">
                <a:cs typeface="Arial" pitchFamily="34" charset="0"/>
              </a:rPr>
              <a:t>2. Iowa State University, Department of Agronomy, Ames, IA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7200" dirty="0">
                <a:cs typeface="Arial" pitchFamily="34" charset="0"/>
              </a:rPr>
              <a:t>3. Practical Farmers of Iowa, Ames, 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0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791514"/>
            <a:ext cx="7886700" cy="480536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background and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391" y="1807421"/>
            <a:ext cx="8295217" cy="324315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Focusing on the Corn Belt </a:t>
            </a:r>
            <a:endParaRPr lang="en-US" dirty="0" smtClean="0"/>
          </a:p>
          <a:p>
            <a:pPr lvl="1"/>
            <a:r>
              <a:rPr lang="en-US" dirty="0" smtClean="0"/>
              <a:t>Large production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redominance </a:t>
            </a:r>
            <a:r>
              <a:rPr lang="en-US" dirty="0"/>
              <a:t>of annual </a:t>
            </a:r>
            <a:r>
              <a:rPr lang="en-US" dirty="0" smtClean="0"/>
              <a:t>cropland</a:t>
            </a:r>
          </a:p>
          <a:p>
            <a:pPr lvl="1"/>
            <a:r>
              <a:rPr lang="en-US" dirty="0" smtClean="0"/>
              <a:t>Climate and predominant cropping systems limit heat units for CCs  </a:t>
            </a:r>
          </a:p>
          <a:p>
            <a:pPr lvl="1"/>
            <a:r>
              <a:rPr lang="en-US" i="1" dirty="0"/>
              <a:t>A</a:t>
            </a:r>
            <a:r>
              <a:rPr lang="en-US" i="1" dirty="0" smtClean="0"/>
              <a:t>nd</a:t>
            </a:r>
            <a:r>
              <a:rPr lang="en-US" dirty="0" smtClean="0"/>
              <a:t> potential for cost savings associated with input reductions</a:t>
            </a:r>
          </a:p>
          <a:p>
            <a:r>
              <a:rPr lang="en-US" dirty="0" smtClean="0"/>
              <a:t>Question: What is the potential for cover crops to reduce weeds and offset herbicide costs, based on previously published studies? </a:t>
            </a:r>
          </a:p>
          <a:p>
            <a:pPr lvl="1"/>
            <a:r>
              <a:rPr lang="en-US" dirty="0" smtClean="0"/>
              <a:t>Recent review article (</a:t>
            </a:r>
            <a:r>
              <a:rPr lang="en-US" dirty="0" err="1" smtClean="0"/>
              <a:t>Osipitan</a:t>
            </a:r>
            <a:r>
              <a:rPr lang="en-US" dirty="0" smtClean="0"/>
              <a:t> et al. 2018 Agronomy Journal) addresses some of this question but was not specific to Corn Belt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86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310" y="1818166"/>
            <a:ext cx="3771014" cy="282826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9000"/>
              </a:srgbClr>
            </a:outerShdw>
            <a:reflection endPos="0" dist="50800" dir="5400000" sy="-100000" algn="bl" rotWithShape="0"/>
          </a:effec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4340" y="287610"/>
            <a:ext cx="3988804" cy="868681"/>
          </a:xfrm>
          <a:noFill/>
        </p:spPr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4340" y="1243751"/>
                <a:ext cx="4424739" cy="5125151"/>
              </a:xfrm>
              <a:noFill/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Criteria: Conducted systematic search for experiments in Midwestern Corn Belt </a:t>
                </a:r>
                <a:r>
                  <a:rPr lang="en-US" dirty="0" smtClean="0"/>
                  <a:t>states </a:t>
                </a:r>
                <a:r>
                  <a:rPr lang="en-US" dirty="0"/>
                  <a:t>that measured weed density or biomass, and included a fall planted cover crop before corn or </a:t>
                </a:r>
                <a:r>
                  <a:rPr lang="en-US" dirty="0" smtClean="0"/>
                  <a:t>soybean</a:t>
                </a:r>
              </a:p>
              <a:p>
                <a:r>
                  <a:rPr lang="en-US" dirty="0" smtClean="0"/>
                  <a:t>Create a “response ratio” (RR) of experimental treatment to control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𝐿𝑅𝑅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𝑛𝑎𝑡𝑢𝑟𝑎𝑙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𝑤𝑒𝑒𝑑𝑠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𝑐𝑜𝑣𝑒𝑟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𝑐𝑟𝑜𝑝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𝑤𝑒𝑒𝑑𝑠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𝑤𝑖𝑡h𝑜𝑢𝑡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𝑐𝑜𝑣𝑒𝑟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𝑐𝑟𝑜𝑝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All treatments are equal other than the inclusion of cover crop</a:t>
                </a:r>
              </a:p>
              <a:p>
                <a:r>
                  <a:rPr lang="en-US" dirty="0" smtClean="0"/>
                  <a:t>Different treatments (generally) lead to multiple RRs in each study such as termination method, cover crop species, planting dates, etc.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4340" y="1243751"/>
                <a:ext cx="4424739" cy="5125151"/>
              </a:xfrm>
              <a:blipFill>
                <a:blip r:embed="rId7"/>
                <a:stretch>
                  <a:fillRect l="-1377" t="-1784" r="-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6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07" y="197235"/>
            <a:ext cx="8143201" cy="51875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10093" y="197235"/>
            <a:ext cx="7070651" cy="855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Screened 665 potential experiments and </a:t>
            </a:r>
            <a:r>
              <a:rPr lang="en-US" sz="2400" dirty="0"/>
              <a:t>have included 15 </a:t>
            </a:r>
            <a:r>
              <a:rPr lang="en-US" sz="2400" dirty="0" smtClean="0"/>
              <a:t>in </a:t>
            </a:r>
            <a:r>
              <a:rPr lang="en-US" sz="2400" dirty="0"/>
              <a:t>a database for this preliminary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85061" y="556167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*Illinois, Indiana, Iowa, Kansas, Michigan, Minnesota, Missouri, Nebraska, North Dakota, Ohio, South Dakota, and Wisconsin</a:t>
            </a:r>
          </a:p>
        </p:txBody>
      </p:sp>
    </p:spTree>
    <p:extLst>
      <p:ext uri="{BB962C8B-B14F-4D97-AF65-F5344CB8AC3E}">
        <p14:creationId xmlns:p14="http://schemas.microsoft.com/office/powerpoint/2010/main" val="199369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409197"/>
            <a:ext cx="9019727" cy="63849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994F82-820E-1545-9264-BBB855CD6C07}"/>
              </a:ext>
            </a:extLst>
          </p:cNvPr>
          <p:cNvSpPr txBox="1"/>
          <p:nvPr/>
        </p:nvSpPr>
        <p:spPr>
          <a:xfrm>
            <a:off x="2218212" y="1614089"/>
            <a:ext cx="1779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AB200"/>
                </a:solidFill>
              </a:rPr>
              <a:t>48% </a:t>
            </a:r>
            <a:r>
              <a:rPr lang="en-US" b="1" dirty="0">
                <a:solidFill>
                  <a:srgbClr val="EAB200"/>
                </a:solidFill>
              </a:rPr>
              <a:t>of RRs decrease weeds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38676B-1032-9B49-AB6C-9E1DB218E4BB}"/>
              </a:ext>
            </a:extLst>
          </p:cNvPr>
          <p:cNvSpPr txBox="1"/>
          <p:nvPr/>
        </p:nvSpPr>
        <p:spPr>
          <a:xfrm>
            <a:off x="2120241" y="3826023"/>
            <a:ext cx="1975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AB200"/>
                </a:solidFill>
              </a:rPr>
              <a:t>64% of RRs decrease weeds</a:t>
            </a:r>
            <a:endParaRPr lang="en-US" b="1" dirty="0">
              <a:solidFill>
                <a:srgbClr val="EAB2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-194310" y="39865"/>
                <a:ext cx="100012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𝑛𝑎𝑡𝑢𝑟𝑎𝑙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𝑤𝑒𝑒𝑑𝑠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𝑐𝑜𝑣𝑒𝑟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𝑐𝑟𝑜𝑝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𝑤𝑒𝑒𝑑𝑠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𝑐𝑜𝑣𝑒𝑟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𝑐𝑟𝑜𝑝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4310" y="39865"/>
                <a:ext cx="1000125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Arrow 9"/>
          <p:cNvSpPr/>
          <p:nvPr/>
        </p:nvSpPr>
        <p:spPr>
          <a:xfrm>
            <a:off x="2628900" y="582930"/>
            <a:ext cx="2137410" cy="560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Decrease in weeds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171815" y="582930"/>
            <a:ext cx="2137410" cy="560070"/>
            <a:chOff x="6054852" y="582930"/>
            <a:chExt cx="2137410" cy="560070"/>
          </a:xfrm>
        </p:grpSpPr>
        <p:sp>
          <p:nvSpPr>
            <p:cNvPr id="13" name="Left Arrow 12"/>
            <p:cNvSpPr/>
            <p:nvPr/>
          </p:nvSpPr>
          <p:spPr>
            <a:xfrm rot="10800000">
              <a:off x="6054852" y="582930"/>
              <a:ext cx="2137410" cy="56007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18098" y="678298"/>
              <a:ext cx="201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Increase in weeds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 descr="Image result for image glass half full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345" y="39865"/>
            <a:ext cx="3935916" cy="651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62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41" y="383525"/>
            <a:ext cx="5935127" cy="5390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06353" y="484094"/>
            <a:ext cx="2627791" cy="235676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7460" y="2840854"/>
            <a:ext cx="2627791" cy="240354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01884" y="3575713"/>
            <a:ext cx="1842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Win </a:t>
            </a:r>
            <a:r>
              <a:rPr lang="en-US" sz="3000" dirty="0" err="1" smtClean="0">
                <a:solidFill>
                  <a:srgbClr val="FF0000"/>
                </a:solidFill>
              </a:rPr>
              <a:t>Win</a:t>
            </a:r>
            <a:endParaRPr lang="en-US" sz="3000" dirty="0" smtClean="0">
              <a:solidFill>
                <a:srgbClr val="FF0000"/>
              </a:solidFill>
            </a:endParaRPr>
          </a:p>
          <a:p>
            <a:r>
              <a:rPr lang="en-US" sz="3000" dirty="0" smtClean="0">
                <a:solidFill>
                  <a:srgbClr val="FF0000"/>
                </a:solidFill>
              </a:rPr>
              <a:t>18%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1914" y="106526"/>
            <a:ext cx="1842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Lose </a:t>
            </a:r>
            <a:r>
              <a:rPr lang="en-US" sz="3000" dirty="0" err="1" smtClean="0">
                <a:solidFill>
                  <a:srgbClr val="FF0000"/>
                </a:solidFill>
              </a:rPr>
              <a:t>Lose</a:t>
            </a:r>
            <a:endParaRPr lang="en-US" sz="3000" dirty="0" smtClean="0">
              <a:solidFill>
                <a:srgbClr val="FF0000"/>
              </a:solidFill>
            </a:endParaRPr>
          </a:p>
          <a:p>
            <a:r>
              <a:rPr lang="en-US" sz="3000" dirty="0" smtClean="0">
                <a:solidFill>
                  <a:srgbClr val="FF0000"/>
                </a:solidFill>
              </a:rPr>
              <a:t>46%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2633354" y="5621936"/>
            <a:ext cx="1708495" cy="5600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Decrease yield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930914" y="5594559"/>
            <a:ext cx="1768589" cy="587448"/>
            <a:chOff x="6054852" y="582930"/>
            <a:chExt cx="2137410" cy="560070"/>
          </a:xfrm>
        </p:grpSpPr>
        <p:sp>
          <p:nvSpPr>
            <p:cNvPr id="14" name="Left Arrow 13"/>
            <p:cNvSpPr/>
            <p:nvPr/>
          </p:nvSpPr>
          <p:spPr>
            <a:xfrm rot="10800000">
              <a:off x="6054852" y="582930"/>
              <a:ext cx="2137410" cy="56007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18098" y="678298"/>
              <a:ext cx="201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Increase yield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Left Arrow 15"/>
          <p:cNvSpPr/>
          <p:nvPr/>
        </p:nvSpPr>
        <p:spPr>
          <a:xfrm rot="16200000">
            <a:off x="257444" y="4207239"/>
            <a:ext cx="1851056" cy="5880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Decrease weeds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 rot="16200000">
            <a:off x="246638" y="1712759"/>
            <a:ext cx="1768589" cy="587448"/>
            <a:chOff x="6054852" y="582930"/>
            <a:chExt cx="2137410" cy="560070"/>
          </a:xfrm>
        </p:grpSpPr>
        <p:sp>
          <p:nvSpPr>
            <p:cNvPr id="18" name="Left Arrow 17"/>
            <p:cNvSpPr/>
            <p:nvPr/>
          </p:nvSpPr>
          <p:spPr>
            <a:xfrm rot="10800000">
              <a:off x="6054852" y="582930"/>
              <a:ext cx="2137410" cy="56007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18099" y="678298"/>
              <a:ext cx="2010918" cy="352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Increase weeds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930913" y="723331"/>
            <a:ext cx="2168197" cy="996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58980" y="4083544"/>
            <a:ext cx="2017235" cy="870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081875" y="4113588"/>
            <a:ext cx="2017235" cy="870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104030" y="484094"/>
            <a:ext cx="2072185" cy="915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9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6" grpId="0"/>
      <p:bldP spid="11" grpId="0"/>
      <p:bldP spid="12" grpId="0" animBg="1"/>
      <p:bldP spid="16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 smtClean="0"/>
              <a:t>More work is needed to increase the efficacy of cover crops to control weeds</a:t>
            </a:r>
          </a:p>
          <a:p>
            <a:r>
              <a:rPr lang="en-US" dirty="0" smtClean="0"/>
              <a:t>Poster explores more of the management questions</a:t>
            </a:r>
          </a:p>
          <a:p>
            <a:pPr lvl="1"/>
            <a:r>
              <a:rPr lang="en-US" dirty="0" smtClean="0"/>
              <a:t>What is in the win-win category? More </a:t>
            </a:r>
            <a:r>
              <a:rPr lang="en-US" dirty="0" smtClean="0"/>
              <a:t>cc before soybean </a:t>
            </a:r>
            <a:r>
              <a:rPr lang="en-US" dirty="0" smtClean="0"/>
              <a:t>than corn</a:t>
            </a:r>
          </a:p>
          <a:p>
            <a:pPr lvl="1"/>
            <a:r>
              <a:rPr lang="en-US" dirty="0" smtClean="0"/>
              <a:t>What is in the lose-lose? More </a:t>
            </a:r>
            <a:r>
              <a:rPr lang="en-US" dirty="0" smtClean="0"/>
              <a:t>when the cc was mowed or crimped </a:t>
            </a:r>
            <a:endParaRPr lang="en-US" dirty="0"/>
          </a:p>
          <a:p>
            <a:pPr lvl="1"/>
            <a:r>
              <a:rPr lang="en-US" dirty="0" smtClean="0"/>
              <a:t>Biomass </a:t>
            </a:r>
            <a:r>
              <a:rPr lang="en-US" dirty="0" smtClean="0"/>
              <a:t>is important but </a:t>
            </a:r>
            <a:r>
              <a:rPr lang="en-US" dirty="0" smtClean="0"/>
              <a:t>likely not </a:t>
            </a:r>
            <a:r>
              <a:rPr lang="en-US" dirty="0" smtClean="0"/>
              <a:t>the only important consideration</a:t>
            </a:r>
            <a:endParaRPr lang="en-US" dirty="0"/>
          </a:p>
          <a:p>
            <a:r>
              <a:rPr lang="en-US" dirty="0" smtClean="0"/>
              <a:t>Visit </a:t>
            </a:r>
            <a:r>
              <a:rPr lang="en-US" u="sng" dirty="0" smtClean="0"/>
              <a:t>Poster 1137 </a:t>
            </a:r>
            <a:r>
              <a:rPr lang="en-US" dirty="0"/>
              <a:t>to </a:t>
            </a:r>
            <a:r>
              <a:rPr lang="en-US" dirty="0" smtClean="0"/>
              <a:t>learn more and share ideas from 4-6pm this afternoon</a:t>
            </a:r>
          </a:p>
        </p:txBody>
      </p:sp>
    </p:spTree>
    <p:extLst>
      <p:ext uri="{BB962C8B-B14F-4D97-AF65-F5344CB8AC3E}">
        <p14:creationId xmlns:p14="http://schemas.microsoft.com/office/powerpoint/2010/main" val="12570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3525</TotalTime>
  <Words>1155</Words>
  <Application>Microsoft Office PowerPoint</Application>
  <PresentationFormat>On-screen Show (4:3)</PresentationFormat>
  <Paragraphs>82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1_Office Theme</vt:lpstr>
      <vt:lpstr>Do winter cover crops suppress weeds in Midwestern corn- and soybean-based systems?  A meta-analysis</vt:lpstr>
      <vt:lpstr>Project background and rationale</vt:lpstr>
      <vt:lpstr>Analysis</vt:lpstr>
      <vt:lpstr>PowerPoint Presentation</vt:lpstr>
      <vt:lpstr>PowerPoint Presentation</vt:lpstr>
      <vt:lpstr>PowerPoint Presentation</vt:lpstr>
      <vt:lpstr>Summary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 Fisk</dc:creator>
  <cp:lastModifiedBy>Andrea Basche</cp:lastModifiedBy>
  <cp:revision>58</cp:revision>
  <dcterms:created xsi:type="dcterms:W3CDTF">2016-05-26T16:30:45Z</dcterms:created>
  <dcterms:modified xsi:type="dcterms:W3CDTF">2018-10-31T03:21:06Z</dcterms:modified>
</cp:coreProperties>
</file>