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76" r:id="rId5"/>
    <p:sldId id="274" r:id="rId6"/>
    <p:sldId id="278" r:id="rId7"/>
    <p:sldId id="282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Basche" initials="AB" lastIdx="1" clrIdx="0">
    <p:extLst>
      <p:ext uri="{19B8F6BF-5375-455C-9EA6-DF929625EA0E}">
        <p15:presenceInfo xmlns:p15="http://schemas.microsoft.com/office/powerpoint/2012/main" userId="S-1-5-21-527237240-492894223-682003330-19639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61530" autoAdjust="0"/>
  </p:normalViewPr>
  <p:slideViewPr>
    <p:cSldViewPr snapToGrid="0">
      <p:cViewPr varScale="1">
        <p:scale>
          <a:sx n="49" d="100"/>
          <a:sy n="49" d="100"/>
        </p:scale>
        <p:origin x="1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A7A1-59E2-7247-87DC-517C59FCFF3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FC0F-F804-7940-B7D1-981A9DD3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joining this morning. Pleased to share a little bit about a project</a:t>
            </a:r>
            <a:r>
              <a:rPr lang="en-US" baseline="0" dirty="0" smtClean="0"/>
              <a:t> I’ve been working on with several collaborators about cover crops and weed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want to answer this question about how well cover crops suppress</a:t>
            </a:r>
            <a:r>
              <a:rPr lang="en-US" sz="1200" baseline="0" dirty="0" smtClean="0"/>
              <a:t> weeds and we are looking specifically at the CB because</a:t>
            </a:r>
            <a:endParaRPr lang="en-US" sz="1200" dirty="0" smtClean="0"/>
          </a:p>
          <a:p>
            <a:r>
              <a:rPr lang="en-US" sz="120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Midwestern </a:t>
            </a:r>
            <a:r>
              <a:rPr lang="en-US" sz="1200" dirty="0"/>
              <a:t>Corn Belt is different than </a:t>
            </a:r>
            <a:r>
              <a:rPr lang="en-US" sz="1200" dirty="0" smtClean="0"/>
              <a:t>other places corn and soy are grown in the SE </a:t>
            </a:r>
            <a:r>
              <a:rPr lang="en-US" sz="1200" dirty="0"/>
              <a:t>or MidAtlantic states – we grow </a:t>
            </a:r>
            <a:r>
              <a:rPr lang="en-US" sz="1200" dirty="0" smtClean="0"/>
              <a:t>fairly consistently</a:t>
            </a:r>
            <a:r>
              <a:rPr lang="en-US" sz="1200" baseline="0" dirty="0" smtClean="0"/>
              <a:t> the largest number of corn acres &amp; represents about 80% of national production of corn and soybean</a:t>
            </a:r>
          </a:p>
          <a:p>
            <a:r>
              <a:rPr lang="en-US" sz="1200" baseline="0" dirty="0" smtClean="0"/>
              <a:t>And in many of the CB states the overwhelming major of cropped acres are these two summer annual crops</a:t>
            </a:r>
          </a:p>
          <a:p>
            <a:r>
              <a:rPr lang="en-US" sz="1200" baseline="0" dirty="0" smtClean="0"/>
              <a:t>Highly productive region – no doubt, but that has come at the cost of continued soil and water quality degradation- surface water q in Toledo oh or Des Moines or groundwater nitrate pollution in NE</a:t>
            </a:r>
          </a:p>
          <a:p>
            <a:r>
              <a:rPr lang="en-US" sz="1200" baseline="0" dirty="0" smtClean="0"/>
              <a:t>Not going to say more about that other than cc can close the fall/winter/spring bare soil window BUT what is that impact on weeds. Can cc’s offset herbicide costs and improve short term economics for producers</a:t>
            </a:r>
          </a:p>
          <a:p>
            <a:endParaRPr lang="en-US" sz="1200" baseline="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think this is a super important question for our region / environment </a:t>
            </a:r>
            <a:r>
              <a:rPr lang="en-US" sz="1200" dirty="0" smtClean="0"/>
              <a:t>/ climate–so </a:t>
            </a:r>
            <a:r>
              <a:rPr lang="en-US" sz="1200" dirty="0"/>
              <a:t>what can cover crops do based on what the data says </a:t>
            </a:r>
            <a:r>
              <a:rPr lang="en-US" sz="1200" dirty="0" smtClean="0"/>
              <a:t>given the limited</a:t>
            </a:r>
            <a:r>
              <a:rPr lang="en-US" sz="1200" baseline="0" dirty="0" smtClean="0"/>
              <a:t> heat units available in that fall window– </a:t>
            </a:r>
            <a:r>
              <a:rPr lang="en-US" sz="1200" baseline="0" dirty="0"/>
              <a:t>hypothesize that we can cut </a:t>
            </a:r>
            <a:r>
              <a:rPr lang="en-US" sz="1200" baseline="0" dirty="0" smtClean="0"/>
              <a:t>costs – farmers tell us this</a:t>
            </a:r>
            <a:endParaRPr lang="en-US" sz="1200" baseline="0" dirty="0"/>
          </a:p>
          <a:p>
            <a:r>
              <a:rPr lang="en-US" sz="1200" baseline="0" dirty="0"/>
              <a:t>Recent paper came out </a:t>
            </a:r>
            <a:r>
              <a:rPr lang="en-US" sz="1200" baseline="0" dirty="0" smtClean="0"/>
              <a:t>– mention that they found that cover crops can control early season weeds – but that was not specific to the Corn </a:t>
            </a:r>
            <a:r>
              <a:rPr lang="en-US" sz="1200" baseline="0" dirty="0" smtClean="0"/>
              <a:t>Belt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-Searched</a:t>
            </a:r>
            <a:r>
              <a:rPr lang="en-US" baseline="0" dirty="0" smtClean="0"/>
              <a:t> </a:t>
            </a:r>
            <a:r>
              <a:rPr lang="en-US" baseline="0" dirty="0"/>
              <a:t>WOS for studies in the CB </a:t>
            </a:r>
            <a:r>
              <a:rPr lang="en-US" baseline="0" dirty="0" smtClean="0"/>
              <a:t>– let me go through our either criteria that collected weed biomass or weed density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fall planted CC, before corn or soy, Photo meant to illustrate that the only difference in the RRs is the presence of a cover crop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Create </a:t>
            </a:r>
            <a:r>
              <a:rPr lang="en-US" baseline="0" dirty="0"/>
              <a:t>a ratio – key unit we’re investigating in analysis like this – really the equalizer</a:t>
            </a:r>
          </a:p>
          <a:p>
            <a:r>
              <a:rPr lang="en-US" baseline="0" dirty="0"/>
              <a:t>Equation is the weeds w/ cc divided by no cc – and that would be the ONLY difference in all of our studies – control is no cover </a:t>
            </a:r>
            <a:r>
              <a:rPr lang="en-US" baseline="0" dirty="0" smtClean="0"/>
              <a:t>crop</a:t>
            </a:r>
          </a:p>
          <a:p>
            <a:r>
              <a:rPr lang="en-US" baseline="0" dirty="0" smtClean="0"/>
              <a:t>Most </a:t>
            </a:r>
            <a:r>
              <a:rPr lang="en-US" baseline="0" dirty="0"/>
              <a:t>studies looked at a few diff </a:t>
            </a:r>
            <a:r>
              <a:rPr lang="en-US" baseline="0" dirty="0" err="1"/>
              <a:t>trts</a:t>
            </a:r>
            <a:r>
              <a:rPr lang="en-US" baseline="0" dirty="0"/>
              <a:t> which leads to more </a:t>
            </a:r>
            <a:r>
              <a:rPr lang="en-US" baseline="0" dirty="0" smtClean="0"/>
              <a:t>RRs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keyword</a:t>
            </a:r>
            <a:r>
              <a:rPr lang="en-US" baseline="0" dirty="0" smtClean="0"/>
              <a:t> search we have included 15 studies across CB, and </a:t>
            </a:r>
            <a:r>
              <a:rPr lang="en-US" dirty="0" smtClean="0"/>
              <a:t>We have about another 20 potential studies from the keyword search that we need to finish screening</a:t>
            </a:r>
          </a:p>
          <a:p>
            <a:r>
              <a:rPr lang="en-US" dirty="0" smtClean="0"/>
              <a:t>Have </a:t>
            </a:r>
            <a:r>
              <a:rPr lang="en-US" dirty="0"/>
              <a:t>a few candidate</a:t>
            </a:r>
            <a:r>
              <a:rPr lang="en-US" baseline="0" dirty="0"/>
              <a:t> studies for KS, have not found any in the </a:t>
            </a:r>
            <a:r>
              <a:rPr lang="en-US" baseline="0" dirty="0" smtClean="0"/>
              <a:t>Dakotas</a:t>
            </a:r>
          </a:p>
          <a:p>
            <a:r>
              <a:rPr lang="en-US" baseline="0" dirty="0" smtClean="0"/>
              <a:t>Database very like to change and grow but excited to share what we’ve found up to this point in our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describe what you’re looking at here</a:t>
            </a:r>
          </a:p>
          <a:p>
            <a:r>
              <a:rPr lang="en-US" dirty="0"/>
              <a:t>This</a:t>
            </a:r>
            <a:r>
              <a:rPr lang="en-US" baseline="0" dirty="0"/>
              <a:t> is the overall distribution of response ratios – again the ratio is the weeds measured – either biomass or density – in the cover crop </a:t>
            </a:r>
            <a:r>
              <a:rPr lang="en-US" baseline="0" dirty="0" err="1"/>
              <a:t>trt</a:t>
            </a:r>
            <a:r>
              <a:rPr lang="en-US" baseline="0" dirty="0"/>
              <a:t> divided by no cover crop treatment</a:t>
            </a:r>
          </a:p>
          <a:p>
            <a:r>
              <a:rPr lang="en-US" baseline="0" dirty="0"/>
              <a:t>So (animate arrows) if the weeds in cc were in the numerator and they were lower than we would have a RR below zero. If weeds in the cc </a:t>
            </a:r>
            <a:r>
              <a:rPr lang="en-US" baseline="0" dirty="0" err="1"/>
              <a:t>trt</a:t>
            </a:r>
            <a:r>
              <a:rPr lang="en-US" baseline="0" dirty="0"/>
              <a:t> were greater than there would be a value above zero</a:t>
            </a:r>
          </a:p>
          <a:p>
            <a:r>
              <a:rPr lang="en-US" baseline="0" dirty="0"/>
              <a:t>Overall what we found is that in 48% of RRs there was a decrease in weed density w/ cc</a:t>
            </a:r>
          </a:p>
          <a:p>
            <a:r>
              <a:rPr lang="en-US" baseline="0" dirty="0"/>
              <a:t>And in 64% of the RRs there was decrease in weed biomass w/ cc </a:t>
            </a:r>
          </a:p>
          <a:p>
            <a:r>
              <a:rPr lang="en-US" baseline="0" dirty="0"/>
              <a:t>So what does that mean? It means that the glass is either half full or half empty – what can *we* learn from this about when the glass was more empty, so that we can more consistently have it be full?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 to wrap up: Its clear from the published</a:t>
            </a:r>
            <a:r>
              <a:rPr lang="en-US" baseline="0" dirty="0"/>
              <a:t> literature that we haven’t figured out how cover crops can reduce weeds to offset costs in the MW </a:t>
            </a:r>
            <a:r>
              <a:rPr lang="en-US" baseline="0" dirty="0" smtClean="0"/>
              <a:t>systems - </a:t>
            </a:r>
            <a:r>
              <a:rPr lang="en-US" sz="1200" baseline="0" dirty="0" smtClean="0"/>
              <a:t>This is a call to action for us as researchers- farmers are seeing this anecdotally so how can we support it with the research</a:t>
            </a:r>
          </a:p>
          <a:p>
            <a:endParaRPr lang="en-US" baseline="0" dirty="0"/>
          </a:p>
          <a:p>
            <a:r>
              <a:rPr lang="en-US" baseline="0" dirty="0"/>
              <a:t>Learn more at the poster – noted a few things we’ve noticed that the poster has more detail </a:t>
            </a:r>
            <a:r>
              <a:rPr lang="en-US" baseline="0" dirty="0" smtClean="0"/>
              <a:t>on some of these questions – about </a:t>
            </a:r>
            <a:r>
              <a:rPr lang="en-US" baseline="0" dirty="0" err="1" smtClean="0"/>
              <a:t>amt</a:t>
            </a:r>
            <a:r>
              <a:rPr lang="en-US" baseline="0" dirty="0" smtClean="0"/>
              <a:t> of biomass, termination method differences, species, and some on the yield tradeoffs</a:t>
            </a:r>
          </a:p>
          <a:p>
            <a:endParaRPr lang="en-US" baseline="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 notes: </a:t>
            </a:r>
            <a:endParaRPr lang="en-US" baseline="0" dirty="0"/>
          </a:p>
          <a:p>
            <a:r>
              <a:rPr lang="en-US" baseline="0" dirty="0"/>
              <a:t>How would density plot look diff if separated by crop – if its just soybean then it could be explained by heat units</a:t>
            </a:r>
          </a:p>
          <a:p>
            <a:r>
              <a:rPr lang="en-US" baseline="0" dirty="0"/>
              <a:t>Could be about germination timing of weeds</a:t>
            </a:r>
          </a:p>
          <a:p>
            <a:r>
              <a:rPr lang="en-US" sz="1200" baseline="0" dirty="0"/>
              <a:t>Are pre emergence / or post emergence residual herbicides less effective? Were weed increases a result of a particular herbicide system.</a:t>
            </a:r>
          </a:p>
          <a:p>
            <a:r>
              <a:rPr lang="en-US" sz="1200" baseline="0" dirty="0"/>
              <a:t>Farmers also say that see increased weeds. </a:t>
            </a:r>
          </a:p>
          <a:p>
            <a:r>
              <a:rPr lang="en-US" sz="1200" baseline="0" dirty="0"/>
              <a:t>Maybe a more favorable seed bed for weeds</a:t>
            </a:r>
          </a:p>
          <a:p>
            <a:r>
              <a:rPr lang="en-US" sz="1200" baseline="0" dirty="0"/>
              <a:t>Tillage could explain more weeds – turning over more seed weeds / increase weed germination – note that none of our studies used tillage to terminate the cover crop</a:t>
            </a:r>
          </a:p>
          <a:p>
            <a:r>
              <a:rPr lang="en-US" sz="1200" baseline="0" dirty="0"/>
              <a:t>Mowing could also be responsible for a more favorable seed bed – maybe </a:t>
            </a:r>
            <a:r>
              <a:rPr lang="en-US" sz="1200" baseline="0" dirty="0" err="1"/>
              <a:t>DeBruin</a:t>
            </a:r>
            <a:r>
              <a:rPr lang="en-US" sz="1200" baseline="0" dirty="0"/>
              <a:t> mowed too </a:t>
            </a:r>
            <a:r>
              <a:rPr lang="en-US" sz="1200" baseline="0" dirty="0" smtClean="0"/>
              <a:t>early</a:t>
            </a:r>
          </a:p>
          <a:p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Notes: </a:t>
            </a:r>
            <a:r>
              <a:rPr lang="en-US" sz="1200" dirty="0" smtClean="0"/>
              <a:t>REVIEW ARTICLE – only three are the same, their focus was timing (early season – figs broken out this way, only 30% were herbicide termination methods)</a:t>
            </a:r>
          </a:p>
          <a:p>
            <a:r>
              <a:rPr lang="en-US" sz="1200" dirty="0" smtClean="0">
                <a:cs typeface="Arial" pitchFamily="34" charset="0"/>
              </a:rPr>
              <a:t>Why do cover crops increase weeds? Perhaps they are making soil</a:t>
            </a:r>
            <a:r>
              <a:rPr lang="en-US" sz="1200" baseline="0" dirty="0" smtClean="0">
                <a:cs typeface="Arial" pitchFamily="34" charset="0"/>
              </a:rPr>
              <a:t> more favorable.. Or tillage is turning over weed seeds – note that we do not have any tillage studies. They are all either mowing or crimping. Are they reducing the efficacy of some herbicides?</a:t>
            </a:r>
            <a:endParaRPr lang="en-US" sz="1200" dirty="0" smtClean="0">
              <a:cs typeface="Arial" pitchFamily="34" charset="0"/>
            </a:endParaRPr>
          </a:p>
          <a:p>
            <a:r>
              <a:rPr lang="en-US" sz="1200" dirty="0" smtClean="0">
                <a:cs typeface="Arial" pitchFamily="34" charset="0"/>
              </a:rPr>
              <a:t>What is the critical threshold of biomass?</a:t>
            </a:r>
          </a:p>
          <a:p>
            <a:r>
              <a:rPr lang="en-US" sz="1200" dirty="0" smtClean="0">
                <a:cs typeface="Arial" pitchFamily="34" charset="0"/>
              </a:rPr>
              <a:t>How many organic systems do we have and are there differences?</a:t>
            </a:r>
          </a:p>
          <a:p>
            <a:r>
              <a:rPr lang="en-US" sz="1200" dirty="0" smtClean="0">
                <a:cs typeface="Arial" pitchFamily="34" charset="0"/>
              </a:rPr>
              <a:t>Is it really biomass?</a:t>
            </a:r>
            <a:r>
              <a:rPr lang="en-US" sz="1200" baseline="0" dirty="0" smtClean="0">
                <a:cs typeface="Arial" pitchFamily="34" charset="0"/>
              </a:rPr>
              <a:t> </a:t>
            </a:r>
            <a:r>
              <a:rPr lang="en-US" sz="1200" baseline="0" dirty="0" err="1" smtClean="0">
                <a:cs typeface="Arial" pitchFamily="34" charset="0"/>
              </a:rPr>
              <a:t>Bc</a:t>
            </a:r>
            <a:r>
              <a:rPr lang="en-US" sz="1200" baseline="0" dirty="0" smtClean="0">
                <a:cs typeface="Arial" pitchFamily="34" charset="0"/>
              </a:rPr>
              <a:t> the herbicide is less effective? Or did mowing make weed germination better?</a:t>
            </a:r>
            <a:endParaRPr lang="en-US" sz="1200" dirty="0" smtClean="0">
              <a:cs typeface="Arial" pitchFamily="34" charset="0"/>
            </a:endParaRPr>
          </a:p>
          <a:p>
            <a:endParaRPr lang="en-US" sz="1200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Let me just add a little more complexity to the story before I run out of time</a:t>
            </a:r>
          </a:p>
          <a:p>
            <a:r>
              <a:rPr lang="en-US" baseline="0" dirty="0"/>
              <a:t>Some of the </a:t>
            </a:r>
            <a:r>
              <a:rPr lang="en-US" baseline="0" dirty="0" err="1"/>
              <a:t>expts</a:t>
            </a:r>
            <a:r>
              <a:rPr lang="en-US" baseline="0" dirty="0"/>
              <a:t> reported yields. And we looked similarly at crop yields as a ratio – so that’s what you’re looking at here on the x axis, so (animate arrows) if there is a value above 1 that means the cc increased yields, and if there is a value below they decreased yields</a:t>
            </a:r>
          </a:p>
          <a:p>
            <a:r>
              <a:rPr lang="en-US" baseline="0" dirty="0"/>
              <a:t>And we’ve plotted the weed response (both den and bio) on the y axis</a:t>
            </a:r>
          </a:p>
          <a:p>
            <a:r>
              <a:rPr lang="en-US" baseline="0" dirty="0"/>
              <a:t>This is a neat little trick because it allows us to look at the best case scenario – where cc decreased weeds and increased yields – which was 18% of the RRs</a:t>
            </a:r>
          </a:p>
          <a:p>
            <a:r>
              <a:rPr lang="en-US" baseline="0" dirty="0"/>
              <a:t>AND also, where cc increased weeds and decreased yields, so the least favorable outcome, and that was 46% of the RRs</a:t>
            </a:r>
          </a:p>
          <a:p>
            <a:r>
              <a:rPr lang="en-US" baseline="0" dirty="0"/>
              <a:t>So what can we learn from this so that more fall into the lower quadrant….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8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Do winter cover crops suppress weeds in Midwestern corn- and soybean-based systems? </a:t>
            </a:r>
            <a:br>
              <a:rPr lang="en-US" sz="5000" dirty="0"/>
            </a:br>
            <a:r>
              <a:rPr lang="en-US" sz="5000" dirty="0"/>
              <a:t>A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951" y="3953378"/>
            <a:ext cx="8538098" cy="19591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9600" dirty="0"/>
              <a:t>Andrea Basche</a:t>
            </a:r>
            <a:r>
              <a:rPr lang="en-US" sz="9600" baseline="30000" dirty="0"/>
              <a:t>1</a:t>
            </a:r>
            <a:r>
              <a:rPr lang="en-US" sz="9600" dirty="0"/>
              <a:t>, David Weisberger</a:t>
            </a:r>
            <a:r>
              <a:rPr lang="en-US" sz="9600" baseline="30000" dirty="0"/>
              <a:t>2</a:t>
            </a:r>
            <a:r>
              <a:rPr lang="en-US" sz="9600" dirty="0"/>
              <a:t>, Virginia Nichols</a:t>
            </a:r>
            <a:r>
              <a:rPr lang="en-US" sz="9600" baseline="30000" dirty="0"/>
              <a:t>2</a:t>
            </a:r>
            <a:r>
              <a:rPr lang="en-US" sz="9600" dirty="0"/>
              <a:t>, Alisha Bower</a:t>
            </a:r>
            <a:r>
              <a:rPr lang="en-US" sz="9600" baseline="30000" dirty="0"/>
              <a:t>3</a:t>
            </a:r>
            <a:r>
              <a:rPr lang="en-US" sz="9600" dirty="0"/>
              <a:t>, Chris Wilbeck</a:t>
            </a:r>
            <a:r>
              <a:rPr lang="en-US" sz="9600" baseline="30000" dirty="0"/>
              <a:t>3</a:t>
            </a:r>
            <a:r>
              <a:rPr lang="en-US" sz="9600" dirty="0"/>
              <a:t>, Sarah Carlson</a:t>
            </a:r>
            <a:r>
              <a:rPr lang="en-US" sz="9600" baseline="30000" dirty="0"/>
              <a:t>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5600" dirty="0"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1. University of Nebraska-Lincoln, Department of Agronomy and Horticulture, Lincoln, 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2. Iowa State University, Department of Agronomy, Ames, IA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3. Practical Farmers of Iowa, Ames, 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99626"/>
            <a:ext cx="7886700" cy="48053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Project background 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91" y="1272050"/>
            <a:ext cx="8295217" cy="421434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300" dirty="0"/>
              <a:t>The Corn Belt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400" dirty="0"/>
              <a:t>Dominant C-S cropping systems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400" dirty="0"/>
              <a:t>Highly productive WITH issues (soil erosion, water quality)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400" dirty="0"/>
              <a:t>CCs effective in addressing these BUT…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300" b="1" dirty="0"/>
              <a:t>What is the potential for cover crops to reduce weeds given cropping system constraints?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4676" y="48844"/>
            <a:ext cx="3988804" cy="868681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676" y="823418"/>
                <a:ext cx="4424739" cy="5125151"/>
              </a:xfr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Systematic search (WoS) for experiments in the “Corn Belt</a:t>
                </a:r>
                <a:r>
                  <a:rPr lang="en-US" sz="2200" dirty="0" smtClean="0"/>
                  <a:t>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 smtClean="0"/>
                  <a:t>Further criteria:</a:t>
                </a:r>
                <a:endParaRPr lang="en-US" sz="22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900" dirty="0"/>
                  <a:t>weed density or weed biomass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900" dirty="0"/>
                  <a:t>Only fall planted cover crop before corn or soybean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900" dirty="0"/>
                  <a:t>Only difference is +/- cover crop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200" dirty="0"/>
                  <a:t>“Response ratio”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𝑹𝑹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𝒘𝒆𝒆𝒅𝒔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𝑪𝑪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𝒕𝒓𝒆𝒂𝒕𝒎𝒆𝒏𝒕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𝒘𝒆𝒆𝒅𝒔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𝒏𝒐𝒏𝑪𝑪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𝒕𝒓𝒆𝒂𝒕𝒎𝒆𝒏𝒕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Multiple RRs in each study e.g. termination method, cover crop species </a:t>
                </a: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676" y="823418"/>
                <a:ext cx="4424739" cy="5125151"/>
              </a:xfrm>
              <a:blipFill>
                <a:blip r:embed="rId4"/>
                <a:stretch>
                  <a:fillRect l="-1515" t="-832" b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3D1C1B-8689-4FA1-A5C5-753423C37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5" y="823418"/>
            <a:ext cx="3994310" cy="475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5125A-B3A0-4941-871C-D7FABB159275}"/>
              </a:ext>
            </a:extLst>
          </p:cNvPr>
          <p:cNvSpPr txBox="1"/>
          <p:nvPr/>
        </p:nvSpPr>
        <p:spPr>
          <a:xfrm>
            <a:off x="5042266" y="1123404"/>
            <a:ext cx="173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Cover 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54194-4981-4FB6-BDC0-A07C6F65750E}"/>
              </a:ext>
            </a:extLst>
          </p:cNvPr>
          <p:cNvSpPr txBox="1"/>
          <p:nvPr/>
        </p:nvSpPr>
        <p:spPr>
          <a:xfrm>
            <a:off x="7308702" y="3685712"/>
            <a:ext cx="1228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 cover crop</a:t>
            </a:r>
          </a:p>
        </p:txBody>
      </p:sp>
    </p:spTree>
    <p:extLst>
      <p:ext uri="{BB962C8B-B14F-4D97-AF65-F5344CB8AC3E}">
        <p14:creationId xmlns:p14="http://schemas.microsoft.com/office/powerpoint/2010/main" val="3256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7" y="197235"/>
            <a:ext cx="8143201" cy="51875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093" y="197235"/>
            <a:ext cx="7070651" cy="85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Screened 665 potential studies and have included 15 in a database for this preliminary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880" y="5352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*Corn Belt = Illinois, Indiana, Iowa, Kansas, Michigan, Minnesota, Missouri, Nebraska, North Dakota, Ohio, South Dakota, and Wisconsin</a:t>
            </a:r>
          </a:p>
        </p:txBody>
      </p:sp>
    </p:spTree>
    <p:extLst>
      <p:ext uri="{BB962C8B-B14F-4D97-AF65-F5344CB8AC3E}">
        <p14:creationId xmlns:p14="http://schemas.microsoft.com/office/powerpoint/2010/main" val="19936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09197"/>
            <a:ext cx="9019727" cy="6384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94F82-820E-1545-9264-BBB855CD6C07}"/>
              </a:ext>
            </a:extLst>
          </p:cNvPr>
          <p:cNvSpPr txBox="1"/>
          <p:nvPr/>
        </p:nvSpPr>
        <p:spPr>
          <a:xfrm>
            <a:off x="2218212" y="1614089"/>
            <a:ext cx="17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200"/>
                </a:solidFill>
              </a:rPr>
              <a:t>48% of RRs decrease weeds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676B-1032-9B49-AB6C-9E1DB218E4BB}"/>
              </a:ext>
            </a:extLst>
          </p:cNvPr>
          <p:cNvSpPr txBox="1"/>
          <p:nvPr/>
        </p:nvSpPr>
        <p:spPr>
          <a:xfrm>
            <a:off x="2120241" y="3826023"/>
            <a:ext cx="197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200"/>
                </a:solidFill>
              </a:rPr>
              <a:t>64% of RRs decrease weeds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94310" y="39865"/>
                <a:ext cx="10001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𝑛𝑎𝑡𝑢𝑟𝑎𝑙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𝑤𝑒𝑒𝑑𝑠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𝑤𝑒𝑒𝑑𝑠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310" y="39865"/>
                <a:ext cx="100012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2628900" y="582930"/>
            <a:ext cx="2137410" cy="560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 in weeds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1815" y="582930"/>
            <a:ext cx="2137410" cy="560070"/>
            <a:chOff x="6054852" y="582930"/>
            <a:chExt cx="2137410" cy="560070"/>
          </a:xfrm>
        </p:grpSpPr>
        <p:sp>
          <p:nvSpPr>
            <p:cNvPr id="13" name="Left Arrow 12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8098" y="678298"/>
              <a:ext cx="201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Increase in weeds</a:t>
              </a:r>
            </a:p>
          </p:txBody>
        </p:sp>
      </p:grpSp>
      <p:pic>
        <p:nvPicPr>
          <p:cNvPr id="1026" name="Picture 2" descr="Image result for image glass half ful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5" y="39865"/>
            <a:ext cx="3935916" cy="65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-1182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031262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More work is needed to increase the efficacy of cover crops to control weeds!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explains glass half-full vs. half empty?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Sufficient GDDs -&gt; biomass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Termination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CC species used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about yield/weed suppression trade-offs?</a:t>
            </a:r>
          </a:p>
          <a:p>
            <a:endParaRPr lang="en-US" sz="2400" dirty="0"/>
          </a:p>
          <a:p>
            <a:r>
              <a:rPr lang="en-US" sz="2400" dirty="0"/>
              <a:t>Visit </a:t>
            </a:r>
            <a:r>
              <a:rPr lang="en-US" sz="2400" u="sng" dirty="0"/>
              <a:t>Poster 1137 </a:t>
            </a:r>
            <a:r>
              <a:rPr lang="en-US" sz="2400" dirty="0"/>
              <a:t>to learn more and share ideas from 4-6pm this afternoon</a:t>
            </a:r>
          </a:p>
        </p:txBody>
      </p:sp>
    </p:spTree>
    <p:extLst>
      <p:ext uri="{BB962C8B-B14F-4D97-AF65-F5344CB8AC3E}">
        <p14:creationId xmlns:p14="http://schemas.microsoft.com/office/powerpoint/2010/main" val="1257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1" y="383525"/>
            <a:ext cx="5935127" cy="5390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06353" y="484094"/>
            <a:ext cx="2627791" cy="23567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7460" y="2840854"/>
            <a:ext cx="2627791" cy="24035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1884" y="3575713"/>
            <a:ext cx="1842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Win </a:t>
            </a:r>
            <a:r>
              <a:rPr lang="en-US" sz="3000" dirty="0" err="1">
                <a:solidFill>
                  <a:srgbClr val="FF0000"/>
                </a:solidFill>
              </a:rPr>
              <a:t>Win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18%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1914" y="106526"/>
            <a:ext cx="1842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Lose </a:t>
            </a:r>
            <a:r>
              <a:rPr lang="en-US" sz="3000" dirty="0" err="1">
                <a:solidFill>
                  <a:srgbClr val="FF0000"/>
                </a:solidFill>
              </a:rPr>
              <a:t>Lose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46%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2633354" y="5621936"/>
            <a:ext cx="1708495" cy="5600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 yield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30914" y="5594559"/>
            <a:ext cx="1768589" cy="587448"/>
            <a:chOff x="6054852" y="582930"/>
            <a:chExt cx="2137410" cy="560070"/>
          </a:xfrm>
        </p:grpSpPr>
        <p:sp>
          <p:nvSpPr>
            <p:cNvPr id="14" name="Left Arrow 13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8098" y="678298"/>
              <a:ext cx="201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Increase yield</a:t>
              </a:r>
            </a:p>
          </p:txBody>
        </p:sp>
      </p:grpSp>
      <p:sp>
        <p:nvSpPr>
          <p:cNvPr id="16" name="Left Arrow 15"/>
          <p:cNvSpPr/>
          <p:nvPr/>
        </p:nvSpPr>
        <p:spPr>
          <a:xfrm rot="16200000">
            <a:off x="257444" y="4207239"/>
            <a:ext cx="1851056" cy="58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 weeds</a:t>
            </a:r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246638" y="1712759"/>
            <a:ext cx="1768589" cy="587448"/>
            <a:chOff x="6054852" y="582930"/>
            <a:chExt cx="2137410" cy="560070"/>
          </a:xfrm>
        </p:grpSpPr>
        <p:sp>
          <p:nvSpPr>
            <p:cNvPr id="18" name="Left Arrow 17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8099" y="678298"/>
              <a:ext cx="2010918" cy="3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Increase weeds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30913" y="723331"/>
            <a:ext cx="2168197" cy="99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8980" y="4083544"/>
            <a:ext cx="2017235" cy="870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81875" y="4113588"/>
            <a:ext cx="2017235" cy="870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04030" y="484094"/>
            <a:ext cx="2072185" cy="91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54139" y="1520575"/>
            <a:ext cx="6195317" cy="233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Andrea is going to figure out if she has time to include this in the five </a:t>
            </a:r>
            <a:r>
              <a:rPr lang="en-US" dirty="0" err="1" smtClean="0"/>
              <a:t>mins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/>
      <p:bldP spid="11" grpId="0"/>
      <p:bldP spid="12" grpId="0" animBg="1"/>
      <p:bldP spid="16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3662</TotalTime>
  <Words>1471</Words>
  <Application>Microsoft Office PowerPoint</Application>
  <PresentationFormat>On-screen Show (4:3)</PresentationFormat>
  <Paragraphs>109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Do winter cover crops suppress weeds in Midwestern corn- and soybean-based systems?  A meta-analysis</vt:lpstr>
      <vt:lpstr>Project background and rationale</vt:lpstr>
      <vt:lpstr>Methods</vt:lpstr>
      <vt:lpstr>PowerPoint Presentation</vt:lpstr>
      <vt:lpstr>PowerPoint Presentation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Fisk</dc:creator>
  <cp:lastModifiedBy>Andrea Basche</cp:lastModifiedBy>
  <cp:revision>71</cp:revision>
  <dcterms:created xsi:type="dcterms:W3CDTF">2016-05-26T16:30:45Z</dcterms:created>
  <dcterms:modified xsi:type="dcterms:W3CDTF">2018-11-04T12:01:37Z</dcterms:modified>
</cp:coreProperties>
</file>