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5" r:id="rId6"/>
    <p:sldId id="261" r:id="rId7"/>
    <p:sldId id="262" r:id="rId8"/>
    <p:sldId id="263" r:id="rId9"/>
    <p:sldId id="264"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59" d="100"/>
          <a:sy n="59" d="100"/>
        </p:scale>
        <p:origin x="628" y="5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6/26/2025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6/26/2025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6/26/2025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6/26/2025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6/26/2025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6/26/2025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6/26/2025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6/26/2025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6/26/2025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6/26/2025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6/26/2025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6/26/2025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8" name="Freeform: Shape 27">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5818" y="0"/>
            <a:ext cx="7472363"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0" name="Freeform: Shape 29">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0"/>
            <a:ext cx="7461504"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ctrTitle"/>
          </p:nvPr>
        </p:nvSpPr>
        <p:spPr>
          <a:xfrm>
            <a:off x="1143002" y="1999615"/>
            <a:ext cx="6858000" cy="2764028"/>
          </a:xfrm>
        </p:spPr>
        <p:txBody>
          <a:bodyPr anchor="ctr">
            <a:normAutofit/>
          </a:bodyPr>
          <a:lstStyle/>
          <a:p>
            <a:pPr>
              <a:lnSpc>
                <a:spcPct val="90000"/>
              </a:lnSpc>
            </a:pPr>
            <a:r>
              <a:rPr lang="en-US" sz="5400" dirty="0">
                <a:latin typeface="Algerian" panose="04020705040A02060702" pitchFamily="82" charset="0"/>
              </a:rPr>
              <a:t>Customer Churn Analysis for Telecom Industry</a:t>
            </a:r>
          </a:p>
        </p:txBody>
      </p:sp>
      <p:sp>
        <p:nvSpPr>
          <p:cNvPr id="3" name="Subtitle 2"/>
          <p:cNvSpPr>
            <a:spLocks noGrp="1"/>
          </p:cNvSpPr>
          <p:nvPr>
            <p:ph type="subTitle" idx="1"/>
          </p:nvPr>
        </p:nvSpPr>
        <p:spPr>
          <a:xfrm>
            <a:off x="1475184" y="5666232"/>
            <a:ext cx="6193632" cy="854789"/>
          </a:xfrm>
        </p:spPr>
        <p:txBody>
          <a:bodyPr anchor="ctr">
            <a:noAutofit/>
          </a:bodyPr>
          <a:lstStyle/>
          <a:p>
            <a:r>
              <a:rPr lang="en-IN" sz="1100" dirty="0"/>
              <a:t>Project Summary &amp; Strategic Recommendations</a:t>
            </a:r>
          </a:p>
          <a:p>
            <a:endParaRPr lang="en-IN" sz="1100" dirty="0"/>
          </a:p>
          <a:p>
            <a:r>
              <a:rPr lang="en-IN" sz="1100" dirty="0"/>
              <a:t>By- Vani Goel</a:t>
            </a:r>
          </a:p>
          <a:p>
            <a:r>
              <a:rPr lang="en-IN" sz="1100" dirty="0"/>
              <a:t>Emai ID- vanigoel.110@gmail.com </a:t>
            </a:r>
          </a:p>
        </p:txBody>
      </p:sp>
      <p:sp>
        <p:nvSpPr>
          <p:cNvPr id="32" name="Rectangle 31">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88920" y="5524786"/>
            <a:ext cx="356616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000"/>
                                  </p:stCondLst>
                                  <p:iterate>
                                    <p:tmPct val="10000"/>
                                  </p:iterate>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7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1000"/>
                                  </p:stCondLst>
                                  <p:iterate>
                                    <p:tmPct val="10000"/>
                                  </p:iterate>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7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8" name="Freeform: Shape 27">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614166"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6E6E6"/>
            </a:solidFill>
          </a:ln>
          <a:effectLst>
            <a:outerShdw blurRad="508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9" name="Freeform: Shape 28">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608608"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466344" y="1161288"/>
            <a:ext cx="2702052" cy="4526280"/>
          </a:xfrm>
        </p:spPr>
        <p:txBody>
          <a:bodyPr>
            <a:normAutofit/>
          </a:bodyPr>
          <a:lstStyle/>
          <a:p>
            <a:r>
              <a:rPr lang="en-IN" sz="3500" dirty="0">
                <a:latin typeface="Algerian" panose="04020705040A02060702" pitchFamily="82" charset="0"/>
                <a:cs typeface="Times New Roman" panose="02020603050405020304" pitchFamily="18" charset="0"/>
              </a:rPr>
              <a:t>Project Objective</a:t>
            </a:r>
          </a:p>
        </p:txBody>
      </p:sp>
      <p:sp>
        <p:nvSpPr>
          <p:cNvPr id="30" name="Rectangle 29">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96012"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p:cNvSpPr>
            <a:spLocks noGrp="1"/>
          </p:cNvSpPr>
          <p:nvPr>
            <p:ph idx="1"/>
          </p:nvPr>
        </p:nvSpPr>
        <p:spPr>
          <a:xfrm>
            <a:off x="4075611" y="932688"/>
            <a:ext cx="4437453" cy="4992624"/>
          </a:xfrm>
        </p:spPr>
        <p:txBody>
          <a:bodyPr anchor="ctr">
            <a:normAutofit/>
          </a:bodyPr>
          <a:lstStyle/>
          <a:p>
            <a:pPr marL="0" indent="0">
              <a:buNone/>
            </a:pPr>
            <a:r>
              <a:rPr lang="en-US" sz="1700">
                <a:latin typeface="Times New Roman" panose="02020603050405020304" pitchFamily="18" charset="0"/>
                <a:cs typeface="Times New Roman" panose="02020603050405020304" pitchFamily="18" charset="0"/>
              </a:rPr>
              <a:t>The goal is to accurately predict customer churn in the telecom sector using machine learning models, enabling proactive retention strategies. By analyzing customer behavior, usage patterns, and service interactions, the project aims to identify churn risks early and suggest targeted interventions to reduce attrition and improve customer loyalty in a competitive market.</a:t>
            </a:r>
            <a:endParaRPr lang="en-US" sz="17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Freeform: Shape 20">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614166"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6E6E6"/>
            </a:solidFill>
          </a:ln>
          <a:effectLst>
            <a:outerShdw blurRad="508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3" name="Freeform: Shape 22">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608608"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466344" y="1161288"/>
            <a:ext cx="2702052" cy="4526280"/>
          </a:xfrm>
        </p:spPr>
        <p:txBody>
          <a:bodyPr>
            <a:normAutofit/>
          </a:bodyPr>
          <a:lstStyle/>
          <a:p>
            <a:r>
              <a:rPr lang="en-IN" sz="2700">
                <a:latin typeface="Algerian" panose="04020705040A02060702" pitchFamily="82" charset="0"/>
              </a:rPr>
              <a:t>Tools &amp; Technologies Used</a:t>
            </a:r>
          </a:p>
        </p:txBody>
      </p:sp>
      <p:sp>
        <p:nvSpPr>
          <p:cNvPr id="25" name="Rectangle 24">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96012"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p:cNvSpPr>
            <a:spLocks noGrp="1"/>
          </p:cNvSpPr>
          <p:nvPr>
            <p:ph idx="1"/>
          </p:nvPr>
        </p:nvSpPr>
        <p:spPr>
          <a:xfrm>
            <a:off x="4075611" y="932688"/>
            <a:ext cx="4437453" cy="4992624"/>
          </a:xfrm>
        </p:spPr>
        <p:txBody>
          <a:bodyPr anchor="ctr">
            <a:normAutofit/>
          </a:bodyPr>
          <a:lstStyle/>
          <a:p>
            <a:r>
              <a:rPr lang="en-IN" sz="1700">
                <a:latin typeface="Times New Roman" panose="02020603050405020304" pitchFamily="18" charset="0"/>
                <a:cs typeface="Times New Roman" panose="02020603050405020304" pitchFamily="18" charset="0"/>
              </a:rPr>
              <a:t>Python (Scikit-learn, SHAP)</a:t>
            </a:r>
          </a:p>
          <a:p>
            <a:r>
              <a:rPr lang="en-IN" sz="1700">
                <a:latin typeface="Times New Roman" panose="02020603050405020304" pitchFamily="18" charset="0"/>
                <a:cs typeface="Times New Roman" panose="02020603050405020304" pitchFamily="18" charset="0"/>
              </a:rPr>
              <a:t>SQL for data aggregation</a:t>
            </a:r>
          </a:p>
          <a:p>
            <a:r>
              <a:rPr lang="en-IN" sz="1700">
                <a:latin typeface="Times New Roman" panose="02020603050405020304" pitchFamily="18" charset="0"/>
                <a:cs typeface="Times New Roman" panose="02020603050405020304" pitchFamily="18" charset="0"/>
              </a:rPr>
              <a:t>Data visualization libraries (Matplotlib, Seaborn)</a:t>
            </a:r>
          </a:p>
          <a:p>
            <a:r>
              <a:rPr lang="en-IN" sz="1700">
                <a:latin typeface="Times New Roman" panose="02020603050405020304" pitchFamily="18" charset="0"/>
                <a:cs typeface="Times New Roman" panose="02020603050405020304" pitchFamily="18" charset="0"/>
              </a:rPr>
              <a:t>Google Colab for modeling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614166"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6E6E6"/>
            </a:solidFill>
          </a:ln>
          <a:effectLst>
            <a:outerShdw blurRad="508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608608"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466344" y="1161288"/>
            <a:ext cx="2702052" cy="4526280"/>
          </a:xfrm>
        </p:spPr>
        <p:txBody>
          <a:bodyPr>
            <a:normAutofit/>
          </a:bodyPr>
          <a:lstStyle/>
          <a:p>
            <a:r>
              <a:rPr lang="en-IN" sz="3500" dirty="0">
                <a:latin typeface="Algerian" panose="04020705040A02060702" pitchFamily="82" charset="0"/>
              </a:rPr>
              <a:t>Data Overview</a:t>
            </a:r>
          </a:p>
        </p:txBody>
      </p:sp>
      <p:sp>
        <p:nvSpPr>
          <p:cNvPr id="14" name="Rectangle 13">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96012"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p:cNvSpPr>
            <a:spLocks noGrp="1"/>
          </p:cNvSpPr>
          <p:nvPr>
            <p:ph idx="1"/>
          </p:nvPr>
        </p:nvSpPr>
        <p:spPr>
          <a:xfrm>
            <a:off x="4075611" y="932688"/>
            <a:ext cx="4437453" cy="4992624"/>
          </a:xfrm>
        </p:spPr>
        <p:txBody>
          <a:bodyPr anchor="ctr">
            <a:normAutofit/>
          </a:bodyPr>
          <a:lstStyle/>
          <a:p>
            <a:r>
              <a:rPr lang="en-US" sz="1700" dirty="0">
                <a:latin typeface="Times New Roman" panose="02020603050405020304" pitchFamily="18" charset="0"/>
                <a:cs typeface="Times New Roman" panose="02020603050405020304" pitchFamily="18" charset="0"/>
              </a:rPr>
              <a:t>Customer demographics and usage patterns</a:t>
            </a:r>
          </a:p>
          <a:p>
            <a:r>
              <a:rPr lang="en-US" sz="1700" dirty="0">
                <a:latin typeface="Times New Roman" panose="02020603050405020304" pitchFamily="18" charset="0"/>
                <a:cs typeface="Times New Roman" panose="02020603050405020304" pitchFamily="18" charset="0"/>
              </a:rPr>
              <a:t>Features: tenure, service usage, billing, complaints</a:t>
            </a:r>
          </a:p>
          <a:p>
            <a:r>
              <a:rPr lang="en-US" sz="1700" dirty="0">
                <a:latin typeface="Times New Roman" panose="02020603050405020304" pitchFamily="18" charset="0"/>
                <a:cs typeface="Times New Roman" panose="02020603050405020304" pitchFamily="18" charset="0"/>
              </a:rPr>
              <a:t>Target: Churn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24DD9A2-964D-F442-9132-F487253E4A0F}"/>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C4878A8-F180-E822-BE32-679FFAFB7A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5AFA76C2-DDF6-92FA-182A-D6BDAB7EC9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614166"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6E6E6"/>
            </a:solidFill>
          </a:ln>
          <a:effectLst>
            <a:outerShdw blurRad="508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7647E631-6FBF-4FB5-9568-2F99314BA6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608608"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969569C-768C-634E-A404-3BB2086683A7}"/>
              </a:ext>
            </a:extLst>
          </p:cNvPr>
          <p:cNvSpPr>
            <a:spLocks noGrp="1"/>
          </p:cNvSpPr>
          <p:nvPr>
            <p:ph type="title"/>
          </p:nvPr>
        </p:nvSpPr>
        <p:spPr>
          <a:xfrm>
            <a:off x="466344" y="1161288"/>
            <a:ext cx="2702052" cy="4526280"/>
          </a:xfrm>
        </p:spPr>
        <p:txBody>
          <a:bodyPr>
            <a:normAutofit/>
          </a:bodyPr>
          <a:lstStyle/>
          <a:p>
            <a:r>
              <a:rPr lang="en-US" sz="3500" dirty="0">
                <a:latin typeface="Algerian" panose="04020705040A02060702" pitchFamily="82" charset="0"/>
              </a:rPr>
              <a:t>Modeling</a:t>
            </a:r>
            <a:br>
              <a:rPr lang="en-US" sz="3500" dirty="0">
                <a:latin typeface="Algerian" panose="04020705040A02060702" pitchFamily="82" charset="0"/>
              </a:rPr>
            </a:br>
            <a:r>
              <a:rPr lang="en-US" sz="3500" dirty="0">
                <a:latin typeface="Algerian" panose="04020705040A02060702" pitchFamily="82" charset="0"/>
              </a:rPr>
              <a:t>approach</a:t>
            </a:r>
            <a:endParaRPr lang="en-IN" sz="3500" dirty="0">
              <a:latin typeface="Algerian" panose="04020705040A02060702" pitchFamily="82" charset="0"/>
            </a:endParaRPr>
          </a:p>
        </p:txBody>
      </p:sp>
      <p:sp>
        <p:nvSpPr>
          <p:cNvPr id="14" name="Rectangle 13">
            <a:extLst>
              <a:ext uri="{FF2B5EF4-FFF2-40B4-BE49-F238E27FC236}">
                <a16:creationId xmlns:a16="http://schemas.microsoft.com/office/drawing/2014/main" id="{38C4749A-E122-6447-8EA2-F3E932E9A3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96012"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E16AB32A-D939-3722-3216-3F85A328B483}"/>
              </a:ext>
            </a:extLst>
          </p:cNvPr>
          <p:cNvSpPr>
            <a:spLocks noGrp="1"/>
          </p:cNvSpPr>
          <p:nvPr>
            <p:ph idx="1"/>
          </p:nvPr>
        </p:nvSpPr>
        <p:spPr>
          <a:xfrm>
            <a:off x="4075611" y="932688"/>
            <a:ext cx="4437453" cy="4992624"/>
          </a:xfrm>
        </p:spPr>
        <p:txBody>
          <a:bodyPr anchor="ctr">
            <a:normAutofit/>
          </a:bodyPr>
          <a:lstStyle/>
          <a:p>
            <a:pPr marL="0" indent="0" algn="just">
              <a:buNone/>
            </a:pPr>
            <a:r>
              <a:rPr lang="en-US" sz="1800" dirty="0">
                <a:latin typeface="Times New Roman" panose="02020603050405020304" pitchFamily="18" charset="0"/>
                <a:cs typeface="Times New Roman" panose="02020603050405020304" pitchFamily="18" charset="0"/>
              </a:rPr>
              <a:t>This project frames churn prediction as a binary classification problem, employing models such as Decision Tree, Random Forest, and </a:t>
            </a:r>
            <a:r>
              <a:rPr lang="en-US" sz="1800" dirty="0" err="1">
                <a:latin typeface="Times New Roman" panose="02020603050405020304" pitchFamily="18" charset="0"/>
                <a:cs typeface="Times New Roman" panose="02020603050405020304" pitchFamily="18" charset="0"/>
              </a:rPr>
              <a:t>XGBoost</a:t>
            </a:r>
            <a:r>
              <a:rPr lang="en-US" sz="1800" dirty="0">
                <a:latin typeface="Times New Roman" panose="02020603050405020304" pitchFamily="18" charset="0"/>
                <a:cs typeface="Times New Roman" panose="02020603050405020304" pitchFamily="18" charset="0"/>
              </a:rPr>
              <a:t>. To address class imbalance, SMOTE was applied during preprocessing. Model performance was evaluated using accuracy, confusion matrix, and classification report to ensure robust and reliable results.</a:t>
            </a:r>
            <a:endParaRPr lang="en-US" sz="1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82692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Freeform: Shape 20">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614166"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6E6E6"/>
            </a:solidFill>
          </a:ln>
          <a:effectLst>
            <a:outerShdw blurRad="508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3" name="Freeform: Shape 22">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608608"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466344" y="1161288"/>
            <a:ext cx="2702052" cy="4526280"/>
          </a:xfrm>
        </p:spPr>
        <p:txBody>
          <a:bodyPr>
            <a:normAutofit/>
          </a:bodyPr>
          <a:lstStyle/>
          <a:p>
            <a:r>
              <a:rPr lang="en-IN" sz="2500" dirty="0">
                <a:latin typeface="Algerian" panose="04020705040A02060702" pitchFamily="82" charset="0"/>
              </a:rPr>
              <a:t>Model Explainability</a:t>
            </a:r>
          </a:p>
        </p:txBody>
      </p:sp>
      <p:sp>
        <p:nvSpPr>
          <p:cNvPr id="25" name="Rectangle 24">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96012"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p:cNvSpPr>
            <a:spLocks noGrp="1"/>
          </p:cNvSpPr>
          <p:nvPr>
            <p:ph idx="1"/>
          </p:nvPr>
        </p:nvSpPr>
        <p:spPr>
          <a:xfrm>
            <a:off x="4075611" y="932688"/>
            <a:ext cx="4437453" cy="4992624"/>
          </a:xfrm>
        </p:spPr>
        <p:txBody>
          <a:bodyPr anchor="ctr">
            <a:normAutofit/>
          </a:bodyPr>
          <a:lstStyle/>
          <a:p>
            <a:pPr marL="0" indent="0">
              <a:buNone/>
            </a:pPr>
            <a:r>
              <a:rPr lang="en-US" sz="1700">
                <a:latin typeface="Times New Roman" panose="02020603050405020304" pitchFamily="18" charset="0"/>
                <a:cs typeface="Times New Roman" panose="02020603050405020304" pitchFamily="18" charset="0"/>
              </a:rPr>
              <a:t>SHAP was used to interpret model predictions and identify key drivers of churn. The most influential factors included contract type (particularly month-to-month plans), customer tenure, monthly charges, and the frequency of customer support interactions. These insights helped pinpoint the behaviors and attributes most associated with churn.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Freeform: Shape 20">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614166"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6E6E6"/>
            </a:solidFill>
          </a:ln>
          <a:effectLst>
            <a:outerShdw blurRad="508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3" name="Freeform: Shape 22">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608608"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466344" y="1161288"/>
            <a:ext cx="2702052" cy="4526280"/>
          </a:xfrm>
        </p:spPr>
        <p:txBody>
          <a:bodyPr>
            <a:normAutofit/>
          </a:bodyPr>
          <a:lstStyle/>
          <a:p>
            <a:r>
              <a:rPr lang="en-IN" sz="2700" dirty="0">
                <a:latin typeface="Algerian" panose="04020705040A02060702" pitchFamily="82" charset="0"/>
              </a:rPr>
              <a:t>Customer Segmentation</a:t>
            </a:r>
          </a:p>
        </p:txBody>
      </p:sp>
      <p:sp>
        <p:nvSpPr>
          <p:cNvPr id="25" name="Rectangle 24">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96012"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p:cNvSpPr>
            <a:spLocks noGrp="1"/>
          </p:cNvSpPr>
          <p:nvPr>
            <p:ph idx="1"/>
          </p:nvPr>
        </p:nvSpPr>
        <p:spPr>
          <a:xfrm>
            <a:off x="4075611" y="932688"/>
            <a:ext cx="4437453" cy="4992624"/>
          </a:xfrm>
        </p:spPr>
        <p:txBody>
          <a:bodyPr anchor="ctr">
            <a:normAutofit/>
          </a:bodyPr>
          <a:lstStyle/>
          <a:p>
            <a:pPr marL="0" indent="0">
              <a:buNone/>
            </a:pPr>
            <a:r>
              <a:rPr lang="en-US" sz="1700" dirty="0">
                <a:latin typeface="Times New Roman" panose="02020603050405020304" pitchFamily="18" charset="0"/>
                <a:cs typeface="Times New Roman" panose="02020603050405020304" pitchFamily="18" charset="0"/>
              </a:rPr>
              <a:t>Customers were segmented into three categories to enable targeted retention strategies:</a:t>
            </a:r>
          </a:p>
          <a:p>
            <a:r>
              <a:rPr lang="en-US" sz="1700" b="1" dirty="0">
                <a:latin typeface="Times New Roman" panose="02020603050405020304" pitchFamily="18" charset="0"/>
                <a:cs typeface="Times New Roman" panose="02020603050405020304" pitchFamily="18" charset="0"/>
              </a:rPr>
              <a:t>At Risk</a:t>
            </a:r>
            <a:r>
              <a:rPr lang="en-US" sz="1700" dirty="0">
                <a:latin typeface="Times New Roman" panose="02020603050405020304" pitchFamily="18" charset="0"/>
                <a:cs typeface="Times New Roman" panose="02020603050405020304" pitchFamily="18" charset="0"/>
              </a:rPr>
              <a:t>: Users with a high predicted churn probability.</a:t>
            </a:r>
          </a:p>
          <a:p>
            <a:r>
              <a:rPr lang="en-US" sz="1700" b="1" dirty="0">
                <a:latin typeface="Times New Roman" panose="02020603050405020304" pitchFamily="18" charset="0"/>
                <a:cs typeface="Times New Roman" panose="02020603050405020304" pitchFamily="18" charset="0"/>
              </a:rPr>
              <a:t>Loyal</a:t>
            </a:r>
            <a:r>
              <a:rPr lang="en-US" sz="1700" dirty="0">
                <a:latin typeface="Times New Roman" panose="02020603050405020304" pitchFamily="18" charset="0"/>
                <a:cs typeface="Times New Roman" panose="02020603050405020304" pitchFamily="18" charset="0"/>
              </a:rPr>
              <a:t>: Customers with low churn risk and long tenure.</a:t>
            </a:r>
          </a:p>
          <a:p>
            <a:r>
              <a:rPr lang="en-US" sz="1700" b="1" dirty="0">
                <a:latin typeface="Times New Roman" panose="02020603050405020304" pitchFamily="18" charset="0"/>
                <a:cs typeface="Times New Roman" panose="02020603050405020304" pitchFamily="18" charset="0"/>
              </a:rPr>
              <a:t>Dormant</a:t>
            </a:r>
            <a:r>
              <a:rPr lang="en-US" sz="1700" dirty="0">
                <a:latin typeface="Times New Roman" panose="02020603050405020304" pitchFamily="18" charset="0"/>
                <a:cs typeface="Times New Roman" panose="02020603050405020304" pitchFamily="18" charset="0"/>
              </a:rPr>
              <a:t>: Users showing low activity or engagement.</a:t>
            </a:r>
            <a:br>
              <a:rPr lang="en-US" sz="1700" dirty="0">
                <a:latin typeface="Times New Roman" panose="02020603050405020304" pitchFamily="18" charset="0"/>
                <a:cs typeface="Times New Roman" panose="02020603050405020304" pitchFamily="18" charset="0"/>
              </a:rPr>
            </a:br>
            <a:r>
              <a:rPr lang="en-US" sz="1700" dirty="0">
                <a:latin typeface="Times New Roman" panose="02020603050405020304" pitchFamily="18" charset="0"/>
                <a:cs typeface="Times New Roman" panose="02020603050405020304" pitchFamily="18" charset="0"/>
              </a:rPr>
              <a:t>This segmentation allows for personalized interventions to reduce churn and enhance customer value</a:t>
            </a:r>
          </a:p>
          <a:p>
            <a:endParaRPr lang="en-US" sz="17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Freeform: Shape 20">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614166"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6E6E6"/>
            </a:solidFill>
          </a:ln>
          <a:effectLst>
            <a:outerShdw blurRad="508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3" name="Freeform: Shape 22">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608608"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466344" y="1161288"/>
            <a:ext cx="2702052" cy="4526280"/>
          </a:xfrm>
        </p:spPr>
        <p:txBody>
          <a:bodyPr>
            <a:normAutofit/>
          </a:bodyPr>
          <a:lstStyle/>
          <a:p>
            <a:r>
              <a:rPr lang="en-IN" sz="1900" dirty="0">
                <a:latin typeface="Algerian" panose="04020705040A02060702" pitchFamily="82" charset="0"/>
              </a:rPr>
              <a:t>Final Recommendations</a:t>
            </a:r>
          </a:p>
        </p:txBody>
      </p:sp>
      <p:sp>
        <p:nvSpPr>
          <p:cNvPr id="25" name="Rectangle 24">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96012"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p:cNvSpPr>
            <a:spLocks noGrp="1"/>
          </p:cNvSpPr>
          <p:nvPr>
            <p:ph idx="1"/>
          </p:nvPr>
        </p:nvSpPr>
        <p:spPr>
          <a:xfrm>
            <a:off x="4075611" y="932688"/>
            <a:ext cx="4437453" cy="4992624"/>
          </a:xfrm>
        </p:spPr>
        <p:txBody>
          <a:bodyPr anchor="ctr">
            <a:normAutofit/>
          </a:bodyPr>
          <a:lstStyle/>
          <a:p>
            <a:pPr marL="0" indent="0" algn="just">
              <a:buNone/>
            </a:pPr>
            <a:r>
              <a:rPr lang="en-US" sz="1800" dirty="0">
                <a:latin typeface="Times New Roman" panose="02020603050405020304" pitchFamily="18" charset="0"/>
                <a:cs typeface="Times New Roman" panose="02020603050405020304" pitchFamily="18" charset="0"/>
              </a:rPr>
              <a:t>To improve retention, proactive outreach to at-risk customers with tailored offers is recommended. Reward programs should be implemented to recognize and retain loyal users. Addressing common complaint categories can help reduce dissatisfaction-driven churn, while dormant users should be monitored and re-engaged through targeted reactivation campaigns.</a:t>
            </a:r>
            <a:endParaRPr lang="en-US" sz="17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614166"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6E6E6"/>
            </a:solidFill>
          </a:ln>
          <a:effectLst>
            <a:outerShdw blurRad="508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608608"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466344" y="1161288"/>
            <a:ext cx="2702052" cy="4526280"/>
          </a:xfrm>
        </p:spPr>
        <p:txBody>
          <a:bodyPr>
            <a:normAutofit/>
          </a:bodyPr>
          <a:lstStyle/>
          <a:p>
            <a:r>
              <a:rPr lang="en-IN" sz="3500" dirty="0">
                <a:latin typeface="Algerian" panose="04020705040A02060702" pitchFamily="82" charset="0"/>
              </a:rPr>
              <a:t>Conclusion</a:t>
            </a:r>
          </a:p>
        </p:txBody>
      </p:sp>
      <p:sp>
        <p:nvSpPr>
          <p:cNvPr id="14" name="Rectangle 13">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96012"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p:cNvSpPr>
            <a:spLocks noGrp="1"/>
          </p:cNvSpPr>
          <p:nvPr>
            <p:ph idx="1"/>
          </p:nvPr>
        </p:nvSpPr>
        <p:spPr>
          <a:xfrm>
            <a:off x="4075611" y="932688"/>
            <a:ext cx="4437453" cy="4992624"/>
          </a:xfrm>
        </p:spPr>
        <p:txBody>
          <a:bodyPr anchor="ctr">
            <a:normAutofit/>
          </a:bodyPr>
          <a:lstStyle/>
          <a:p>
            <a:pPr marL="0" indent="0">
              <a:buNone/>
            </a:pPr>
            <a:r>
              <a:rPr lang="en-US" sz="1700" dirty="0">
                <a:latin typeface="Times New Roman" panose="02020603050405020304" pitchFamily="18" charset="0"/>
                <a:cs typeface="Times New Roman" panose="02020603050405020304" pitchFamily="18" charset="0"/>
              </a:rPr>
              <a:t>With a robust machine learning model and SHAP-based insights, we can identify churn drivers and implement targeted strategies to improve customer retention in the telecom industry.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22</TotalTime>
  <Words>382</Words>
  <Application>Microsoft Office PowerPoint</Application>
  <PresentationFormat>On-screen Show (4:3)</PresentationFormat>
  <Paragraphs>29</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Algerian</vt:lpstr>
      <vt:lpstr>Arial</vt:lpstr>
      <vt:lpstr>Calibri</vt:lpstr>
      <vt:lpstr>Times New Roman</vt:lpstr>
      <vt:lpstr>Office Theme</vt:lpstr>
      <vt:lpstr>Customer Churn Analysis for Telecom Industry</vt:lpstr>
      <vt:lpstr>Project Objective</vt:lpstr>
      <vt:lpstr>Tools &amp; Technologies Used</vt:lpstr>
      <vt:lpstr>Data Overview</vt:lpstr>
      <vt:lpstr>Modeling approach</vt:lpstr>
      <vt:lpstr>Model Explainability</vt:lpstr>
      <vt:lpstr>Customer Segmentation</vt:lpstr>
      <vt:lpstr>Final Recommendations</vt:lpstr>
      <vt:lpstr>Conclusion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Vani Goel</dc:creator>
  <cp:keywords/>
  <dc:description>generated using python-pptx</dc:description>
  <cp:lastModifiedBy>[BTECH-031-2023-24] VANI GOEL</cp:lastModifiedBy>
  <cp:revision>2</cp:revision>
  <dcterms:created xsi:type="dcterms:W3CDTF">2013-01-27T09:14:16Z</dcterms:created>
  <dcterms:modified xsi:type="dcterms:W3CDTF">2025-06-26T11:28:46Z</dcterms:modified>
  <cp:category/>
</cp:coreProperties>
</file>