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1" d="100"/>
          <a:sy n="51" d="100"/>
        </p:scale>
        <p:origin x="1720" y="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blurred background of department store">
            <a:extLst>
              <a:ext uri="{FF2B5EF4-FFF2-40B4-BE49-F238E27FC236}">
                <a16:creationId xmlns:a16="http://schemas.microsoft.com/office/drawing/2014/main" id="{ED180EFE-E615-054B-FBFC-AAECE8F9474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rcRect l="246" r="10775" b="-1"/>
          <a:stretch>
            <a:fillRect/>
          </a:stretch>
        </p:blipFill>
        <p:spPr>
          <a:xfrm>
            <a:off x="20" y="10"/>
            <a:ext cx="9141692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143000" y="1122363"/>
            <a:ext cx="6858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5700" dirty="0">
                <a:solidFill>
                  <a:schemeClr val="bg1"/>
                </a:solidFill>
              </a:rPr>
              <a:t>Super Store Sales Analysis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80654" y="4368623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36538 w 3182692"/>
              <a:gd name="connsiteY1" fmla="*/ 0 h 18288"/>
              <a:gd name="connsiteX2" fmla="*/ 1273077 w 3182692"/>
              <a:gd name="connsiteY2" fmla="*/ 0 h 18288"/>
              <a:gd name="connsiteX3" fmla="*/ 1909615 w 3182692"/>
              <a:gd name="connsiteY3" fmla="*/ 0 h 18288"/>
              <a:gd name="connsiteX4" fmla="*/ 2482500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609807 w 3182692"/>
              <a:gd name="connsiteY7" fmla="*/ 18288 h 18288"/>
              <a:gd name="connsiteX8" fmla="*/ 2068750 w 3182692"/>
              <a:gd name="connsiteY8" fmla="*/ 18288 h 18288"/>
              <a:gd name="connsiteX9" fmla="*/ 1432211 w 3182692"/>
              <a:gd name="connsiteY9" fmla="*/ 18288 h 18288"/>
              <a:gd name="connsiteX10" fmla="*/ 859327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253588" y="25878"/>
                  <a:pt x="409323" y="-5359"/>
                  <a:pt x="636538" y="0"/>
                </a:cubicBezTo>
                <a:cubicBezTo>
                  <a:pt x="863753" y="5359"/>
                  <a:pt x="1007727" y="-28"/>
                  <a:pt x="1273077" y="0"/>
                </a:cubicBezTo>
                <a:cubicBezTo>
                  <a:pt x="1538427" y="28"/>
                  <a:pt x="1698640" y="-12775"/>
                  <a:pt x="1909615" y="0"/>
                </a:cubicBezTo>
                <a:cubicBezTo>
                  <a:pt x="2120590" y="12775"/>
                  <a:pt x="2210293" y="-21823"/>
                  <a:pt x="2482500" y="0"/>
                </a:cubicBezTo>
                <a:cubicBezTo>
                  <a:pt x="2754708" y="21823"/>
                  <a:pt x="3004133" y="-28750"/>
                  <a:pt x="3182692" y="0"/>
                </a:cubicBezTo>
                <a:cubicBezTo>
                  <a:pt x="3183134" y="4516"/>
                  <a:pt x="3181865" y="12266"/>
                  <a:pt x="3182692" y="18288"/>
                </a:cubicBezTo>
                <a:cubicBezTo>
                  <a:pt x="2947402" y="22440"/>
                  <a:pt x="2876226" y="27191"/>
                  <a:pt x="2609807" y="18288"/>
                </a:cubicBezTo>
                <a:cubicBezTo>
                  <a:pt x="2343389" y="9385"/>
                  <a:pt x="2326689" y="25579"/>
                  <a:pt x="2068750" y="18288"/>
                </a:cubicBezTo>
                <a:cubicBezTo>
                  <a:pt x="1810811" y="10997"/>
                  <a:pt x="1713836" y="48219"/>
                  <a:pt x="1432211" y="18288"/>
                </a:cubicBezTo>
                <a:cubicBezTo>
                  <a:pt x="1150586" y="-11643"/>
                  <a:pt x="982765" y="3747"/>
                  <a:pt x="859327" y="18288"/>
                </a:cubicBezTo>
                <a:cubicBezTo>
                  <a:pt x="735889" y="32829"/>
                  <a:pt x="254183" y="35231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43108" y="-22426"/>
                  <a:pt x="387854" y="22949"/>
                  <a:pt x="572885" y="0"/>
                </a:cubicBezTo>
                <a:cubicBezTo>
                  <a:pt x="757916" y="-22949"/>
                  <a:pt x="923707" y="6797"/>
                  <a:pt x="1113942" y="0"/>
                </a:cubicBezTo>
                <a:cubicBezTo>
                  <a:pt x="1304177" y="-6797"/>
                  <a:pt x="1495991" y="20627"/>
                  <a:pt x="1686827" y="0"/>
                </a:cubicBezTo>
                <a:cubicBezTo>
                  <a:pt x="1877663" y="-20627"/>
                  <a:pt x="2170182" y="-20672"/>
                  <a:pt x="2323365" y="0"/>
                </a:cubicBezTo>
                <a:cubicBezTo>
                  <a:pt x="2476548" y="20672"/>
                  <a:pt x="2919164" y="6097"/>
                  <a:pt x="3182692" y="0"/>
                </a:cubicBezTo>
                <a:cubicBezTo>
                  <a:pt x="3183269" y="4624"/>
                  <a:pt x="3183511" y="11191"/>
                  <a:pt x="3182692" y="18288"/>
                </a:cubicBezTo>
                <a:cubicBezTo>
                  <a:pt x="3026065" y="-10849"/>
                  <a:pt x="2775006" y="23067"/>
                  <a:pt x="2546154" y="18288"/>
                </a:cubicBezTo>
                <a:cubicBezTo>
                  <a:pt x="2317302" y="13509"/>
                  <a:pt x="2168173" y="-8513"/>
                  <a:pt x="1845961" y="18288"/>
                </a:cubicBezTo>
                <a:cubicBezTo>
                  <a:pt x="1523749" y="45089"/>
                  <a:pt x="1450078" y="-844"/>
                  <a:pt x="1304904" y="18288"/>
                </a:cubicBezTo>
                <a:cubicBezTo>
                  <a:pt x="1159730" y="37420"/>
                  <a:pt x="942635" y="-10021"/>
                  <a:pt x="604711" y="18288"/>
                </a:cubicBezTo>
                <a:cubicBezTo>
                  <a:pt x="266787" y="46597"/>
                  <a:pt x="141927" y="-8395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D72093-8B57-324C-95CB-4269102B68FF}"/>
              </a:ext>
            </a:extLst>
          </p:cNvPr>
          <p:cNvSpPr txBox="1"/>
          <p:nvPr/>
        </p:nvSpPr>
        <p:spPr>
          <a:xfrm>
            <a:off x="6075123" y="5248405"/>
            <a:ext cx="2830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By- Vani Goel</a:t>
            </a:r>
          </a:p>
          <a:p>
            <a:r>
              <a:rPr lang="en-IN" dirty="0">
                <a:solidFill>
                  <a:schemeClr val="bg1"/>
                </a:solidFill>
              </a:rPr>
              <a:t>Email – vanigoel.110@gmail.com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8650" y="669925"/>
            <a:ext cx="3381709" cy="13255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2800" b="1">
                <a:solidFill>
                  <a:srgbClr val="FFFFFF"/>
                </a:solidFill>
              </a:defRPr>
            </a:pPr>
            <a:r>
              <a:rPr lang="en-US" sz="31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Key Insights &amp; Recommendations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44500" y="2398957"/>
            <a:ext cx="7054999" cy="352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/>
              </a:solidFill>
            </a:endParaRPr>
          </a:p>
          <a:p>
            <a:pPr defTabSz="914400">
              <a:lnSpc>
                <a:spcPct val="90000"/>
              </a:lnSpc>
              <a:spcAft>
                <a:spcPts val="1000"/>
              </a:spcAft>
              <a:defRPr sz="1800">
                <a:solidFill>
                  <a:srgbClr val="000000"/>
                </a:solidFill>
              </a:defRPr>
            </a:pPr>
            <a:r>
              <a:rPr lang="en-US" sz="1700" dirty="0">
                <a:solidFill>
                  <a:schemeClr val="bg1"/>
                </a:solidFill>
              </a:rPr>
              <a:t>• Consumer segment and COD mode dominate — optimize inventory accordingly</a:t>
            </a:r>
          </a:p>
          <a:p>
            <a:pPr defTabSz="914400">
              <a:lnSpc>
                <a:spcPct val="90000"/>
              </a:lnSpc>
              <a:spcAft>
                <a:spcPts val="1000"/>
              </a:spcAft>
              <a:defRPr sz="1800">
                <a:solidFill>
                  <a:srgbClr val="000000"/>
                </a:solidFill>
              </a:defRPr>
            </a:pPr>
            <a:r>
              <a:rPr lang="en-US" sz="1700" dirty="0">
                <a:solidFill>
                  <a:schemeClr val="bg1"/>
                </a:solidFill>
              </a:rPr>
              <a:t>• Push for online payment incentives and quicker shipping options</a:t>
            </a:r>
          </a:p>
          <a:p>
            <a:pPr defTabSz="914400">
              <a:lnSpc>
                <a:spcPct val="90000"/>
              </a:lnSpc>
              <a:spcAft>
                <a:spcPts val="1000"/>
              </a:spcAft>
              <a:defRPr sz="1800">
                <a:solidFill>
                  <a:srgbClr val="000000"/>
                </a:solidFill>
              </a:defRPr>
            </a:pPr>
            <a:r>
              <a:rPr lang="en-US" sz="1700" dirty="0">
                <a:solidFill>
                  <a:schemeClr val="bg1"/>
                </a:solidFill>
              </a:rPr>
              <a:t>• Focus on East region for upcoming promotions based on performance</a:t>
            </a:r>
          </a:p>
          <a:p>
            <a:pPr defTabSz="914400">
              <a:lnSpc>
                <a:spcPct val="90000"/>
              </a:lnSpc>
              <a:spcAft>
                <a:spcPts val="1000"/>
              </a:spcAft>
              <a:defRPr sz="1800">
                <a:solidFill>
                  <a:srgbClr val="000000"/>
                </a:solidFill>
              </a:defRPr>
            </a:pPr>
            <a:r>
              <a:rPr lang="en-US" sz="1700" dirty="0">
                <a:solidFill>
                  <a:schemeClr val="bg1"/>
                </a:solidFill>
              </a:rPr>
              <a:t>• October to December offers high sales potential — plan campaigns in advance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8650" y="669925"/>
            <a:ext cx="3381709" cy="13255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2800" b="1">
                <a:solidFill>
                  <a:srgbClr val="FFFFFF"/>
                </a:solidFill>
              </a:defRPr>
            </a:pPr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Conclusion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44500" y="2398957"/>
            <a:ext cx="7054999" cy="352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/>
              </a:solidFill>
            </a:endParaRPr>
          </a:p>
          <a:p>
            <a:pPr defTabSz="914400">
              <a:lnSpc>
                <a:spcPct val="90000"/>
              </a:lnSpc>
              <a:spcAft>
                <a:spcPts val="1000"/>
              </a:spcAft>
              <a:defRPr sz="1800">
                <a:solidFill>
                  <a:srgbClr val="000000"/>
                </a:solidFill>
              </a:defRPr>
            </a:pPr>
            <a:r>
              <a:rPr lang="en-US" sz="1700" dirty="0">
                <a:solidFill>
                  <a:schemeClr val="bg1"/>
                </a:solidFill>
              </a:rPr>
              <a:t>• This dashboard highlights trends and KPIs useful for strategic decision-making around:</a:t>
            </a:r>
          </a:p>
          <a:p>
            <a:pPr defTabSz="914400">
              <a:lnSpc>
                <a:spcPct val="90000"/>
              </a:lnSpc>
              <a:spcAft>
                <a:spcPts val="1000"/>
              </a:spcAft>
              <a:defRPr sz="1800">
                <a:solidFill>
                  <a:srgbClr val="000000"/>
                </a:solidFill>
              </a:defRPr>
            </a:pPr>
            <a:r>
              <a:rPr lang="en-US" sz="1700" dirty="0">
                <a:solidFill>
                  <a:schemeClr val="bg1"/>
                </a:solidFill>
              </a:rPr>
              <a:t>• - Regional targeting</a:t>
            </a:r>
          </a:p>
          <a:p>
            <a:pPr defTabSz="914400">
              <a:lnSpc>
                <a:spcPct val="90000"/>
              </a:lnSpc>
              <a:spcAft>
                <a:spcPts val="1000"/>
              </a:spcAft>
              <a:defRPr sz="1800">
                <a:solidFill>
                  <a:srgbClr val="000000"/>
                </a:solidFill>
              </a:defRPr>
            </a:pPr>
            <a:r>
              <a:rPr lang="en-US" sz="1700" dirty="0">
                <a:solidFill>
                  <a:schemeClr val="bg1"/>
                </a:solidFill>
              </a:rPr>
              <a:t>• - Inventory planning</a:t>
            </a:r>
          </a:p>
          <a:p>
            <a:pPr defTabSz="914400">
              <a:lnSpc>
                <a:spcPct val="90000"/>
              </a:lnSpc>
              <a:spcAft>
                <a:spcPts val="1000"/>
              </a:spcAft>
              <a:defRPr sz="1800">
                <a:solidFill>
                  <a:srgbClr val="000000"/>
                </a:solidFill>
              </a:defRPr>
            </a:pPr>
            <a:r>
              <a:rPr lang="en-US" sz="1700" dirty="0">
                <a:solidFill>
                  <a:schemeClr val="bg1"/>
                </a:solidFill>
              </a:rPr>
              <a:t>• - Payment &amp; delivery optimization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8650" y="669925"/>
            <a:ext cx="3381709" cy="13255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2800" b="1">
                <a:solidFill>
                  <a:srgbClr val="FFFFFF"/>
                </a:solidFill>
              </a:defRPr>
            </a:pPr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Executive Summary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44500" y="2398957"/>
            <a:ext cx="7054999" cy="352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/>
              </a:solidFill>
            </a:endParaRPr>
          </a:p>
          <a:p>
            <a:pPr defTabSz="914400">
              <a:lnSpc>
                <a:spcPct val="90000"/>
              </a:lnSpc>
              <a:spcAft>
                <a:spcPts val="1000"/>
              </a:spcAft>
              <a:defRPr sz="1800">
                <a:solidFill>
                  <a:srgbClr val="000000"/>
                </a:solidFill>
              </a:defRPr>
            </a:pPr>
            <a:r>
              <a:rPr lang="en-US" sz="1700" dirty="0">
                <a:solidFill>
                  <a:schemeClr val="bg1"/>
                </a:solidFill>
              </a:rPr>
              <a:t>• Total Sales: 522.44K</a:t>
            </a:r>
          </a:p>
          <a:p>
            <a:pPr defTabSz="914400">
              <a:lnSpc>
                <a:spcPct val="90000"/>
              </a:lnSpc>
              <a:spcAft>
                <a:spcPts val="1000"/>
              </a:spcAft>
              <a:defRPr sz="1800">
                <a:solidFill>
                  <a:srgbClr val="000000"/>
                </a:solidFill>
              </a:defRPr>
            </a:pPr>
            <a:r>
              <a:rPr lang="en-US" sz="1700" dirty="0">
                <a:solidFill>
                  <a:schemeClr val="bg1"/>
                </a:solidFill>
              </a:rPr>
              <a:t>• Total Profit: 67.86K</a:t>
            </a:r>
          </a:p>
          <a:p>
            <a:pPr defTabSz="914400">
              <a:lnSpc>
                <a:spcPct val="90000"/>
              </a:lnSpc>
              <a:spcAft>
                <a:spcPts val="1000"/>
              </a:spcAft>
              <a:defRPr sz="1800">
                <a:solidFill>
                  <a:srgbClr val="000000"/>
                </a:solidFill>
              </a:defRPr>
            </a:pPr>
            <a:r>
              <a:rPr lang="en-US" sz="1700" dirty="0">
                <a:solidFill>
                  <a:schemeClr val="bg1"/>
                </a:solidFill>
              </a:rPr>
              <a:t>• Total Quantity Sold: 7K</a:t>
            </a:r>
          </a:p>
          <a:p>
            <a:pPr defTabSz="914400">
              <a:lnSpc>
                <a:spcPct val="90000"/>
              </a:lnSpc>
              <a:spcAft>
                <a:spcPts val="1000"/>
              </a:spcAft>
              <a:defRPr sz="1800">
                <a:solidFill>
                  <a:srgbClr val="000000"/>
                </a:solidFill>
              </a:defRPr>
            </a:pPr>
            <a:r>
              <a:rPr lang="en-US" sz="1700" dirty="0">
                <a:solidFill>
                  <a:schemeClr val="bg1"/>
                </a:solidFill>
              </a:rPr>
              <a:t>• Best Performing Segment: Consumer (44%)</a:t>
            </a:r>
          </a:p>
          <a:p>
            <a:pPr defTabSz="914400">
              <a:lnSpc>
                <a:spcPct val="90000"/>
              </a:lnSpc>
              <a:spcAft>
                <a:spcPts val="1000"/>
              </a:spcAft>
              <a:defRPr sz="1800">
                <a:solidFill>
                  <a:srgbClr val="000000"/>
                </a:solidFill>
              </a:defRPr>
            </a:pPr>
            <a:r>
              <a:rPr lang="en-US" sz="1700" dirty="0">
                <a:solidFill>
                  <a:schemeClr val="bg1"/>
                </a:solidFill>
              </a:rPr>
              <a:t>• Preferred Payment Mode: Cash on Delivery (43%)</a:t>
            </a:r>
          </a:p>
          <a:p>
            <a:pPr defTabSz="914400">
              <a:lnSpc>
                <a:spcPct val="90000"/>
              </a:lnSpc>
              <a:spcAft>
                <a:spcPts val="1000"/>
              </a:spcAft>
              <a:defRPr sz="1800">
                <a:solidFill>
                  <a:srgbClr val="000000"/>
                </a:solidFill>
              </a:defRPr>
            </a:pPr>
            <a:r>
              <a:rPr lang="en-US" sz="1700" dirty="0">
                <a:solidFill>
                  <a:schemeClr val="bg1"/>
                </a:solidFill>
              </a:rPr>
              <a:t>• Most Used Shipping Mode: Standard Class (96K)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8650" y="669925"/>
            <a:ext cx="3381709" cy="13255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2800" b="1">
                <a:solidFill>
                  <a:srgbClr val="FFFFFF"/>
                </a:solidFill>
              </a:defRPr>
            </a:pPr>
            <a:r>
              <a:rPr lang="en-US" sz="41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Monthly Sales Analysis (YoY)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44500" y="2398957"/>
            <a:ext cx="7054999" cy="352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/>
              </a:solidFill>
            </a:endParaRPr>
          </a:p>
          <a:p>
            <a:pPr defTabSz="914400">
              <a:lnSpc>
                <a:spcPct val="90000"/>
              </a:lnSpc>
              <a:spcAft>
                <a:spcPts val="1000"/>
              </a:spcAft>
              <a:defRPr sz="1800">
                <a:solidFill>
                  <a:srgbClr val="000000"/>
                </a:solidFill>
              </a:defRPr>
            </a:pPr>
            <a:r>
              <a:rPr lang="en-US" sz="1700" dirty="0">
                <a:solidFill>
                  <a:schemeClr val="bg1"/>
                </a:solidFill>
              </a:rPr>
              <a:t>• Highest sales in October 2020 (39K), followed by December</a:t>
            </a:r>
          </a:p>
          <a:p>
            <a:pPr defTabSz="914400">
              <a:lnSpc>
                <a:spcPct val="90000"/>
              </a:lnSpc>
              <a:spcAft>
                <a:spcPts val="1000"/>
              </a:spcAft>
              <a:defRPr sz="1800">
                <a:solidFill>
                  <a:srgbClr val="000000"/>
                </a:solidFill>
              </a:defRPr>
            </a:pPr>
            <a:r>
              <a:rPr lang="en-US" sz="1700" dirty="0">
                <a:solidFill>
                  <a:schemeClr val="bg1"/>
                </a:solidFill>
              </a:rPr>
              <a:t>• Significant dip in April 2020, possibly due to market conditions</a:t>
            </a:r>
          </a:p>
          <a:p>
            <a:pPr defTabSz="914400">
              <a:lnSpc>
                <a:spcPct val="90000"/>
              </a:lnSpc>
              <a:spcAft>
                <a:spcPts val="1000"/>
              </a:spcAft>
              <a:defRPr sz="1800">
                <a:solidFill>
                  <a:srgbClr val="000000"/>
                </a:solidFill>
              </a:defRPr>
            </a:pPr>
            <a:r>
              <a:rPr lang="en-US" sz="1700" dirty="0">
                <a:solidFill>
                  <a:schemeClr val="bg1"/>
                </a:solidFill>
              </a:rPr>
              <a:t>• Growth observed in 2020 in later months (Oct–Dec) vs 2019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8650" y="669925"/>
            <a:ext cx="3381709" cy="13255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2800" b="1">
                <a:solidFill>
                  <a:srgbClr val="FFFFFF"/>
                </a:solidFill>
              </a:defRPr>
            </a:pPr>
            <a:r>
              <a:rPr lang="en-US" sz="41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Monthly Profit Analysis (YoY)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44500" y="2398957"/>
            <a:ext cx="7054999" cy="352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/>
              </a:solidFill>
            </a:endParaRPr>
          </a:p>
          <a:p>
            <a:pPr defTabSz="914400">
              <a:lnSpc>
                <a:spcPct val="90000"/>
              </a:lnSpc>
              <a:spcAft>
                <a:spcPts val="1000"/>
              </a:spcAft>
              <a:defRPr sz="1800">
                <a:solidFill>
                  <a:srgbClr val="000000"/>
                </a:solidFill>
              </a:defRPr>
            </a:pPr>
            <a:r>
              <a:rPr lang="en-US" sz="1700" dirty="0">
                <a:solidFill>
                  <a:schemeClr val="bg1"/>
                </a:solidFill>
              </a:rPr>
              <a:t>• Profit spikes in March 2020 (9K) – possible marketing/promotion</a:t>
            </a:r>
          </a:p>
          <a:p>
            <a:pPr defTabSz="914400">
              <a:lnSpc>
                <a:spcPct val="90000"/>
              </a:lnSpc>
              <a:spcAft>
                <a:spcPts val="1000"/>
              </a:spcAft>
              <a:defRPr sz="1800">
                <a:solidFill>
                  <a:srgbClr val="000000"/>
                </a:solidFill>
              </a:defRPr>
            </a:pPr>
            <a:r>
              <a:rPr lang="en-US" sz="1700" dirty="0">
                <a:solidFill>
                  <a:schemeClr val="bg1"/>
                </a:solidFill>
              </a:rPr>
              <a:t>• Dip observed in September and October</a:t>
            </a:r>
          </a:p>
          <a:p>
            <a:pPr defTabSz="914400">
              <a:lnSpc>
                <a:spcPct val="90000"/>
              </a:lnSpc>
              <a:spcAft>
                <a:spcPts val="1000"/>
              </a:spcAft>
              <a:defRPr sz="1800">
                <a:solidFill>
                  <a:srgbClr val="000000"/>
                </a:solidFill>
              </a:defRPr>
            </a:pPr>
            <a:r>
              <a:rPr lang="en-US" sz="1700" dirty="0">
                <a:solidFill>
                  <a:schemeClr val="bg1"/>
                </a:solidFill>
              </a:rPr>
              <a:t>• General consistency maintained throughout 2020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8650" y="669925"/>
            <a:ext cx="3381709" cy="13255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2800" b="1">
                <a:solidFill>
                  <a:srgbClr val="FFFFFF"/>
                </a:solidFill>
              </a:defRPr>
            </a:pPr>
            <a:r>
              <a:rPr lang="en-US" sz="41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Regional Sales Performance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44500" y="2398957"/>
            <a:ext cx="7054999" cy="352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/>
              </a:solidFill>
            </a:endParaRPr>
          </a:p>
          <a:p>
            <a:pPr defTabSz="914400">
              <a:lnSpc>
                <a:spcPct val="90000"/>
              </a:lnSpc>
              <a:spcAft>
                <a:spcPts val="1000"/>
              </a:spcAft>
              <a:defRPr sz="1800">
                <a:solidFill>
                  <a:srgbClr val="000000"/>
                </a:solidFill>
              </a:defRPr>
            </a:pPr>
            <a:r>
              <a:rPr lang="en-US" sz="1700" dirty="0">
                <a:solidFill>
                  <a:schemeClr val="bg1"/>
                </a:solidFill>
              </a:rPr>
              <a:t>• Highest sales concentration in East and Central regions</a:t>
            </a:r>
          </a:p>
          <a:p>
            <a:pPr defTabSz="914400">
              <a:lnSpc>
                <a:spcPct val="90000"/>
              </a:lnSpc>
              <a:spcAft>
                <a:spcPts val="1000"/>
              </a:spcAft>
              <a:defRPr sz="1800">
                <a:solidFill>
                  <a:srgbClr val="000000"/>
                </a:solidFill>
              </a:defRPr>
            </a:pPr>
            <a:r>
              <a:rPr lang="en-US" sz="1700" dirty="0">
                <a:solidFill>
                  <a:schemeClr val="bg1"/>
                </a:solidFill>
              </a:rPr>
              <a:t>• Use of map filters helps stakeholders analyze performance by location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8650" y="669925"/>
            <a:ext cx="3381709" cy="13255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2800" b="1">
                <a:solidFill>
                  <a:srgbClr val="FFFFFF"/>
                </a:solidFill>
              </a:defRPr>
            </a:pPr>
            <a:r>
              <a:rPr 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Sales by Segment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44500" y="2398957"/>
            <a:ext cx="7054999" cy="352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/>
              </a:solidFill>
            </a:endParaRPr>
          </a:p>
          <a:p>
            <a:pPr defTabSz="914400">
              <a:lnSpc>
                <a:spcPct val="90000"/>
              </a:lnSpc>
              <a:spcAft>
                <a:spcPts val="1000"/>
              </a:spcAft>
              <a:defRPr sz="1800">
                <a:solidFill>
                  <a:srgbClr val="000000"/>
                </a:solidFill>
              </a:defRPr>
            </a:pPr>
            <a:r>
              <a:rPr lang="en-US" sz="1700" dirty="0">
                <a:solidFill>
                  <a:schemeClr val="bg1"/>
                </a:solidFill>
              </a:rPr>
              <a:t>• Consumer segment leads with 44% share</a:t>
            </a:r>
          </a:p>
          <a:p>
            <a:pPr defTabSz="914400">
              <a:lnSpc>
                <a:spcPct val="90000"/>
              </a:lnSpc>
              <a:spcAft>
                <a:spcPts val="1000"/>
              </a:spcAft>
              <a:defRPr sz="1800">
                <a:solidFill>
                  <a:srgbClr val="000000"/>
                </a:solidFill>
              </a:defRPr>
            </a:pPr>
            <a:r>
              <a:rPr lang="en-US" sz="1700" dirty="0">
                <a:solidFill>
                  <a:schemeClr val="bg1"/>
                </a:solidFill>
              </a:rPr>
              <a:t>• Corporate (35%) and Home Office (21%) follow</a:t>
            </a:r>
          </a:p>
          <a:p>
            <a:pPr defTabSz="914400">
              <a:lnSpc>
                <a:spcPct val="90000"/>
              </a:lnSpc>
              <a:spcAft>
                <a:spcPts val="1000"/>
              </a:spcAft>
              <a:defRPr sz="1800">
                <a:solidFill>
                  <a:srgbClr val="000000"/>
                </a:solidFill>
              </a:defRPr>
            </a:pPr>
            <a:r>
              <a:rPr lang="en-US" sz="1700" dirty="0">
                <a:solidFill>
                  <a:schemeClr val="bg1"/>
                </a:solidFill>
              </a:rPr>
              <a:t>• Target promotions for corporate buyers to bridge the gap</a:t>
            </a:r>
          </a:p>
          <a:p>
            <a:pPr defTabSz="914400">
              <a:lnSpc>
                <a:spcPct val="90000"/>
              </a:lnSpc>
              <a:spcAft>
                <a:spcPts val="1000"/>
              </a:spcAft>
              <a:defRPr sz="1800">
                <a:solidFill>
                  <a:srgbClr val="000000"/>
                </a:solidFill>
              </a:defRPr>
            </a:pPr>
            <a:r>
              <a:rPr lang="en-US" sz="1700" dirty="0">
                <a:solidFill>
                  <a:schemeClr val="bg1"/>
                </a:solidFill>
              </a:rPr>
              <a:t>• Explore reasons for lower Home Office sales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8650" y="669925"/>
            <a:ext cx="3381709" cy="13255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2800" b="1">
                <a:solidFill>
                  <a:srgbClr val="FFFFFF"/>
                </a:solidFill>
              </a:defRPr>
            </a:pPr>
            <a:r>
              <a:rPr lang="en-US" sz="3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Sales by Payment Mode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44500" y="2398957"/>
            <a:ext cx="7054999" cy="352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/>
              </a:solidFill>
            </a:endParaRPr>
          </a:p>
          <a:p>
            <a:pPr defTabSz="914400">
              <a:lnSpc>
                <a:spcPct val="90000"/>
              </a:lnSpc>
              <a:spcAft>
                <a:spcPts val="1000"/>
              </a:spcAft>
              <a:defRPr sz="1800">
                <a:solidFill>
                  <a:srgbClr val="000000"/>
                </a:solidFill>
              </a:defRPr>
            </a:pPr>
            <a:r>
              <a:rPr lang="en-US" sz="1700" dirty="0">
                <a:solidFill>
                  <a:schemeClr val="bg1"/>
                </a:solidFill>
              </a:rPr>
              <a:t>• COD: 43%, Online: 36%, Cards: 22%</a:t>
            </a:r>
          </a:p>
          <a:p>
            <a:pPr defTabSz="914400">
              <a:lnSpc>
                <a:spcPct val="90000"/>
              </a:lnSpc>
              <a:spcAft>
                <a:spcPts val="1000"/>
              </a:spcAft>
              <a:defRPr sz="1800">
                <a:solidFill>
                  <a:srgbClr val="000000"/>
                </a:solidFill>
              </a:defRPr>
            </a:pPr>
            <a:r>
              <a:rPr lang="en-US" sz="1700" dirty="0">
                <a:solidFill>
                  <a:schemeClr val="bg1"/>
                </a:solidFill>
              </a:rPr>
              <a:t>• COD remains popular — ensure smooth logistics and trust mechanisms</a:t>
            </a:r>
          </a:p>
          <a:p>
            <a:pPr defTabSz="914400">
              <a:lnSpc>
                <a:spcPct val="90000"/>
              </a:lnSpc>
              <a:spcAft>
                <a:spcPts val="1000"/>
              </a:spcAft>
              <a:defRPr sz="1800">
                <a:solidFill>
                  <a:srgbClr val="000000"/>
                </a:solidFill>
              </a:defRPr>
            </a:pPr>
            <a:r>
              <a:rPr lang="en-US" sz="1700" dirty="0">
                <a:solidFill>
                  <a:schemeClr val="bg1"/>
                </a:solidFill>
              </a:rPr>
              <a:t>• Online payments can be incentivized further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8650" y="669925"/>
            <a:ext cx="3381709" cy="13255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2800" b="1">
                <a:solidFill>
                  <a:srgbClr val="FFFFFF"/>
                </a:solidFill>
              </a:defRPr>
            </a:pPr>
            <a:r>
              <a:rPr lang="en-US" sz="3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Sales by Category &amp; Subcategory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44500" y="2398957"/>
            <a:ext cx="7054999" cy="352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/>
              </a:solidFill>
            </a:endParaRPr>
          </a:p>
          <a:p>
            <a:pPr defTabSz="914400">
              <a:lnSpc>
                <a:spcPct val="90000"/>
              </a:lnSpc>
              <a:spcAft>
                <a:spcPts val="1000"/>
              </a:spcAft>
              <a:defRPr sz="1800">
                <a:solidFill>
                  <a:srgbClr val="000000"/>
                </a:solidFill>
              </a:defRPr>
            </a:pPr>
            <a:r>
              <a:rPr lang="en-US" sz="1700" dirty="0">
                <a:solidFill>
                  <a:schemeClr val="bg1"/>
                </a:solidFill>
              </a:rPr>
              <a:t>• Top Category: Office Supplies (0.20M)</a:t>
            </a:r>
          </a:p>
          <a:p>
            <a:pPr defTabSz="914400">
              <a:lnSpc>
                <a:spcPct val="90000"/>
              </a:lnSpc>
              <a:spcAft>
                <a:spcPts val="1000"/>
              </a:spcAft>
              <a:defRPr sz="1800">
                <a:solidFill>
                  <a:srgbClr val="000000"/>
                </a:solidFill>
              </a:defRPr>
            </a:pPr>
            <a:r>
              <a:rPr lang="en-US" sz="1700" dirty="0">
                <a:solidFill>
                  <a:schemeClr val="bg1"/>
                </a:solidFill>
              </a:rPr>
              <a:t>• Top Subcategories: Phones, Chairs, Binders — each 57K</a:t>
            </a:r>
          </a:p>
          <a:p>
            <a:pPr defTabSz="914400">
              <a:lnSpc>
                <a:spcPct val="90000"/>
              </a:lnSpc>
              <a:spcAft>
                <a:spcPts val="1000"/>
              </a:spcAft>
              <a:defRPr sz="1800">
                <a:solidFill>
                  <a:srgbClr val="000000"/>
                </a:solidFill>
              </a:defRPr>
            </a:pPr>
            <a:r>
              <a:rPr lang="en-US" sz="1700" dirty="0">
                <a:solidFill>
                  <a:schemeClr val="bg1"/>
                </a:solidFill>
              </a:rPr>
              <a:t>• Office Supplies show strong demand – focus inventory and marketing</a:t>
            </a:r>
          </a:p>
          <a:p>
            <a:pPr defTabSz="914400">
              <a:lnSpc>
                <a:spcPct val="90000"/>
              </a:lnSpc>
              <a:spcAft>
                <a:spcPts val="1000"/>
              </a:spcAft>
              <a:defRPr sz="1800">
                <a:solidFill>
                  <a:srgbClr val="000000"/>
                </a:solidFill>
              </a:defRPr>
            </a:pPr>
            <a:r>
              <a:rPr lang="en-US" sz="1700" dirty="0">
                <a:solidFill>
                  <a:schemeClr val="bg1"/>
                </a:solidFill>
              </a:rPr>
              <a:t>• Subcategory consistency indicates balanced sales diversity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8650" y="669925"/>
            <a:ext cx="3381709" cy="13255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2800" b="1">
                <a:solidFill>
                  <a:srgbClr val="FFFFFF"/>
                </a:solidFill>
              </a:defRPr>
            </a:pPr>
            <a:r>
              <a:rPr lang="en-US" sz="3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Sales by Shipping Mode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44500" y="2398957"/>
            <a:ext cx="7054999" cy="352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/>
              </a:solidFill>
            </a:endParaRPr>
          </a:p>
          <a:p>
            <a:pPr defTabSz="914400">
              <a:lnSpc>
                <a:spcPct val="90000"/>
              </a:lnSpc>
              <a:spcAft>
                <a:spcPts val="1000"/>
              </a:spcAft>
              <a:defRPr sz="1800">
                <a:solidFill>
                  <a:srgbClr val="000000"/>
                </a:solidFill>
              </a:defRPr>
            </a:pPr>
            <a:r>
              <a:rPr lang="en-US" sz="1700" dirty="0">
                <a:solidFill>
                  <a:schemeClr val="bg1"/>
                </a:solidFill>
              </a:rPr>
              <a:t>• Standard Class dominates with 96K sales</a:t>
            </a:r>
          </a:p>
          <a:p>
            <a:pPr defTabSz="914400">
              <a:lnSpc>
                <a:spcPct val="90000"/>
              </a:lnSpc>
              <a:spcAft>
                <a:spcPts val="1000"/>
              </a:spcAft>
              <a:defRPr sz="1800">
                <a:solidFill>
                  <a:srgbClr val="000000"/>
                </a:solidFill>
              </a:defRPr>
            </a:pPr>
            <a:r>
              <a:rPr lang="en-US" sz="1700" dirty="0">
                <a:solidFill>
                  <a:schemeClr val="bg1"/>
                </a:solidFill>
              </a:rPr>
              <a:t>• First Class and Same Day are niche but may have higher margins</a:t>
            </a:r>
          </a:p>
          <a:p>
            <a:pPr defTabSz="914400">
              <a:lnSpc>
                <a:spcPct val="90000"/>
              </a:lnSpc>
              <a:spcAft>
                <a:spcPts val="1000"/>
              </a:spcAft>
              <a:defRPr sz="1800">
                <a:solidFill>
                  <a:srgbClr val="000000"/>
                </a:solidFill>
              </a:defRPr>
            </a:pPr>
            <a:r>
              <a:rPr lang="en-US" sz="1700" dirty="0">
                <a:solidFill>
                  <a:schemeClr val="bg1"/>
                </a:solidFill>
              </a:rPr>
              <a:t>• Investigate cost-to-benefit of promoting First Class delivery for premium buyers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398</Words>
  <Application>Microsoft Office PowerPoint</Application>
  <PresentationFormat>On-screen Show (4:3)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Super Store Sales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Vani Goel</dc:creator>
  <cp:keywords/>
  <dc:description>generated using python-pptx</dc:description>
  <cp:lastModifiedBy>[BTECH-031-2023-24] VANI GOEL</cp:lastModifiedBy>
  <cp:revision>4</cp:revision>
  <dcterms:created xsi:type="dcterms:W3CDTF">2013-01-27T09:14:16Z</dcterms:created>
  <dcterms:modified xsi:type="dcterms:W3CDTF">2025-06-05T11:34:08Z</dcterms:modified>
  <cp:category/>
</cp:coreProperties>
</file>