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raction-design.org/literature/topics/affordanc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Principles of UID -intro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6778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2293244"/>
              </p:ext>
            </p:extLst>
          </p:nvPr>
        </p:nvGraphicFramePr>
        <p:xfrm>
          <a:off x="2733152" y="844063"/>
          <a:ext cx="8500905" cy="5647174"/>
        </p:xfrm>
        <a:graphic>
          <a:graphicData uri="http://schemas.openxmlformats.org/drawingml/2006/table">
            <a:tbl>
              <a:tblPr/>
              <a:tblGrid>
                <a:gridCol w="2501054"/>
                <a:gridCol w="5999851"/>
              </a:tblGrid>
              <a:tr h="1008192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Helvetica CE" pitchFamily="1" charset="-18"/>
                        <a:defRPr sz="20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20000"/>
                        </a:spcBef>
                        <a:buFont typeface="Helvetica CE" pitchFamily="1" charset="-18"/>
                        <a:defRPr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20000"/>
                        </a:spcBef>
                        <a:buSzPct val="85000"/>
                        <a:buFont typeface="Helvetica CE" pitchFamily="1" charset="-18"/>
                        <a:defRPr sz="1600" i="1">
                          <a:solidFill>
                            <a:srgbClr val="7F010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" charset="-18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anose="020B0604020202020204" pitchFamily="34" charset="0"/>
                        </a:rPr>
                        <a:t>Principle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Helvetica CE" pitchFamily="1" charset="-18"/>
                        <a:defRPr sz="20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20000"/>
                        </a:spcBef>
                        <a:buFont typeface="Helvetica CE" pitchFamily="1" charset="-18"/>
                        <a:defRPr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20000"/>
                        </a:spcBef>
                        <a:buSzPct val="85000"/>
                        <a:buFont typeface="Helvetica CE" pitchFamily="1" charset="-18"/>
                        <a:defRPr sz="1600" i="1">
                          <a:solidFill>
                            <a:srgbClr val="7F010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" charset="-18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anose="020B0604020202020204" pitchFamily="34" charset="0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8192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Helvetica CE" pitchFamily="1" charset="-18"/>
                        <a:defRPr sz="20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20000"/>
                        </a:spcBef>
                        <a:buFont typeface="Helvetica CE" pitchFamily="1" charset="-18"/>
                        <a:defRPr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20000"/>
                        </a:spcBef>
                        <a:buSzPct val="85000"/>
                        <a:buFont typeface="Helvetica CE" pitchFamily="1" charset="-18"/>
                        <a:defRPr sz="1600" i="1">
                          <a:solidFill>
                            <a:srgbClr val="7F010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" charset="-18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anose="020B0604020202020204" pitchFamily="34" charset="0"/>
                        </a:rPr>
                        <a:t>User familiarity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Helvetica CE" pitchFamily="1" charset="-18"/>
                        <a:defRPr sz="20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20000"/>
                        </a:spcBef>
                        <a:buFont typeface="Helvetica CE" pitchFamily="1" charset="-18"/>
                        <a:defRPr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20000"/>
                        </a:spcBef>
                        <a:buSzPct val="85000"/>
                        <a:buFont typeface="Helvetica CE" pitchFamily="1" charset="-18"/>
                        <a:defRPr sz="1600" i="1">
                          <a:solidFill>
                            <a:srgbClr val="7F010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" charset="-18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anose="020B0604020202020204" pitchFamily="34" charset="0"/>
                        </a:rPr>
                        <a:t>Use terms and concepts 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101"/>
                          </a:solidFill>
                          <a:effectLst/>
                          <a:latin typeface="Helvetica" panose="020B0604020202020204" pitchFamily="34" charset="0"/>
                        </a:rPr>
                        <a:t>familiar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anose="020B0604020202020204" pitchFamily="34" charset="0"/>
                        </a:rPr>
                        <a:t> to the user.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1299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Helvetica CE" pitchFamily="1" charset="-18"/>
                        <a:defRPr sz="20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20000"/>
                        </a:spcBef>
                        <a:buFont typeface="Helvetica CE" pitchFamily="1" charset="-18"/>
                        <a:defRPr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20000"/>
                        </a:spcBef>
                        <a:buSzPct val="85000"/>
                        <a:buFont typeface="Helvetica CE" pitchFamily="1" charset="-18"/>
                        <a:defRPr sz="1600" i="1">
                          <a:solidFill>
                            <a:srgbClr val="7F010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" charset="-18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anose="020B0604020202020204" pitchFamily="34" charset="0"/>
                        </a:rPr>
                        <a:t>Consistency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Helvetica CE" pitchFamily="1" charset="-18"/>
                        <a:defRPr sz="20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20000"/>
                        </a:spcBef>
                        <a:buFont typeface="Helvetica CE" pitchFamily="1" charset="-18"/>
                        <a:defRPr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20000"/>
                        </a:spcBef>
                        <a:buSzPct val="85000"/>
                        <a:buFont typeface="Helvetica CE" pitchFamily="1" charset="-18"/>
                        <a:defRPr sz="1600" i="1">
                          <a:solidFill>
                            <a:srgbClr val="7F010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" charset="-18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anose="020B0604020202020204" pitchFamily="34" charset="0"/>
                        </a:rPr>
                        <a:t>Comparable operations should be activated in the 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101"/>
                          </a:solidFill>
                          <a:effectLst/>
                          <a:latin typeface="Helvetica" panose="020B0604020202020204" pitchFamily="34" charset="0"/>
                        </a:rPr>
                        <a:t>same way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anose="020B0604020202020204" pitchFamily="34" charset="0"/>
                        </a:rPr>
                        <a:t>. Commands and menus should have the same format, etc.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1299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Helvetica CE" pitchFamily="1" charset="-18"/>
                        <a:defRPr sz="20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20000"/>
                        </a:spcBef>
                        <a:buFont typeface="Helvetica CE" pitchFamily="1" charset="-18"/>
                        <a:defRPr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20000"/>
                        </a:spcBef>
                        <a:buSzPct val="85000"/>
                        <a:buFont typeface="Helvetica CE" pitchFamily="1" charset="-18"/>
                        <a:defRPr sz="1600" i="1">
                          <a:solidFill>
                            <a:srgbClr val="7F010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" charset="-18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anose="020B0604020202020204" pitchFamily="34" charset="0"/>
                        </a:rPr>
                        <a:t>Minimal surprise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Helvetica CE" pitchFamily="1" charset="-18"/>
                        <a:defRPr sz="20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20000"/>
                        </a:spcBef>
                        <a:buFont typeface="Helvetica CE" pitchFamily="1" charset="-18"/>
                        <a:defRPr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20000"/>
                        </a:spcBef>
                        <a:buSzPct val="85000"/>
                        <a:buFont typeface="Helvetica CE" pitchFamily="1" charset="-18"/>
                        <a:defRPr sz="1600" i="1">
                          <a:solidFill>
                            <a:srgbClr val="7F010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" charset="-18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anose="020B0604020202020204" pitchFamily="34" charset="0"/>
                        </a:rPr>
                        <a:t>If a command operates in a known way, the user should be able to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F0101"/>
                          </a:solidFill>
                          <a:effectLst/>
                          <a:latin typeface="Helvetica" panose="020B0604020202020204" pitchFamily="34" charset="0"/>
                        </a:rPr>
                        <a:t>predict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anose="020B0604020202020204" pitchFamily="34" charset="0"/>
                        </a:rPr>
                        <a:t> the operation of comparable commands.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8192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Helvetica CE" pitchFamily="1" charset="-18"/>
                        <a:defRPr sz="20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20000"/>
                        </a:spcBef>
                        <a:buFont typeface="Helvetica CE" pitchFamily="1" charset="-18"/>
                        <a:defRPr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20000"/>
                        </a:spcBef>
                        <a:buSzPct val="85000"/>
                        <a:buFont typeface="Helvetica CE" pitchFamily="1" charset="-18"/>
                        <a:defRPr sz="1600" i="1">
                          <a:solidFill>
                            <a:srgbClr val="7F010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" charset="-18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anose="020B0604020202020204" pitchFamily="34" charset="0"/>
                        </a:rPr>
                        <a:t>Feedback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Helvetica CE" pitchFamily="1" charset="-18"/>
                        <a:defRPr sz="20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20000"/>
                        </a:spcBef>
                        <a:buFont typeface="Helvetica CE" pitchFamily="1" charset="-18"/>
                        <a:defRPr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20000"/>
                        </a:spcBef>
                        <a:buSzPct val="85000"/>
                        <a:buFont typeface="Helvetica CE" pitchFamily="1" charset="-18"/>
                        <a:defRPr sz="1600" i="1">
                          <a:solidFill>
                            <a:srgbClr val="7F010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" charset="-18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anose="020B0604020202020204" pitchFamily="34" charset="0"/>
                        </a:rPr>
                        <a:t>Provide the user with visual and auditory feedback, maintaining 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101"/>
                          </a:solidFill>
                          <a:effectLst/>
                          <a:latin typeface="Helvetica" panose="020B0604020202020204" pitchFamily="34" charset="0"/>
                        </a:rPr>
                        <a:t>two-way communication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anose="020B0604020202020204" pitchFamily="34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821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7503478"/>
              </p:ext>
            </p:extLst>
          </p:nvPr>
        </p:nvGraphicFramePr>
        <p:xfrm>
          <a:off x="2679559" y="633046"/>
          <a:ext cx="8996625" cy="5828043"/>
        </p:xfrm>
        <a:graphic>
          <a:graphicData uri="http://schemas.openxmlformats.org/drawingml/2006/table">
            <a:tbl>
              <a:tblPr/>
              <a:tblGrid>
                <a:gridCol w="2381460"/>
                <a:gridCol w="6615165"/>
              </a:tblGrid>
              <a:tr h="858868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Helvetica CE" pitchFamily="1" charset="-18"/>
                        <a:defRPr sz="20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20000"/>
                        </a:spcBef>
                        <a:buFont typeface="Helvetica CE" pitchFamily="1" charset="-18"/>
                        <a:defRPr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20000"/>
                        </a:spcBef>
                        <a:buSzPct val="85000"/>
                        <a:buFont typeface="Helvetica CE" pitchFamily="1" charset="-18"/>
                        <a:defRPr sz="1600" i="1">
                          <a:solidFill>
                            <a:srgbClr val="7F010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" charset="-18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anose="020B0604020202020204" pitchFamily="34" charset="0"/>
                        </a:rPr>
                        <a:t>Principle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Helvetica CE" pitchFamily="1" charset="-18"/>
                        <a:defRPr sz="20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20000"/>
                        </a:spcBef>
                        <a:buFont typeface="Helvetica CE" pitchFamily="1" charset="-18"/>
                        <a:defRPr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20000"/>
                        </a:spcBef>
                        <a:buSzPct val="85000"/>
                        <a:buFont typeface="Helvetica CE" pitchFamily="1" charset="-18"/>
                        <a:defRPr sz="1600" i="1">
                          <a:solidFill>
                            <a:srgbClr val="7F010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" charset="-18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anose="020B0604020202020204" pitchFamily="34" charset="0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9406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Helvetica CE" pitchFamily="1" charset="-18"/>
                        <a:defRPr sz="20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20000"/>
                        </a:spcBef>
                        <a:buFont typeface="Helvetica CE" pitchFamily="1" charset="-18"/>
                        <a:defRPr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20000"/>
                        </a:spcBef>
                        <a:buSzPct val="85000"/>
                        <a:buFont typeface="Helvetica CE" pitchFamily="1" charset="-18"/>
                        <a:defRPr sz="1600" i="1">
                          <a:solidFill>
                            <a:srgbClr val="7F010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" charset="-18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anose="020B0604020202020204" pitchFamily="34" charset="0"/>
                        </a:rPr>
                        <a:t>Memory load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Helvetica CE" pitchFamily="1" charset="-18"/>
                        <a:defRPr sz="20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20000"/>
                        </a:spcBef>
                        <a:buFont typeface="Helvetica CE" pitchFamily="1" charset="-18"/>
                        <a:defRPr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20000"/>
                        </a:spcBef>
                        <a:buSzPct val="85000"/>
                        <a:buFont typeface="Helvetica CE" pitchFamily="1" charset="-18"/>
                        <a:defRPr sz="1600" i="1">
                          <a:solidFill>
                            <a:srgbClr val="7F010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" charset="-18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anose="020B0604020202020204" pitchFamily="34" charset="0"/>
                        </a:rPr>
                        <a:t>Reduce the amount of information that must be remembered between actions.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F0101"/>
                          </a:solidFill>
                          <a:effectLst/>
                          <a:latin typeface="Helvetica" panose="020B0604020202020204" pitchFamily="34" charset="0"/>
                        </a:rPr>
                        <a:t>Minimize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anose="020B0604020202020204" pitchFamily="34" charset="0"/>
                        </a:rPr>
                        <a:t> the memory load.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9628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Helvetica CE" pitchFamily="1" charset="-18"/>
                        <a:defRPr sz="20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20000"/>
                        </a:spcBef>
                        <a:buFont typeface="Helvetica CE" pitchFamily="1" charset="-18"/>
                        <a:defRPr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20000"/>
                        </a:spcBef>
                        <a:buSzPct val="85000"/>
                        <a:buFont typeface="Helvetica CE" pitchFamily="1" charset="-18"/>
                        <a:defRPr sz="1600" i="1">
                          <a:solidFill>
                            <a:srgbClr val="7F010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" charset="-18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anose="020B0604020202020204" pitchFamily="34" charset="0"/>
                        </a:rPr>
                        <a:t>Efficiency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Helvetica CE" pitchFamily="1" charset="-18"/>
                        <a:defRPr sz="20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20000"/>
                        </a:spcBef>
                        <a:buFont typeface="Helvetica CE" pitchFamily="1" charset="-18"/>
                        <a:defRPr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20000"/>
                        </a:spcBef>
                        <a:buSzPct val="85000"/>
                        <a:buFont typeface="Helvetica CE" pitchFamily="1" charset="-18"/>
                        <a:defRPr sz="1600" i="1">
                          <a:solidFill>
                            <a:srgbClr val="7F010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" charset="-18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anose="020B0604020202020204" pitchFamily="34" charset="0"/>
                        </a:rPr>
                        <a:t>Seek efficiency in dialogue, motion and thought. 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101"/>
                          </a:solidFill>
                          <a:effectLst/>
                          <a:latin typeface="Helvetica" panose="020B0604020202020204" pitchFamily="34" charset="0"/>
                        </a:rPr>
                        <a:t>Minimize keystrokes and mouse movements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anose="020B0604020202020204" pitchFamily="34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9406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Helvetica CE" pitchFamily="1" charset="-18"/>
                        <a:defRPr sz="20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20000"/>
                        </a:spcBef>
                        <a:buFont typeface="Helvetica CE" pitchFamily="1" charset="-18"/>
                        <a:defRPr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20000"/>
                        </a:spcBef>
                        <a:buSzPct val="85000"/>
                        <a:buFont typeface="Helvetica CE" pitchFamily="1" charset="-18"/>
                        <a:defRPr sz="1600" i="1">
                          <a:solidFill>
                            <a:srgbClr val="7F010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" charset="-18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anose="020B0604020202020204" pitchFamily="34" charset="0"/>
                        </a:rPr>
                        <a:t>Recoverability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Helvetica CE" pitchFamily="1" charset="-18"/>
                        <a:defRPr sz="20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20000"/>
                        </a:spcBef>
                        <a:buFont typeface="Helvetica CE" pitchFamily="1" charset="-18"/>
                        <a:defRPr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20000"/>
                        </a:spcBef>
                        <a:buSzPct val="85000"/>
                        <a:buFont typeface="Helvetica CE" pitchFamily="1" charset="-18"/>
                        <a:defRPr sz="1600" i="1">
                          <a:solidFill>
                            <a:srgbClr val="7F010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" charset="-18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anose="020B0604020202020204" pitchFamily="34" charset="0"/>
                        </a:rPr>
                        <a:t>Allow users to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F0101"/>
                          </a:solidFill>
                          <a:effectLst/>
                          <a:latin typeface="Helvetica" panose="020B0604020202020204" pitchFamily="34" charset="0"/>
                        </a:rPr>
                        <a:t>recover from their errors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anose="020B0604020202020204" pitchFamily="34" charset="0"/>
                        </a:rPr>
                        <a:t>. Include undo facilities, confirmation of destructive actions, 'soft' deletes, etc.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0735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Helvetica CE" pitchFamily="1" charset="-18"/>
                        <a:defRPr sz="20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20000"/>
                        </a:spcBef>
                        <a:buFont typeface="Helvetica CE" pitchFamily="1" charset="-18"/>
                        <a:defRPr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20000"/>
                        </a:spcBef>
                        <a:buSzPct val="85000"/>
                        <a:buFont typeface="Helvetica CE" pitchFamily="1" charset="-18"/>
                        <a:defRPr sz="1600" i="1">
                          <a:solidFill>
                            <a:srgbClr val="7F010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" charset="-18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anose="020B0604020202020204" pitchFamily="34" charset="0"/>
                        </a:rPr>
                        <a:t>User guidance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Helvetica CE" pitchFamily="1" charset="-18"/>
                        <a:defRPr sz="20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20000"/>
                        </a:spcBef>
                        <a:buFont typeface="Helvetica CE" pitchFamily="1" charset="-18"/>
                        <a:defRPr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20000"/>
                        </a:spcBef>
                        <a:buSzPct val="85000"/>
                        <a:buFont typeface="Helvetica CE" pitchFamily="1" charset="-18"/>
                        <a:defRPr sz="1600" i="1">
                          <a:solidFill>
                            <a:srgbClr val="7F010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Helvetica CE" pitchFamily="1" charset="-18"/>
                        <a:defRPr sz="1600">
                          <a:solidFill>
                            <a:srgbClr val="0A017F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" charset="-18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anose="020B0604020202020204" pitchFamily="34" charset="0"/>
                        </a:rPr>
                        <a:t>Incorporate some form of 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101"/>
                          </a:solidFill>
                          <a:effectLst/>
                          <a:latin typeface="Helvetica" panose="020B0604020202020204" pitchFamily="34" charset="0"/>
                        </a:rPr>
                        <a:t>context-sensitive user guidance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anose="020B0604020202020204" pitchFamily="34" charset="0"/>
                        </a:rPr>
                        <a:t> and assistance.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455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b="1" dirty="0"/>
              <a:t>How to make Great UIs</a:t>
            </a:r>
          </a:p>
          <a:p>
            <a:r>
              <a:rPr lang="en-US" sz="4000" dirty="0"/>
              <a:t>To deliver impressive GUIs, remember</a:t>
            </a:r>
            <a:r>
              <a:rPr lang="en-US" sz="4000" dirty="0" smtClean="0"/>
              <a:t>—</a:t>
            </a:r>
          </a:p>
          <a:p>
            <a:pPr marL="0" indent="0">
              <a:buNone/>
            </a:pPr>
            <a:r>
              <a:rPr lang="en-US" sz="4000" b="1" dirty="0" smtClean="0"/>
              <a:t>  users </a:t>
            </a:r>
            <a:r>
              <a:rPr lang="en-US" sz="4000" b="1" dirty="0"/>
              <a:t>are humans, with needs such as comfort and a limit on their mental capacities</a:t>
            </a:r>
            <a:endParaRPr lang="en-US" sz="4000" dirty="0"/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13891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Guidelines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Make buttons and other common elements</a:t>
            </a:r>
            <a:r>
              <a:rPr lang="en-US" sz="2400" dirty="0"/>
              <a:t> </a:t>
            </a:r>
            <a:r>
              <a:rPr lang="en-US" sz="2400" b="1" dirty="0"/>
              <a:t>perform predictably</a:t>
            </a:r>
            <a:r>
              <a:rPr lang="en-US" sz="2400" dirty="0"/>
              <a:t> (including responses such as pinch-to-zoom) </a:t>
            </a:r>
            <a:r>
              <a:rPr lang="en-US" sz="2400" b="1" dirty="0"/>
              <a:t>so users can unconsciously use them everywhere</a:t>
            </a:r>
            <a:r>
              <a:rPr lang="en-US" sz="2400" dirty="0"/>
              <a:t>. Form should follow function.</a:t>
            </a:r>
          </a:p>
          <a:p>
            <a:r>
              <a:rPr lang="en-US" sz="2400" b="1" dirty="0"/>
              <a:t>Maintain high discoverability</a:t>
            </a:r>
            <a:r>
              <a:rPr lang="en-US" sz="2400" dirty="0"/>
              <a:t>. Clearly label icons and include well-indicated </a:t>
            </a:r>
            <a:r>
              <a:rPr lang="en-US" sz="2400" u="sng" dirty="0">
                <a:hlinkClick r:id="rId2"/>
              </a:rPr>
              <a:t>affordances</a:t>
            </a:r>
            <a:r>
              <a:rPr lang="en-US" sz="2400" dirty="0"/>
              <a:t>: e.g., shadows for buttons.</a:t>
            </a:r>
          </a:p>
          <a:p>
            <a:r>
              <a:rPr lang="en-US" sz="2400" b="1" dirty="0"/>
              <a:t>Keep interfaces simple (with only elements that help serve </a:t>
            </a:r>
            <a:r>
              <a:rPr lang="en-US" sz="2400" b="1" i="1" dirty="0"/>
              <a:t>users’ purposes</a:t>
            </a:r>
            <a:r>
              <a:rPr lang="en-US" sz="2400" b="1" dirty="0"/>
              <a:t>) and create an “invisible” feel</a:t>
            </a:r>
            <a:r>
              <a:rPr lang="en-US" sz="2400" dirty="0"/>
              <a:t>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76269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1895" y="522514"/>
            <a:ext cx="9032717" cy="5388708"/>
          </a:xfrm>
        </p:spPr>
        <p:txBody>
          <a:bodyPr>
            <a:noAutofit/>
          </a:bodyPr>
          <a:lstStyle/>
          <a:p>
            <a:r>
              <a:rPr lang="en-US" sz="2800" b="1" dirty="0"/>
              <a:t>Respect the user’s eye and attention regarding layout</a:t>
            </a:r>
            <a:r>
              <a:rPr lang="en-US" sz="2800" dirty="0"/>
              <a:t>. Focus on hierarchy and readability:</a:t>
            </a:r>
          </a:p>
          <a:p>
            <a:pPr lvl="1"/>
            <a:r>
              <a:rPr lang="en-US" sz="2400" b="1" dirty="0"/>
              <a:t>Use proper alignment. </a:t>
            </a:r>
            <a:r>
              <a:rPr lang="en-US" sz="2400" dirty="0"/>
              <a:t>Typically choose edge (over center) alignment.</a:t>
            </a:r>
          </a:p>
          <a:p>
            <a:pPr lvl="1"/>
            <a:r>
              <a:rPr lang="en-US" sz="2400" b="1" dirty="0"/>
              <a:t>Draw attention to key features using</a:t>
            </a:r>
            <a:r>
              <a:rPr lang="en-US" sz="2400" dirty="0"/>
              <a:t>:</a:t>
            </a:r>
          </a:p>
          <a:p>
            <a:pPr lvl="2"/>
            <a:r>
              <a:rPr lang="en-US" sz="2000" dirty="0"/>
              <a:t>Color, brightness and contrast. Avoid including colors or buttons excessively.</a:t>
            </a:r>
          </a:p>
          <a:p>
            <a:pPr lvl="2"/>
            <a:r>
              <a:rPr lang="en-US" sz="2000" dirty="0"/>
              <a:t>Text via font sizes, bold type/weighting, italics, capitals and distance between letters. Users should pick up meanings just by scanning.</a:t>
            </a:r>
          </a:p>
          <a:p>
            <a:r>
              <a:rPr lang="en-US" sz="2800" b="1" dirty="0"/>
              <a:t>Minimize the number of actions for performing tasks but focus on one chief function per page</a:t>
            </a:r>
            <a:r>
              <a:rPr lang="en-US" sz="2800" dirty="0"/>
              <a:t>. Guide users by indicating preferred actions. Ease complex tasks by using progressive disclosure.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65053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2185" y="653143"/>
            <a:ext cx="8972427" cy="5516545"/>
          </a:xfrm>
        </p:spPr>
        <p:txBody>
          <a:bodyPr>
            <a:noAutofit/>
          </a:bodyPr>
          <a:lstStyle/>
          <a:p>
            <a:r>
              <a:rPr lang="en-US" sz="2400" b="1" dirty="0"/>
              <a:t>Put controls near objects that users want to control</a:t>
            </a:r>
            <a:r>
              <a:rPr lang="en-US" sz="2400" dirty="0"/>
              <a:t>. For example, a button to submit a form should be near the form.</a:t>
            </a:r>
          </a:p>
          <a:p>
            <a:r>
              <a:rPr lang="en-US" sz="2400" b="1" dirty="0"/>
              <a:t>Keep users informed regarding system responses/actions with feedback</a:t>
            </a:r>
            <a:r>
              <a:rPr lang="en-US" sz="2400" dirty="0"/>
              <a:t>.</a:t>
            </a:r>
          </a:p>
          <a:p>
            <a:r>
              <a:rPr lang="en-US" sz="2400" b="1" dirty="0"/>
              <a:t>Use </a:t>
            </a:r>
            <a:r>
              <a:rPr lang="en-US" sz="2400" b="1" dirty="0" smtClean="0"/>
              <a:t>appropriate UI design patterns</a:t>
            </a:r>
            <a:r>
              <a:rPr lang="en-US" sz="2400" b="1" dirty="0"/>
              <a:t> to help guide users and reduce burdens </a:t>
            </a:r>
            <a:r>
              <a:rPr lang="en-US" sz="2400" dirty="0"/>
              <a:t>(e.g., pre-fill forms). Beware of using dark patterns, which include hard-to-see prefilled opt-in/opt-out checkboxes and sneaking items into users’ carts.</a:t>
            </a:r>
          </a:p>
          <a:p>
            <a:r>
              <a:rPr lang="en-US" sz="2400" b="1" dirty="0"/>
              <a:t>Maintain brand consistency</a:t>
            </a:r>
            <a:r>
              <a:rPr lang="en-US" sz="2400" dirty="0"/>
              <a:t>.</a:t>
            </a:r>
          </a:p>
          <a:p>
            <a:r>
              <a:rPr lang="en-US" sz="2400" b="1" dirty="0"/>
              <a:t>Always provide next steps which users can deduce </a:t>
            </a:r>
            <a:r>
              <a:rPr lang="en-US" sz="2400" b="1" i="1" dirty="0"/>
              <a:t>naturally</a:t>
            </a:r>
            <a:r>
              <a:rPr lang="en-US" sz="2400" b="1" dirty="0"/>
              <a:t>, whatever their context</a:t>
            </a:r>
            <a:r>
              <a:rPr lang="en-US" sz="2400" dirty="0"/>
              <a:t>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5218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773723"/>
            <a:ext cx="8915400" cy="56069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best interface is </a:t>
            </a:r>
            <a:r>
              <a:rPr lang="en-US" sz="2400" i="1" dirty="0"/>
              <a:t>no</a:t>
            </a:r>
            <a:r>
              <a:rPr lang="en-US" sz="2400" dirty="0"/>
              <a:t> interface, you should </a:t>
            </a:r>
            <a:r>
              <a:rPr lang="en-US" sz="2800" b="1" dirty="0"/>
              <a:t>offer</a:t>
            </a:r>
            <a:r>
              <a:rPr lang="en-US" sz="2400" b="1" dirty="0"/>
              <a:t> users the most direct, accessible, comfortable control (and best experience</a:t>
            </a:r>
            <a:r>
              <a:rPr lang="en-US" sz="2400" b="1" dirty="0" smtClean="0"/>
              <a:t>)</a:t>
            </a:r>
          </a:p>
          <a:p>
            <a:pPr marL="0" indent="0">
              <a:buNone/>
            </a:pPr>
            <a:endParaRPr lang="en-US" sz="3200" b="1" i="1" u="sng" dirty="0" smtClean="0"/>
          </a:p>
          <a:p>
            <a:pPr marL="0" indent="0">
              <a:buNone/>
            </a:pPr>
            <a:r>
              <a:rPr lang="en-US" sz="3200" b="1" i="1" u="sng" dirty="0" smtClean="0"/>
              <a:t> </a:t>
            </a:r>
            <a:r>
              <a:rPr lang="en-US" sz="3200" b="1" i="1" u="sng" dirty="0"/>
              <a:t>where </a:t>
            </a:r>
            <a:endParaRPr lang="en-US" sz="3200" b="1" i="1" u="sng" dirty="0" smtClean="0"/>
          </a:p>
          <a:p>
            <a:pPr marL="0" indent="0">
              <a:buNone/>
            </a:pPr>
            <a:endParaRPr lang="en-US" sz="3200" b="1" i="1" u="sng" dirty="0"/>
          </a:p>
          <a:p>
            <a:pPr marL="0" indent="0">
              <a:buNone/>
            </a:pPr>
            <a:r>
              <a:rPr lang="en-US" sz="3200" b="1" dirty="0" smtClean="0"/>
              <a:t>they’ll </a:t>
            </a:r>
            <a:r>
              <a:rPr lang="en-US" sz="3200" b="1" dirty="0"/>
              <a:t>forget they’re </a:t>
            </a:r>
            <a:r>
              <a:rPr lang="en-US" sz="3200" b="1" i="1" dirty="0"/>
              <a:t>using</a:t>
            </a:r>
            <a:r>
              <a:rPr lang="en-US" sz="3200" b="1" dirty="0"/>
              <a:t> your design. </a:t>
            </a:r>
            <a:endParaRPr lang="en-US" sz="3200" b="1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Therefore</a:t>
            </a:r>
            <a:r>
              <a:rPr lang="en-US" sz="2400" dirty="0"/>
              <a:t>, keep asking yourself </a:t>
            </a:r>
            <a:endParaRPr lang="en-US" sz="2400" dirty="0" smtClean="0"/>
          </a:p>
          <a:p>
            <a:pPr marL="0" indent="0">
              <a:buNone/>
            </a:pPr>
            <a:r>
              <a:rPr lang="en-US" sz="3600" b="1" dirty="0" smtClean="0"/>
              <a:t>“</a:t>
            </a:r>
            <a:r>
              <a:rPr lang="en-US" sz="3600" b="1" dirty="0"/>
              <a:t>Can I make things simpler?”.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83347118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</TotalTime>
  <Words>250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Helvetica</vt:lpstr>
      <vt:lpstr>Helvetica CE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Guidelines: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VH</dc:creator>
  <cp:lastModifiedBy>Microsoft account</cp:lastModifiedBy>
  <cp:revision>3</cp:revision>
  <dcterms:created xsi:type="dcterms:W3CDTF">2021-09-30T07:59:56Z</dcterms:created>
  <dcterms:modified xsi:type="dcterms:W3CDTF">2021-11-10T09:35:33Z</dcterms:modified>
</cp:coreProperties>
</file>