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EB Garamond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54749D-CC99-40CE-8E94-BC3776F9124E}">
  <a:tblStyle styleId="{7F54749D-CC99-40CE-8E94-BC3776F9124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BGaramond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EBGaramond-italic.fntdata"/><Relationship Id="rId27" Type="http://schemas.openxmlformats.org/officeDocument/2006/relationships/font" Target="fonts/EBGaramon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EBGaramon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32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 	 	 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74a20649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74a20649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74a20649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74a20649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74a20649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74a20649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74a20649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74a20649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74a20649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74a20649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72172321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72172321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7217232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7217232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72172321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72172321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 use Generative Adversarial Networks to generate images in my model.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 an ordinary GAN structure, there are two agents competing with each other: a </a:t>
            </a: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Generator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a </a:t>
            </a: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Discriminator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They may be designed using different networks since I will be working with images, Convolutional Neural Networks are better suited for the task.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72172321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72172321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 use Fashion-MNIST data to train a model that generates fashion images from random noise, uses a discriminator to predict which of the images are fake, and uses the feedback loop during training to improve upon the images generated.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72172321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72172321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Generate a</a:t>
            </a:r>
            <a:r>
              <a:rPr b="1"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generator network</a:t>
            </a:r>
            <a:r>
              <a:rPr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(with Keras Sequential API) that generates 28x28 pixels grayscale fake images from random noise. Layers used in generator network: BatchNormalization, LeakyRelu and Conv2DTranspose layers.</a:t>
            </a:r>
            <a:endParaRPr sz="1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Generate a </a:t>
            </a:r>
            <a:r>
              <a:rPr b="1"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discriminator network</a:t>
            </a:r>
            <a:r>
              <a:rPr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by following the inverse version of the generator network. Layers used in discriminator network: Conv2D, LeakyReLU, Dropout and Flatten layer </a:t>
            </a:r>
            <a:endParaRPr sz="1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The discriminator network takes the 28x28 pixels image data and outputs and its output is a single floating number representing the possibility of authenticity. Positive and negative values signify a real and fake image respectively.</a:t>
            </a:r>
            <a:endParaRPr sz="1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72172321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72172321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74a20649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74a20649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images are not only outputs in each epoch, but also represent the evolution of the GAN model, consisting of the generator and the discriminator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72172321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72172321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200"/>
              <a:buAutoNum type="arabicPeriod"/>
            </a:pPr>
            <a:r>
              <a:rPr lang="en" sz="1200">
                <a:solidFill>
                  <a:srgbClr val="ADADAD"/>
                </a:solidFill>
              </a:rPr>
              <a:t>Both the generator model and the discriminator model are trained simultaneously in a game. This means that improvements to one model come at the expense of the other model.</a:t>
            </a:r>
            <a:endParaRPr sz="1200">
              <a:solidFill>
                <a:srgbClr val="ADADAD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200"/>
              <a:buAutoNum type="arabicPeriod"/>
            </a:pPr>
            <a:r>
              <a:rPr lang="en" sz="1200">
                <a:solidFill>
                  <a:srgbClr val="ADADAD"/>
                </a:solidFill>
              </a:rPr>
              <a:t>Similar to finding a Nash equilibrium to a two-player non-cooperative game. […] Unfortunately, finding Nash equilibria is a very difficult problem. Algorithms exist for specialized cases, but we are not aware of any that are feasible to apply to the GAN game, where the cost functions are non-convex, the parameters are continuous, and the parameter space is extremely high-dimensional</a:t>
            </a:r>
            <a:endParaRPr sz="1200">
              <a:solidFill>
                <a:srgbClr val="ADADAD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200"/>
              <a:buAutoNum type="arabicPeriod"/>
            </a:pPr>
            <a:r>
              <a:rPr lang="en" sz="1200">
                <a:solidFill>
                  <a:srgbClr val="ADADAD"/>
                </a:solidFill>
              </a:rPr>
              <a:t>The goal of training two models involves finding a point of equilibrium between the two competing concerns.</a:t>
            </a:r>
            <a:endParaRPr sz="1200">
              <a:solidFill>
                <a:srgbClr val="ADADAD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200"/>
              <a:buFont typeface="Raleway"/>
              <a:buAutoNum type="arabicPeriod"/>
            </a:pPr>
            <a:r>
              <a:rPr lang="en" sz="1200">
                <a:solidFill>
                  <a:srgbClr val="ADADAD"/>
                </a:solidFill>
                <a:latin typeface="Raleway"/>
                <a:ea typeface="Raleway"/>
                <a:cs typeface="Raleway"/>
                <a:sym typeface="Raleway"/>
              </a:rPr>
              <a:t>But with a GAN, every step taken down the hill changes the entire landscape a little. It’s a dynamic system where the optimization process is seeking not a minimum, but an equilibrium between two forces.</a:t>
            </a:r>
            <a:endParaRPr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72172321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72172321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Raleway"/>
              <a:buChar char="●"/>
            </a:pPr>
            <a:r>
              <a:rPr lang="en" sz="1150">
                <a:solidFill>
                  <a:srgbClr val="2125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Dropout layer randomly sets input units to 0 with a frequency of </a:t>
            </a:r>
            <a:r>
              <a:rPr lang="en" sz="1000">
                <a:solidFill>
                  <a:srgbClr val="E83E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rate</a:t>
            </a:r>
            <a:r>
              <a:rPr lang="en" sz="1150">
                <a:solidFill>
                  <a:srgbClr val="2125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at each step during training time, which helps prevent overfitting. Inputs not set to 0 are scaled up by 1/(1 - rate) such that the sum over all inputs is unchanged</a:t>
            </a:r>
            <a:endParaRPr sz="1150">
              <a:solidFill>
                <a:srgbClr val="212529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2125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Note that the Dropout layer only applies when </a:t>
            </a:r>
            <a:r>
              <a:rPr lang="en" sz="1000">
                <a:solidFill>
                  <a:srgbClr val="E83E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training</a:t>
            </a:r>
            <a:r>
              <a:rPr lang="en" sz="1150">
                <a:solidFill>
                  <a:srgbClr val="2125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is set to True such that no values are dropped during inference. When using </a:t>
            </a:r>
            <a:r>
              <a:rPr lang="en" sz="1000">
                <a:solidFill>
                  <a:srgbClr val="E83E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model.fit</a:t>
            </a:r>
            <a:r>
              <a:rPr lang="en" sz="1150">
                <a:solidFill>
                  <a:srgbClr val="2125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1000">
                <a:solidFill>
                  <a:srgbClr val="E83E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training</a:t>
            </a:r>
            <a:r>
              <a:rPr lang="en" sz="1150">
                <a:solidFill>
                  <a:srgbClr val="2125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will be appropriately set to True automatically, and in other contexts, you can set the kwarg explicitly to True when calling the layer.</a:t>
            </a:r>
            <a:endParaRPr sz="1150">
              <a:solidFill>
                <a:srgbClr val="212529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towardsdatascience.com/image-generation-in-10-minutes-with-generative-adversarial-networks-c2afc56bfa3b" TargetMode="External"/><Relationship Id="rId4" Type="http://schemas.openxmlformats.org/officeDocument/2006/relationships/hyperlink" Target="https://www.analyticsvidhya.com/blog/2020/02/cnn-vs-rnn-vs-mlp-analyzing-3-types-of-neural-networks-in-deep-learnin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owardsdatascience.com/image-generation-in-10-minutes-with-generative-adversarial-networks-c2afc56bfa3b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aleway"/>
                <a:ea typeface="Raleway"/>
                <a:cs typeface="Raleway"/>
                <a:sym typeface="Raleway"/>
              </a:rPr>
              <a:t>A Generative Adversarial Network with Manual Hyperparameter Tuning for the Fashion-MNIST dataset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aleway"/>
                <a:ea typeface="Raleway"/>
                <a:cs typeface="Raleway"/>
                <a:sym typeface="Raleway"/>
              </a:rPr>
              <a:t>By Vani Kanoria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Hyperparameter tuning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Parameter 1: </a:t>
            </a:r>
            <a:r>
              <a:rPr lang="en" sz="2466">
                <a:latin typeface="Raleway"/>
                <a:ea typeface="Raleway"/>
                <a:cs typeface="Raleway"/>
                <a:sym typeface="Raleway"/>
              </a:rPr>
              <a:t>Number of neurons: 128</a:t>
            </a:r>
            <a:endParaRPr sz="2466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305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Parameter 2: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Dropout rate = 0.1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: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253238" y="1152475"/>
            <a:ext cx="29181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Dropout rate = 0.3: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25" y="2181250"/>
            <a:ext cx="2306800" cy="23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0500" y="2150212"/>
            <a:ext cx="2420150" cy="236887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6089113" y="1152475"/>
            <a:ext cx="29181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Dropout rate = 0.5: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2925" y="2201188"/>
            <a:ext cx="2266925" cy="22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Parameter 1: </a:t>
            </a:r>
            <a:r>
              <a:rPr lang="en" sz="2466">
                <a:latin typeface="Raleway"/>
                <a:ea typeface="Raleway"/>
                <a:cs typeface="Raleway"/>
                <a:sym typeface="Raleway"/>
              </a:rPr>
              <a:t>Number of neurons: 64 </a:t>
            </a:r>
            <a:endParaRPr sz="2466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305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Parameter 2: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Dropout rate = 0.1: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253238" y="1152475"/>
            <a:ext cx="29181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Dropout rate = 0.3: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6089113" y="1152475"/>
            <a:ext cx="29181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Dropout rate = 0.5: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475" y="2301950"/>
            <a:ext cx="2266925" cy="22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3800" y="2301950"/>
            <a:ext cx="2266925" cy="22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9125" y="2301950"/>
            <a:ext cx="2266925" cy="22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Parameter 1: </a:t>
            </a:r>
            <a:r>
              <a:rPr lang="en" sz="2466">
                <a:latin typeface="Raleway"/>
                <a:ea typeface="Raleway"/>
                <a:cs typeface="Raleway"/>
                <a:sym typeface="Raleway"/>
              </a:rPr>
              <a:t>Number of neurons: 256</a:t>
            </a:r>
            <a:endParaRPr sz="2466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305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Parameter 2: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Dropout rate = 0.1: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253238" y="1152475"/>
            <a:ext cx="29181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Dropout rate = 0.3: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01950"/>
            <a:ext cx="2266925" cy="22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1975" y="2301950"/>
            <a:ext cx="2266925" cy="22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2004575" y="191813"/>
            <a:ext cx="7044000" cy="4942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6"/>
          <p:cNvSpPr txBox="1"/>
          <p:nvPr>
            <p:ph type="title"/>
          </p:nvPr>
        </p:nvSpPr>
        <p:spPr>
          <a:xfrm>
            <a:off x="191125" y="43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Evaluation</a:t>
            </a:r>
            <a:endParaRPr sz="2466"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54" name="Google Shape;154;p26"/>
          <p:cNvGraphicFramePr/>
          <p:nvPr/>
        </p:nvGraphicFramePr>
        <p:xfrm>
          <a:off x="2091750" y="25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{7F54749D-CC99-40CE-8E94-BC3776F9124E}</a:tableStyleId>
              </a:tblPr>
              <a:tblGrid>
                <a:gridCol w="624525"/>
                <a:gridCol w="631675"/>
                <a:gridCol w="739375"/>
                <a:gridCol w="617350"/>
                <a:gridCol w="617350"/>
                <a:gridCol w="602975"/>
                <a:gridCol w="602975"/>
                <a:gridCol w="610150"/>
                <a:gridCol w="602975"/>
                <a:gridCol w="610150"/>
                <a:gridCol w="610150"/>
              </a:tblGrid>
              <a:tr h="42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No. of neurons in layer 1</a:t>
                      </a:r>
                      <a:endParaRPr b="1"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128</a:t>
                      </a:r>
                      <a:endParaRPr b="1"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128</a:t>
                      </a:r>
                      <a:endParaRPr b="1"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128</a:t>
                      </a:r>
                      <a:endParaRPr b="1"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64</a:t>
                      </a:r>
                      <a:endParaRPr b="1"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64</a:t>
                      </a:r>
                      <a:endParaRPr b="1"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64</a:t>
                      </a:r>
                      <a:endParaRPr b="1"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256</a:t>
                      </a:r>
                      <a:endParaRPr b="1"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256</a:t>
                      </a:r>
                      <a:endParaRPr b="1"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Row no. 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Column no.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dropout rate</a:t>
                      </a:r>
                      <a:endParaRPr b="1"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0.1</a:t>
                      </a:r>
                      <a:endParaRPr b="1"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0.3</a:t>
                      </a:r>
                      <a:endParaRPr b="1"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0.5</a:t>
                      </a:r>
                      <a:endParaRPr b="1"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0.1</a:t>
                      </a:r>
                      <a:endParaRPr b="1"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0.3</a:t>
                      </a:r>
                      <a:endParaRPr b="1"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0.5</a:t>
                      </a:r>
                      <a:endParaRPr b="1"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0.1</a:t>
                      </a:r>
                      <a:endParaRPr b="1"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0.3</a:t>
                      </a:r>
                      <a:endParaRPr b="1"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Scores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8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8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8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8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8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8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8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9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8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Mean score</a:t>
                      </a:r>
                      <a:endParaRPr b="1"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4.8125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5.625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4.625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155" name="Google Shape;155;p26"/>
          <p:cNvSpPr txBox="1"/>
          <p:nvPr/>
        </p:nvSpPr>
        <p:spPr>
          <a:xfrm>
            <a:off x="50250" y="1115375"/>
            <a:ext cx="188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Self-evaluation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Scores between 1 and 10 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Sources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https://towardsdatascience.com/image-generation-in-10-minutes-with-generative-adversarial-networks-c2afc56bfa3b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https://www.analyticsvidhya.com/blog/2020/02/cnn-vs-rnn-vs-mlp-analyzing-3-types-of-neural-networks-in-deep-learning/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Outline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Introduction to Generative Adversarial Networks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Dataset and My Goal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My Implementation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Results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Hyperparameter Optimization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Results: Hyperparameter Optimization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Generative Adversarial Networks (GAN’s)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311700" y="1155525"/>
            <a:ext cx="8129400" cy="3629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900" y="1406025"/>
            <a:ext cx="66675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Dataset and my Goal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19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Fashion MNIST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28×28 grayscale images of 70,000 fashion products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Goal: Generate fashion images using the generator and discriminator combination and use feedback loop during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training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to improve upon images generated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Utilized tutorial: </a:t>
            </a:r>
            <a:r>
              <a:rPr lang="en" sz="1200" u="sng">
                <a:solidFill>
                  <a:srgbClr val="1155CC"/>
                </a:solidFill>
                <a:latin typeface="EB Garamond"/>
                <a:ea typeface="EB Garamond"/>
                <a:cs typeface="EB Garamond"/>
                <a:sym typeface="EB Garamo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https://towardsdatascience.com/image-generation-in-10-minutes-with-generative-adversarial-networks-c2afc56bfa3b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7001" y="1590050"/>
            <a:ext cx="5277000" cy="304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564050" y="2820200"/>
            <a:ext cx="7695000" cy="224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My implementation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Generator Network: generates 28x28 pixels grayscale fake images from random noise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Discriminator Network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2 loss functions: cross entropy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2 optimizers: Adam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75" y="2793325"/>
            <a:ext cx="7258075" cy="22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Results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2 Conv2D layers: 128 and 64 neurons respectively, dropout rate =  0.3, </a:t>
            </a: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60 epochs,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063" y="1978575"/>
            <a:ext cx="239077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4050" y="1978563"/>
            <a:ext cx="224790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3644300" y="2940525"/>
            <a:ext cx="1044300" cy="43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of GAN Model: Epoch 1 —-&gt; Epoch 60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6950" y="1557650"/>
            <a:ext cx="2743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Hyperparameter optimization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Manual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Why it is hard to use other methods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Both the generator model and the discriminator model are trained simultaneously in a game. This means that improvements to one model come at the expense of the other model.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Algorithms exist for specialized cases, but we are not aware of any that are feasible to apply to the GAN game, where the cost functions are non-convex, the parameters are continuous, and the parameter space is extremely high-dimensional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Dropout layers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Learning only a fraction of weights in the network in each iteration by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randomly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setting input units to zero with a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frequency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of rate at each step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Resolves the overfitting issue in large networks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