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0"/>
  </p:notesMasterIdLst>
  <p:sldIdLst>
    <p:sldId id="256" r:id="rId2"/>
    <p:sldId id="298" r:id="rId3"/>
    <p:sldId id="295" r:id="rId4"/>
    <p:sldId id="297" r:id="rId5"/>
    <p:sldId id="311" r:id="rId6"/>
    <p:sldId id="304" r:id="rId7"/>
    <p:sldId id="324" r:id="rId8"/>
    <p:sldId id="306" r:id="rId9"/>
    <p:sldId id="305" r:id="rId10"/>
    <p:sldId id="308" r:id="rId11"/>
    <p:sldId id="300" r:id="rId12"/>
    <p:sldId id="314" r:id="rId13"/>
    <p:sldId id="315" r:id="rId14"/>
    <p:sldId id="316" r:id="rId15"/>
    <p:sldId id="317" r:id="rId16"/>
    <p:sldId id="318" r:id="rId17"/>
    <p:sldId id="302" r:id="rId18"/>
    <p:sldId id="278" r:id="rId19"/>
    <p:sldId id="299" r:id="rId20"/>
    <p:sldId id="312" r:id="rId21"/>
    <p:sldId id="313" r:id="rId22"/>
    <p:sldId id="310" r:id="rId23"/>
    <p:sldId id="301" r:id="rId24"/>
    <p:sldId id="320" r:id="rId25"/>
    <p:sldId id="321" r:id="rId26"/>
    <p:sldId id="323" r:id="rId27"/>
    <p:sldId id="322" r:id="rId28"/>
    <p:sldId id="279" r:id="rId29"/>
  </p:sldIdLst>
  <p:sldSz cx="9144000" cy="5143500" type="screen16x9"/>
  <p:notesSz cx="6858000" cy="9144000"/>
  <p:embeddedFontLst>
    <p:embeddedFont>
      <p:font typeface="Arvo" panose="020B0604020202020204" charset="0"/>
      <p:regular r:id="rId31"/>
      <p:bold r:id="rId32"/>
      <p:italic r:id="rId33"/>
      <p:boldItalic r:id="rId34"/>
    </p:embeddedFont>
    <p:embeddedFont>
      <p:font typeface="Roboto Condensed" panose="02000000000000000000" pitchFamily="2" charset="0"/>
      <p:regular r:id="rId35"/>
      <p:bold r:id="rId36"/>
      <p:italic r:id="rId37"/>
      <p:boldItalic r:id="rId38"/>
    </p:embeddedFont>
    <p:embeddedFont>
      <p:font typeface="Roboto Condensed Light"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620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4637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2550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7474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5495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5412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0366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debaa7b3a2_1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debaa7b3a2_1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b="0" i="0" dirty="0">
              <a:solidFill>
                <a:srgbClr val="292929"/>
              </a:solidFill>
              <a:effectLst/>
              <a:latin typeface="charter"/>
            </a:endParaRPr>
          </a:p>
        </p:txBody>
      </p:sp>
    </p:spTree>
    <p:extLst>
      <p:ext uri="{BB962C8B-B14F-4D97-AF65-F5344CB8AC3E}">
        <p14:creationId xmlns:p14="http://schemas.microsoft.com/office/powerpoint/2010/main" val="919916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4883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1709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debaa7b3a2_1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debaa7b3a2_1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17071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debaa7b3a2_1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debaa7b3a2_1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3467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44518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9193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debaa7b3a2_1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debaa7b3a2_1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b="0" i="0" dirty="0">
              <a:solidFill>
                <a:srgbClr val="292929"/>
              </a:solidFill>
              <a:effectLst/>
              <a:latin typeface="charter"/>
            </a:endParaRPr>
          </a:p>
        </p:txBody>
      </p:sp>
    </p:spTree>
    <p:extLst>
      <p:ext uri="{BB962C8B-B14F-4D97-AF65-F5344CB8AC3E}">
        <p14:creationId xmlns:p14="http://schemas.microsoft.com/office/powerpoint/2010/main" val="24002802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debaa7b3a2_1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debaa7b3a2_1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b="0" i="0" dirty="0">
              <a:solidFill>
                <a:srgbClr val="292929"/>
              </a:solidFill>
              <a:effectLst/>
              <a:latin typeface="charter"/>
            </a:endParaRPr>
          </a:p>
        </p:txBody>
      </p:sp>
    </p:spTree>
    <p:extLst>
      <p:ext uri="{BB962C8B-B14F-4D97-AF65-F5344CB8AC3E}">
        <p14:creationId xmlns:p14="http://schemas.microsoft.com/office/powerpoint/2010/main" val="13507915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debaa7b3a2_1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debaa7b3a2_1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b="0" i="0" dirty="0">
              <a:solidFill>
                <a:srgbClr val="292929"/>
              </a:solidFill>
              <a:effectLst/>
              <a:latin typeface="charter"/>
            </a:endParaRPr>
          </a:p>
        </p:txBody>
      </p:sp>
    </p:spTree>
    <p:extLst>
      <p:ext uri="{BB962C8B-B14F-4D97-AF65-F5344CB8AC3E}">
        <p14:creationId xmlns:p14="http://schemas.microsoft.com/office/powerpoint/2010/main" val="14804723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debaa7b3a2_1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debaa7b3a2_1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b="0" i="0" dirty="0">
              <a:solidFill>
                <a:srgbClr val="292929"/>
              </a:solidFill>
              <a:effectLst/>
              <a:latin typeface="charter"/>
            </a:endParaRPr>
          </a:p>
        </p:txBody>
      </p:sp>
    </p:spTree>
    <p:extLst>
      <p:ext uri="{BB962C8B-B14F-4D97-AF65-F5344CB8AC3E}">
        <p14:creationId xmlns:p14="http://schemas.microsoft.com/office/powerpoint/2010/main" val="12887364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73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3108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6647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2861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5288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8338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4448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1" name="Google Shape;121;p7"/>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2" name="Google Shape;122;p7"/>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3" name="Google Shape;123;p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slide" Target="slide19.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17.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slide" Target="slide11.xml"/><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8" Type="http://schemas.openxmlformats.org/officeDocument/2006/relationships/hyperlink" Target="https://www.forbesindia.com/article/briefing/direct-to-my-pocket-the-dth-tug-of-war/25372/1" TargetMode="External"/><Relationship Id="rId3" Type="http://schemas.openxmlformats.org/officeDocument/2006/relationships/hyperlink" Target="http://www.slidescarnival.com/" TargetMode="External"/><Relationship Id="rId7" Type="http://schemas.openxmlformats.org/officeDocument/2006/relationships/hyperlink" Target="https://www.business-standard.com/article/companies/dth-industry-a-glimpse-of-profits-at-last-109110900108_1.html"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hyperlink" Target="https://www.omnisci.com/blog/strategies-for-reducing-churn-rate-in-the-telecom-industry" TargetMode="External"/><Relationship Id="rId5" Type="http://schemas.openxmlformats.org/officeDocument/2006/relationships/hyperlink" Target="https://www.smartlook.com/blog/customer-churn-retention/" TargetMode="External"/><Relationship Id="rId4" Type="http://schemas.openxmlformats.org/officeDocument/2006/relationships/hyperlink" Target="http://startupstockphotos.com/" TargetMode="External"/><Relationship Id="rId9" Type="http://schemas.openxmlformats.org/officeDocument/2006/relationships/hyperlink" Target="https://www.outboundengine.com/blog/customer-retention-marketing-vs-customer-acquisition-marketi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slide" Target="slide2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799" y="1090750"/>
            <a:ext cx="7253177"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Customer Churn Prediction</a:t>
            </a:r>
            <a:br>
              <a:rPr lang="en" dirty="0"/>
            </a:br>
            <a:r>
              <a:rPr lang="en" sz="2800" dirty="0"/>
              <a:t>Capstone Project</a:t>
            </a:r>
            <a:br>
              <a:rPr lang="en" sz="3600" dirty="0"/>
            </a:br>
            <a:br>
              <a:rPr lang="en" sz="3600" dirty="0"/>
            </a:br>
            <a:r>
              <a:rPr lang="en" sz="3200" dirty="0"/>
              <a:t>Kalaivani.K.G</a:t>
            </a:r>
            <a:br>
              <a:rPr lang="en" sz="3600" dirty="0"/>
            </a:br>
            <a:r>
              <a:rPr lang="en" sz="2000" dirty="0"/>
              <a:t>DSBA – Dec ‘20</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predictors for the best model</a:t>
            </a:r>
            <a:endParaRPr dirty="0"/>
          </a:p>
        </p:txBody>
      </p:sp>
      <p:sp>
        <p:nvSpPr>
          <p:cNvPr id="301" name="Google Shape;301;p20"/>
          <p:cNvSpPr txBox="1">
            <a:spLocks noGrp="1"/>
          </p:cNvSpPr>
          <p:nvPr>
            <p:ph type="body" idx="1"/>
          </p:nvPr>
        </p:nvSpPr>
        <p:spPr>
          <a:xfrm>
            <a:off x="276447" y="1346791"/>
            <a:ext cx="4428680" cy="3388326"/>
          </a:xfrm>
          <a:prstGeom prst="rect">
            <a:avLst/>
          </a:prstGeom>
        </p:spPr>
        <p:txBody>
          <a:bodyPr spcFirstLastPara="1" wrap="square" lIns="91425" tIns="91425" rIns="91425" bIns="91425" anchor="t" anchorCtr="0">
            <a:noAutofit/>
          </a:bodyPr>
          <a:lstStyle/>
          <a:p>
            <a:pPr marL="171450" indent="-171450">
              <a:spcAft>
                <a:spcPts val="1000"/>
              </a:spcAft>
              <a:buFont typeface="Wingdings" panose="05000000000000000000" pitchFamily="2" charset="2"/>
              <a:buChar char="§"/>
            </a:pPr>
            <a:r>
              <a:rPr lang="en" sz="1200" dirty="0">
                <a:solidFill>
                  <a:schemeClr val="accent1"/>
                </a:solidFill>
              </a:rPr>
              <a:t>T</a:t>
            </a:r>
            <a:r>
              <a:rPr lang="en" sz="1200" b="1" dirty="0">
                <a:solidFill>
                  <a:schemeClr val="accent1"/>
                </a:solidFill>
              </a:rPr>
              <a:t>enure</a:t>
            </a:r>
            <a:r>
              <a:rPr lang="en" sz="1200" dirty="0">
                <a:solidFill>
                  <a:schemeClr val="accent1"/>
                </a:solidFill>
              </a:rPr>
              <a:t> has the highest influence on the model – contributes 35% of all attributes feature importance. Low tenure (&lt;2) has the highest churn</a:t>
            </a:r>
          </a:p>
          <a:p>
            <a:pPr marL="171450" indent="-171450">
              <a:buFont typeface="Wingdings" panose="05000000000000000000" pitchFamily="2" charset="2"/>
              <a:buChar char="§"/>
            </a:pPr>
            <a:r>
              <a:rPr lang="en" sz="1200" dirty="0">
                <a:solidFill>
                  <a:srgbClr val="0070C0"/>
                </a:solidFill>
              </a:rPr>
              <a:t>The next 4 features together contributes to 31% of importance</a:t>
            </a:r>
          </a:p>
          <a:p>
            <a:pPr marL="628650" lvl="1" indent="-171450">
              <a:spcBef>
                <a:spcPts val="0"/>
              </a:spcBef>
              <a:buFont typeface="Wingdings" panose="05000000000000000000" pitchFamily="2" charset="2"/>
              <a:buChar char="§"/>
            </a:pPr>
            <a:r>
              <a:rPr lang="en" sz="1200" b="1" dirty="0">
                <a:solidFill>
                  <a:srgbClr val="0070C0"/>
                </a:solidFill>
              </a:rPr>
              <a:t>Days since customer care contact </a:t>
            </a:r>
            <a:r>
              <a:rPr lang="en" sz="1200" dirty="0">
                <a:solidFill>
                  <a:srgbClr val="0070C0"/>
                </a:solidFill>
              </a:rPr>
              <a:t> - 11%</a:t>
            </a:r>
          </a:p>
          <a:p>
            <a:pPr marL="628650" lvl="1" indent="-171450">
              <a:spcBef>
                <a:spcPts val="0"/>
              </a:spcBef>
              <a:buFont typeface="Wingdings" panose="05000000000000000000" pitchFamily="2" charset="2"/>
              <a:buChar char="§"/>
            </a:pPr>
            <a:r>
              <a:rPr lang="en" sz="1200" b="1" dirty="0">
                <a:solidFill>
                  <a:srgbClr val="0070C0"/>
                </a:solidFill>
              </a:rPr>
              <a:t>Number of times customer care</a:t>
            </a:r>
            <a:r>
              <a:rPr lang="en" sz="1200" dirty="0">
                <a:solidFill>
                  <a:srgbClr val="0070C0"/>
                </a:solidFill>
              </a:rPr>
              <a:t> was contacted last year –7%</a:t>
            </a:r>
          </a:p>
          <a:p>
            <a:pPr marL="628650" lvl="1" indent="-171450">
              <a:spcBef>
                <a:spcPts val="0"/>
              </a:spcBef>
              <a:buFont typeface="Wingdings" panose="05000000000000000000" pitchFamily="2" charset="2"/>
              <a:buChar char="§"/>
            </a:pPr>
            <a:r>
              <a:rPr lang="en" sz="1200" dirty="0">
                <a:solidFill>
                  <a:srgbClr val="0070C0"/>
                </a:solidFill>
              </a:rPr>
              <a:t>Whether a </a:t>
            </a:r>
            <a:r>
              <a:rPr lang="en" sz="1200" b="1" dirty="0">
                <a:solidFill>
                  <a:srgbClr val="0070C0"/>
                </a:solidFill>
              </a:rPr>
              <a:t>complaint </a:t>
            </a:r>
            <a:r>
              <a:rPr lang="en" sz="1200" dirty="0">
                <a:solidFill>
                  <a:srgbClr val="0070C0"/>
                </a:solidFill>
              </a:rPr>
              <a:t>w</a:t>
            </a:r>
            <a:r>
              <a:rPr lang="en" sz="1200" b="1" dirty="0">
                <a:solidFill>
                  <a:srgbClr val="0070C0"/>
                </a:solidFill>
              </a:rPr>
              <a:t>as made</a:t>
            </a:r>
            <a:r>
              <a:rPr lang="en" sz="1200" dirty="0">
                <a:solidFill>
                  <a:srgbClr val="0070C0"/>
                </a:solidFill>
              </a:rPr>
              <a:t> last year or not – 7%</a:t>
            </a:r>
          </a:p>
          <a:p>
            <a:pPr marL="628650" lvl="1" indent="-171450">
              <a:spcBef>
                <a:spcPts val="0"/>
              </a:spcBef>
              <a:buFont typeface="Wingdings" panose="05000000000000000000" pitchFamily="2" charset="2"/>
              <a:buChar char="§"/>
            </a:pPr>
            <a:r>
              <a:rPr lang="en" sz="1200" b="1" dirty="0">
                <a:solidFill>
                  <a:srgbClr val="0070C0"/>
                </a:solidFill>
              </a:rPr>
              <a:t>Customer care agent score</a:t>
            </a:r>
            <a:r>
              <a:rPr lang="en" sz="1200" dirty="0">
                <a:solidFill>
                  <a:srgbClr val="0070C0"/>
                </a:solidFill>
              </a:rPr>
              <a:t> – 6%</a:t>
            </a:r>
          </a:p>
          <a:p>
            <a:pPr marL="0" indent="0">
              <a:spcBef>
                <a:spcPts val="0"/>
              </a:spcBef>
              <a:spcAft>
                <a:spcPts val="1000"/>
              </a:spcAft>
              <a:buNone/>
            </a:pPr>
            <a:r>
              <a:rPr lang="en" sz="1200" dirty="0">
                <a:solidFill>
                  <a:srgbClr val="0070C0"/>
                </a:solidFill>
              </a:rPr>
              <a:t>These are all related to </a:t>
            </a:r>
            <a:r>
              <a:rPr lang="en" sz="1200" b="1" dirty="0">
                <a:solidFill>
                  <a:srgbClr val="0070C0"/>
                </a:solidFill>
              </a:rPr>
              <a:t>customer care and service</a:t>
            </a:r>
            <a:r>
              <a:rPr lang="en" sz="1200" dirty="0">
                <a:solidFill>
                  <a:srgbClr val="0070C0"/>
                </a:solidFill>
              </a:rPr>
              <a:t>. Points to scope for improvement</a:t>
            </a:r>
          </a:p>
          <a:p>
            <a:pPr marL="171450" indent="-171450">
              <a:spcBef>
                <a:spcPts val="0"/>
              </a:spcBef>
              <a:spcAft>
                <a:spcPts val="1000"/>
              </a:spcAft>
              <a:buFont typeface="Wingdings" panose="05000000000000000000" pitchFamily="2" charset="2"/>
              <a:buChar char="§"/>
            </a:pPr>
            <a:r>
              <a:rPr lang="en" sz="1200" b="1" dirty="0">
                <a:solidFill>
                  <a:srgbClr val="00B050"/>
                </a:solidFill>
              </a:rPr>
              <a:t>Revenue per month</a:t>
            </a:r>
            <a:r>
              <a:rPr lang="en" sz="1200" dirty="0">
                <a:solidFill>
                  <a:srgbClr val="00B050"/>
                </a:solidFill>
              </a:rPr>
              <a:t> attribute contributes to 6% of all feature importance. The churn in high revenue customers is more than in low revenue customers.</a:t>
            </a:r>
          </a:p>
          <a:p>
            <a:pPr marL="171450" indent="-171450">
              <a:spcBef>
                <a:spcPts val="0"/>
              </a:spcBef>
              <a:buFont typeface="Wingdings" panose="05000000000000000000" pitchFamily="2" charset="2"/>
              <a:buChar char="§"/>
            </a:pPr>
            <a:r>
              <a:rPr lang="en" sz="1200" dirty="0">
                <a:solidFill>
                  <a:schemeClr val="accent5">
                    <a:lumMod val="75000"/>
                  </a:schemeClr>
                </a:solidFill>
              </a:rPr>
              <a:t>City tier and other features all have individual contributions of less than 5% each</a:t>
            </a:r>
          </a:p>
        </p:txBody>
      </p:sp>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12" name="Picture 11">
            <a:extLst>
              <a:ext uri="{FF2B5EF4-FFF2-40B4-BE49-F238E27FC236}">
                <a16:creationId xmlns:a16="http://schemas.microsoft.com/office/drawing/2014/main" id="{DA43A970-AF17-4A11-A1FE-B23BDDB0AEE2}"/>
              </a:ext>
            </a:extLst>
          </p:cNvPr>
          <p:cNvPicPr>
            <a:picLocks noChangeAspect="1"/>
          </p:cNvPicPr>
          <p:nvPr/>
        </p:nvPicPr>
        <p:blipFill>
          <a:blip r:embed="rId3"/>
          <a:stretch>
            <a:fillRect/>
          </a:stretch>
        </p:blipFill>
        <p:spPr>
          <a:xfrm>
            <a:off x="4942148" y="1346791"/>
            <a:ext cx="4071010" cy="3196856"/>
          </a:xfrm>
          <a:prstGeom prst="rect">
            <a:avLst/>
          </a:prstGeom>
        </p:spPr>
      </p:pic>
      <p:sp>
        <p:nvSpPr>
          <p:cNvPr id="13" name="Google Shape;908;p46">
            <a:extLst>
              <a:ext uri="{FF2B5EF4-FFF2-40B4-BE49-F238E27FC236}">
                <a16:creationId xmlns:a16="http://schemas.microsoft.com/office/drawing/2014/main" id="{8EF9DC26-5AFC-4C3E-A823-A20171B5778E}"/>
              </a:ext>
            </a:extLst>
          </p:cNvPr>
          <p:cNvSpPr/>
          <p:nvPr/>
        </p:nvSpPr>
        <p:spPr>
          <a:xfrm>
            <a:off x="356316" y="639145"/>
            <a:ext cx="285975" cy="27306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Left Brace 1">
            <a:extLst>
              <a:ext uri="{FF2B5EF4-FFF2-40B4-BE49-F238E27FC236}">
                <a16:creationId xmlns:a16="http://schemas.microsoft.com/office/drawing/2014/main" id="{862C16A8-6E1C-4C15-BB01-BE4F310FDBDB}"/>
              </a:ext>
            </a:extLst>
          </p:cNvPr>
          <p:cNvSpPr/>
          <p:nvPr/>
        </p:nvSpPr>
        <p:spPr>
          <a:xfrm>
            <a:off x="5013030" y="2346252"/>
            <a:ext cx="281981" cy="1935126"/>
          </a:xfrm>
          <a:prstGeom prst="leftBrace">
            <a:avLst/>
          </a:prstGeom>
        </p:spPr>
        <p:style>
          <a:lnRef idx="1">
            <a:schemeClr val="accent5"/>
          </a:lnRef>
          <a:fillRef idx="0">
            <a:schemeClr val="accent5"/>
          </a:fillRef>
          <a:effectRef idx="0">
            <a:schemeClr val="accent5"/>
          </a:effectRef>
          <a:fontRef idx="minor">
            <a:schemeClr val="tx1"/>
          </a:fontRef>
        </p:style>
        <p:txBody>
          <a:bodyPr rtlCol="0" anchor="ctr"/>
          <a:lstStyle/>
          <a:p>
            <a:pPr algn="ctr"/>
            <a:endParaRPr lang="en-IN"/>
          </a:p>
        </p:txBody>
      </p:sp>
      <p:cxnSp>
        <p:nvCxnSpPr>
          <p:cNvPr id="4" name="Straight Connector 3">
            <a:extLst>
              <a:ext uri="{FF2B5EF4-FFF2-40B4-BE49-F238E27FC236}">
                <a16:creationId xmlns:a16="http://schemas.microsoft.com/office/drawing/2014/main" id="{27B98F0D-01AE-4123-B6BC-942840D4C937}"/>
              </a:ext>
            </a:extLst>
          </p:cNvPr>
          <p:cNvCxnSpPr>
            <a:stCxn id="2" idx="1"/>
          </p:cNvCxnSpPr>
          <p:nvPr/>
        </p:nvCxnSpPr>
        <p:spPr>
          <a:xfrm flipH="1">
            <a:off x="4508203" y="3313815"/>
            <a:ext cx="504827" cy="1116418"/>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7E172A1-0EE4-4244-8965-1CBAA85E9BCA}"/>
              </a:ext>
            </a:extLst>
          </p:cNvPr>
          <p:cNvCxnSpPr>
            <a:cxnSpLocks/>
          </p:cNvCxnSpPr>
          <p:nvPr/>
        </p:nvCxnSpPr>
        <p:spPr>
          <a:xfrm flipV="1">
            <a:off x="4423144" y="1506405"/>
            <a:ext cx="1304261" cy="205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10388940-CD8C-45F2-A1CF-5C19D7AE2258}"/>
              </a:ext>
            </a:extLst>
          </p:cNvPr>
          <p:cNvSpPr/>
          <p:nvPr/>
        </p:nvSpPr>
        <p:spPr>
          <a:xfrm>
            <a:off x="5210721" y="1633869"/>
            <a:ext cx="281981" cy="471378"/>
          </a:xfrm>
          <a:prstGeom prst="leftBrace">
            <a:avLst/>
          </a:prstGeom>
          <a:ln>
            <a:solidFill>
              <a:srgbClr val="0070C0"/>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IN"/>
          </a:p>
        </p:txBody>
      </p:sp>
      <p:cxnSp>
        <p:nvCxnSpPr>
          <p:cNvPr id="10" name="Straight Arrow Connector 9">
            <a:extLst>
              <a:ext uri="{FF2B5EF4-FFF2-40B4-BE49-F238E27FC236}">
                <a16:creationId xmlns:a16="http://schemas.microsoft.com/office/drawing/2014/main" id="{D3370364-91A9-4805-94E8-1477AD8E3947}"/>
              </a:ext>
            </a:extLst>
          </p:cNvPr>
          <p:cNvCxnSpPr>
            <a:endCxn id="14" idx="1"/>
          </p:cNvCxnSpPr>
          <p:nvPr/>
        </p:nvCxnSpPr>
        <p:spPr>
          <a:xfrm flipV="1">
            <a:off x="4288971" y="1869558"/>
            <a:ext cx="921750" cy="70219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7BA3D46-76D2-43A6-B1FE-1B46DAFE7A26}"/>
              </a:ext>
            </a:extLst>
          </p:cNvPr>
          <p:cNvCxnSpPr/>
          <p:nvPr/>
        </p:nvCxnSpPr>
        <p:spPr>
          <a:xfrm>
            <a:off x="5013030" y="2220654"/>
            <a:ext cx="479672"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77EC566-56F5-4B97-B590-DE9233879D20}"/>
              </a:ext>
            </a:extLst>
          </p:cNvPr>
          <p:cNvCxnSpPr/>
          <p:nvPr/>
        </p:nvCxnSpPr>
        <p:spPr>
          <a:xfrm flipV="1">
            <a:off x="4288971" y="2220654"/>
            <a:ext cx="724059" cy="154580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3096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Key Business Insights &amp; Recommendations</a:t>
            </a:r>
            <a:endParaRPr dirty="0"/>
          </a:p>
        </p:txBody>
      </p:sp>
      <p:sp>
        <p:nvSpPr>
          <p:cNvPr id="222" name="Google Shape;222;p14"/>
          <p:cNvSpPr txBox="1">
            <a:spLocks noGrp="1"/>
          </p:cNvSpPr>
          <p:nvPr>
            <p:ph type="subTitle" idx="1"/>
          </p:nvPr>
        </p:nvSpPr>
        <p:spPr>
          <a:xfrm>
            <a:off x="463525" y="3975449"/>
            <a:ext cx="4590484"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US" dirty="0"/>
              <a:t>From Model interpretation and EDA</a:t>
            </a:r>
            <a:endParaRPr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
        <p:nvSpPr>
          <p:cNvPr id="3" name="TextBox 2">
            <a:extLst>
              <a:ext uri="{FF2B5EF4-FFF2-40B4-BE49-F238E27FC236}">
                <a16:creationId xmlns:a16="http://schemas.microsoft.com/office/drawing/2014/main" id="{38BC5D5F-36F1-4EAA-9B8B-D87CAF4A2452}"/>
              </a:ext>
            </a:extLst>
          </p:cNvPr>
          <p:cNvSpPr txBox="1"/>
          <p:nvPr/>
        </p:nvSpPr>
        <p:spPr>
          <a:xfrm>
            <a:off x="6703285" y="3548743"/>
            <a:ext cx="2402115" cy="646331"/>
          </a:xfrm>
          <a:prstGeom prst="rect">
            <a:avLst/>
          </a:prstGeom>
          <a:noFill/>
        </p:spPr>
        <p:txBody>
          <a:bodyPr wrap="square" rtlCol="0">
            <a:spAutoFit/>
          </a:bodyPr>
          <a:lstStyle/>
          <a:p>
            <a:r>
              <a:rPr lang="en-US" sz="1200" dirty="0"/>
              <a:t>Click here for</a:t>
            </a:r>
          </a:p>
          <a:p>
            <a:r>
              <a:rPr lang="en-US" sz="1200" dirty="0"/>
              <a:t>- </a:t>
            </a:r>
            <a:r>
              <a:rPr lang="en-US" sz="1200" dirty="0">
                <a:hlinkClick r:id="rId3" action="ppaction://hlinksldjump"/>
              </a:rPr>
              <a:t>Detailed Recommendations</a:t>
            </a:r>
            <a:endParaRPr lang="en-US" sz="1200" dirty="0"/>
          </a:p>
          <a:p>
            <a:r>
              <a:rPr lang="en-US" sz="1200" dirty="0"/>
              <a:t>- </a:t>
            </a:r>
            <a:r>
              <a:rPr lang="en-US" sz="1200" dirty="0">
                <a:hlinkClick r:id="rId4" action="ppaction://hlinksldjump"/>
              </a:rPr>
              <a:t>Other Insights</a:t>
            </a:r>
            <a:endParaRPr lang="en-IN" sz="1200" dirty="0"/>
          </a:p>
        </p:txBody>
      </p:sp>
    </p:spTree>
    <p:extLst>
      <p:ext uri="{BB962C8B-B14F-4D97-AF65-F5344CB8AC3E}">
        <p14:creationId xmlns:p14="http://schemas.microsoft.com/office/powerpoint/2010/main" val="4126080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High churn rate in low tenure customers</a:t>
            </a:r>
            <a:endParaRPr dirty="0"/>
          </a:p>
        </p:txBody>
      </p:sp>
      <p:sp>
        <p:nvSpPr>
          <p:cNvPr id="301" name="Google Shape;301;p20"/>
          <p:cNvSpPr txBox="1">
            <a:spLocks noGrp="1"/>
          </p:cNvSpPr>
          <p:nvPr>
            <p:ph type="body" idx="1"/>
          </p:nvPr>
        </p:nvSpPr>
        <p:spPr>
          <a:xfrm>
            <a:off x="235857" y="3707090"/>
            <a:ext cx="8672286" cy="766200"/>
          </a:xfrm>
          <a:prstGeom prst="rect">
            <a:avLst/>
          </a:prstGeom>
        </p:spPr>
        <p:txBody>
          <a:bodyPr spcFirstLastPara="1" wrap="square" lIns="91425" tIns="91425" rIns="91425" bIns="91425" anchor="t" anchorCtr="0">
            <a:noAutofit/>
          </a:bodyPr>
          <a:lstStyle/>
          <a:p>
            <a:pPr marL="0" indent="0" algn="ctr">
              <a:spcAft>
                <a:spcPts val="600"/>
              </a:spcAft>
              <a:buNone/>
            </a:pPr>
            <a:r>
              <a:rPr lang="en-US" sz="1200" b="1" i="0" u="sng" dirty="0">
                <a:solidFill>
                  <a:srgbClr val="000000"/>
                </a:solidFill>
                <a:effectLst/>
                <a:latin typeface="Roboto Condensed" panose="02000000000000000000" pitchFamily="2" charset="0"/>
                <a:ea typeface="Roboto Condensed" panose="02000000000000000000" pitchFamily="2" charset="0"/>
              </a:rPr>
              <a:t>Insight:</a:t>
            </a:r>
            <a:r>
              <a:rPr lang="en-US" sz="1200" b="0" i="0" dirty="0">
                <a:solidFill>
                  <a:srgbClr val="000000"/>
                </a:solidFill>
                <a:effectLst/>
                <a:latin typeface="Roboto Condensed" panose="02000000000000000000" pitchFamily="2" charset="0"/>
                <a:ea typeface="Roboto Condensed" panose="02000000000000000000" pitchFamily="2" charset="0"/>
              </a:rPr>
              <a:t> </a:t>
            </a:r>
            <a:r>
              <a:rPr lang="en-US" sz="1200" b="1" i="1" dirty="0">
                <a:solidFill>
                  <a:srgbClr val="000000"/>
                </a:solidFill>
                <a:effectLst/>
                <a:latin typeface="Roboto Condensed" panose="02000000000000000000" pitchFamily="2" charset="0"/>
                <a:ea typeface="Roboto Condensed" panose="02000000000000000000" pitchFamily="2" charset="0"/>
              </a:rPr>
              <a:t>Churn is highest between the tenure </a:t>
            </a:r>
            <a:r>
              <a:rPr lang="en-US" sz="1200" b="1" i="1" dirty="0">
                <a:solidFill>
                  <a:srgbClr val="000000"/>
                </a:solidFill>
                <a:latin typeface="Roboto Condensed" panose="02000000000000000000" pitchFamily="2" charset="0"/>
                <a:ea typeface="Roboto Condensed" panose="02000000000000000000" pitchFamily="2" charset="0"/>
              </a:rPr>
              <a:t>period </a:t>
            </a:r>
            <a:r>
              <a:rPr lang="en-US" sz="1200" b="1" i="1" dirty="0">
                <a:solidFill>
                  <a:srgbClr val="000000"/>
                </a:solidFill>
                <a:effectLst/>
                <a:latin typeface="Roboto Condensed" panose="02000000000000000000" pitchFamily="2" charset="0"/>
                <a:ea typeface="Roboto Condensed" panose="02000000000000000000" pitchFamily="2" charset="0"/>
              </a:rPr>
              <a:t>0 to 2</a:t>
            </a:r>
          </a:p>
          <a:p>
            <a:pPr marL="0" indent="0">
              <a:buNone/>
            </a:pPr>
            <a:r>
              <a:rPr lang="en-US" sz="1200" b="1" i="1" dirty="0">
                <a:solidFill>
                  <a:srgbClr val="000000"/>
                </a:solidFill>
                <a:latin typeface="Roboto Condensed" panose="02000000000000000000" pitchFamily="2" charset="0"/>
                <a:ea typeface="Roboto Condensed" panose="02000000000000000000" pitchFamily="2" charset="0"/>
              </a:rPr>
              <a:t>Recommendation: </a:t>
            </a:r>
            <a:r>
              <a:rPr lang="en-US" sz="1200" i="1" dirty="0">
                <a:solidFill>
                  <a:srgbClr val="000000"/>
                </a:solidFill>
                <a:latin typeface="Roboto Condensed" panose="02000000000000000000" pitchFamily="2" charset="0"/>
                <a:ea typeface="Roboto Condensed" panose="02000000000000000000" pitchFamily="2" charset="0"/>
              </a:rPr>
              <a:t>There needs to be more focus initially as soon as customers are onboarded, to ensure they do not leave</a:t>
            </a:r>
          </a:p>
          <a:p>
            <a:pPr marL="0" indent="0">
              <a:buNone/>
            </a:pPr>
            <a:r>
              <a:rPr lang="en-US" sz="1200" b="1" i="1" dirty="0">
                <a:solidFill>
                  <a:srgbClr val="000000"/>
                </a:solidFill>
                <a:latin typeface="Roboto Condensed" panose="02000000000000000000" pitchFamily="2" charset="0"/>
                <a:ea typeface="Roboto Condensed" panose="02000000000000000000" pitchFamily="2" charset="0"/>
              </a:rPr>
              <a:t> </a:t>
            </a:r>
            <a:r>
              <a:rPr lang="en-US" sz="1200" b="1" u="sng" dirty="0">
                <a:latin typeface="Roboto Condensed" panose="02000000000000000000" pitchFamily="2" charset="0"/>
                <a:ea typeface="Roboto Condensed" panose="02000000000000000000" pitchFamily="2" charset="0"/>
              </a:rPr>
              <a:t>Activation</a:t>
            </a:r>
            <a:r>
              <a:rPr lang="en-US" sz="1200" dirty="0">
                <a:latin typeface="Roboto Condensed" panose="02000000000000000000" pitchFamily="2" charset="0"/>
                <a:ea typeface="Roboto Condensed" panose="02000000000000000000" pitchFamily="2" charset="0"/>
              </a:rPr>
              <a:t>/Onboarding team could </a:t>
            </a:r>
            <a:r>
              <a:rPr lang="en-US" sz="1200" b="1" u="sng" dirty="0">
                <a:latin typeface="Roboto Condensed" panose="02000000000000000000" pitchFamily="2" charset="0"/>
                <a:ea typeface="Roboto Condensed" panose="02000000000000000000" pitchFamily="2" charset="0"/>
              </a:rPr>
              <a:t>extend support</a:t>
            </a:r>
            <a:r>
              <a:rPr lang="en-US" sz="1200" b="1" dirty="0">
                <a:latin typeface="Roboto Condensed" panose="02000000000000000000" pitchFamily="2" charset="0"/>
                <a:ea typeface="Roboto Condensed" panose="02000000000000000000" pitchFamily="2" charset="0"/>
              </a:rPr>
              <a:t> </a:t>
            </a:r>
            <a:r>
              <a:rPr lang="en-US" sz="1200" dirty="0">
                <a:latin typeface="Roboto Condensed" panose="02000000000000000000" pitchFamily="2" charset="0"/>
                <a:ea typeface="Roboto Condensed" panose="02000000000000000000" pitchFamily="2" charset="0"/>
              </a:rPr>
              <a:t>beyond the initial setup until customers settle down with the service</a:t>
            </a:r>
          </a:p>
          <a:p>
            <a:pPr marL="0" indent="0">
              <a:spcBef>
                <a:spcPts val="0"/>
              </a:spcBef>
              <a:buNone/>
            </a:pPr>
            <a:r>
              <a:rPr lang="en-US" sz="1200" dirty="0">
                <a:latin typeface="Roboto Condensed" panose="02000000000000000000" pitchFamily="2" charset="0"/>
                <a:ea typeface="Roboto Condensed" panose="02000000000000000000" pitchFamily="2" charset="0"/>
              </a:rPr>
              <a:t>Customer care to initiate feedback survey to ensure customers have settled into the service</a:t>
            </a:r>
          </a:p>
          <a:p>
            <a:pPr marL="0" indent="0">
              <a:spcBef>
                <a:spcPts val="0"/>
              </a:spcBef>
              <a:buNone/>
            </a:pPr>
            <a:endParaRPr lang="en" sz="1200" b="1" i="1" dirty="0">
              <a:latin typeface="Roboto Condensed" panose="02000000000000000000" pitchFamily="2" charset="0"/>
              <a:ea typeface="Roboto Condensed" panose="02000000000000000000" pitchFamily="2" charset="0"/>
            </a:endParaRPr>
          </a:p>
        </p:txBody>
      </p:sp>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3074" name="Picture 2">
            <a:extLst>
              <a:ext uri="{FF2B5EF4-FFF2-40B4-BE49-F238E27FC236}">
                <a16:creationId xmlns:a16="http://schemas.microsoft.com/office/drawing/2014/main" id="{ED91624F-D287-4781-ABA0-A1B6FA9E9A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2392" y="1412407"/>
            <a:ext cx="5002852" cy="2318686"/>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1021;p46">
            <a:extLst>
              <a:ext uri="{FF2B5EF4-FFF2-40B4-BE49-F238E27FC236}">
                <a16:creationId xmlns:a16="http://schemas.microsoft.com/office/drawing/2014/main" id="{80013FC9-64B4-441B-8A61-6C12A2093712}"/>
              </a:ext>
            </a:extLst>
          </p:cNvPr>
          <p:cNvGrpSpPr/>
          <p:nvPr/>
        </p:nvGrpSpPr>
        <p:grpSpPr>
          <a:xfrm>
            <a:off x="392438" y="617925"/>
            <a:ext cx="309022" cy="315499"/>
            <a:chOff x="3951850" y="2985350"/>
            <a:chExt cx="407950" cy="416500"/>
          </a:xfrm>
        </p:grpSpPr>
        <p:sp>
          <p:nvSpPr>
            <p:cNvPr id="9" name="Google Shape;1022;p46">
              <a:extLst>
                <a:ext uri="{FF2B5EF4-FFF2-40B4-BE49-F238E27FC236}">
                  <a16:creationId xmlns:a16="http://schemas.microsoft.com/office/drawing/2014/main" id="{C3B3DF15-6A3C-4A90-8450-9A3BBA0DC7A9}"/>
                </a:ext>
              </a:extLst>
            </p:cNvPr>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23;p46">
              <a:extLst>
                <a:ext uri="{FF2B5EF4-FFF2-40B4-BE49-F238E27FC236}">
                  <a16:creationId xmlns:a16="http://schemas.microsoft.com/office/drawing/2014/main" id="{CA9D487D-1A23-4DAE-84FF-4E7CCE9F648C}"/>
                </a:ext>
              </a:extLst>
            </p:cNvPr>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24;p46">
              <a:extLst>
                <a:ext uri="{FF2B5EF4-FFF2-40B4-BE49-F238E27FC236}">
                  <a16:creationId xmlns:a16="http://schemas.microsoft.com/office/drawing/2014/main" id="{B9D40319-DB64-423F-A1A9-FCD947D5FBDA}"/>
                </a:ext>
              </a:extLst>
            </p:cNvPr>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25;p46">
              <a:extLst>
                <a:ext uri="{FF2B5EF4-FFF2-40B4-BE49-F238E27FC236}">
                  <a16:creationId xmlns:a16="http://schemas.microsoft.com/office/drawing/2014/main" id="{113B9267-6FA4-49D5-9316-3636D1E17A4F}"/>
                </a:ext>
              </a:extLst>
            </p:cNvPr>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Oval 1">
            <a:extLst>
              <a:ext uri="{FF2B5EF4-FFF2-40B4-BE49-F238E27FC236}">
                <a16:creationId xmlns:a16="http://schemas.microsoft.com/office/drawing/2014/main" id="{8DF04825-CAAC-4D07-8B5D-D18956B7C996}"/>
              </a:ext>
            </a:extLst>
          </p:cNvPr>
          <p:cNvSpPr/>
          <p:nvPr/>
        </p:nvSpPr>
        <p:spPr>
          <a:xfrm>
            <a:off x="2235200" y="1412408"/>
            <a:ext cx="336550" cy="20410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50560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Cashback &amp; Coupons</a:t>
            </a:r>
            <a:endParaRPr dirty="0"/>
          </a:p>
        </p:txBody>
      </p:sp>
      <p:sp>
        <p:nvSpPr>
          <p:cNvPr id="301" name="Google Shape;301;p20"/>
          <p:cNvSpPr txBox="1">
            <a:spLocks noGrp="1"/>
          </p:cNvSpPr>
          <p:nvPr>
            <p:ph type="body" idx="1"/>
          </p:nvPr>
        </p:nvSpPr>
        <p:spPr>
          <a:xfrm>
            <a:off x="5507482" y="1624980"/>
            <a:ext cx="3435161" cy="1062644"/>
          </a:xfrm>
          <a:prstGeom prst="rect">
            <a:avLst/>
          </a:prstGeom>
        </p:spPr>
        <p:txBody>
          <a:bodyPr spcFirstLastPara="1" wrap="square" lIns="91425" tIns="91425" rIns="91425" bIns="91425" anchor="t" anchorCtr="0">
            <a:noAutofit/>
          </a:bodyPr>
          <a:lstStyle/>
          <a:p>
            <a:pPr marL="171450" indent="-171450">
              <a:spcBef>
                <a:spcPts val="0"/>
              </a:spcBef>
              <a:buFont typeface="Arial" panose="020B0604020202020204" pitchFamily="34" charset="0"/>
              <a:buChar char="•"/>
            </a:pPr>
            <a:r>
              <a:rPr lang="en-US" sz="1200" b="0" i="0" dirty="0">
                <a:solidFill>
                  <a:srgbClr val="000000"/>
                </a:solidFill>
                <a:effectLst/>
                <a:latin typeface="Roboto Condensed" panose="02000000000000000000" pitchFamily="2" charset="0"/>
                <a:ea typeface="Roboto Condensed" panose="02000000000000000000" pitchFamily="2" charset="0"/>
              </a:rPr>
              <a:t>The churned customers as shown in first boxplot have lesser cashback</a:t>
            </a:r>
          </a:p>
          <a:p>
            <a:pPr marL="171450" indent="-171450">
              <a:spcBef>
                <a:spcPts val="0"/>
              </a:spcBef>
              <a:buFont typeface="Arial" panose="020B0604020202020204" pitchFamily="34" charset="0"/>
              <a:buChar char="•"/>
            </a:pPr>
            <a:r>
              <a:rPr lang="en-US" sz="1200" dirty="0">
                <a:solidFill>
                  <a:srgbClr val="000000"/>
                </a:solidFill>
                <a:latin typeface="Roboto Condensed" panose="02000000000000000000" pitchFamily="2" charset="0"/>
                <a:ea typeface="Roboto Condensed" panose="02000000000000000000" pitchFamily="2" charset="0"/>
              </a:rPr>
              <a:t>The churned and  active customers have almost used the same number of coupons for payment</a:t>
            </a:r>
          </a:p>
          <a:p>
            <a:pPr marL="171450" indent="-171450">
              <a:spcBef>
                <a:spcPts val="0"/>
              </a:spcBef>
              <a:buFont typeface="Arial" panose="020B0604020202020204" pitchFamily="34" charset="0"/>
              <a:buChar char="•"/>
            </a:pPr>
            <a:endParaRPr lang="en-US" sz="1200" dirty="0">
              <a:solidFill>
                <a:srgbClr val="000000"/>
              </a:solidFill>
              <a:latin typeface="Roboto Condensed" panose="02000000000000000000" pitchFamily="2" charset="0"/>
              <a:ea typeface="Roboto Condensed" panose="02000000000000000000" pitchFamily="2" charset="0"/>
            </a:endParaRPr>
          </a:p>
          <a:p>
            <a:pPr marL="0" indent="0">
              <a:spcBef>
                <a:spcPts val="0"/>
              </a:spcBef>
              <a:buNone/>
            </a:pPr>
            <a:r>
              <a:rPr lang="en-US" sz="1200" b="1" i="1" dirty="0">
                <a:solidFill>
                  <a:srgbClr val="000000"/>
                </a:solidFill>
                <a:latin typeface="Roboto Condensed" panose="02000000000000000000" pitchFamily="2" charset="0"/>
                <a:ea typeface="Roboto Condensed" panose="02000000000000000000" pitchFamily="2" charset="0"/>
              </a:rPr>
              <a:t>Insight : The current retention programs do not seem to be focusing on the customers with higher risk of churn</a:t>
            </a:r>
            <a:endParaRPr lang="en" sz="1600" b="1" i="1" dirty="0">
              <a:latin typeface="Roboto Condensed" panose="02000000000000000000" pitchFamily="2" charset="0"/>
              <a:ea typeface="Roboto Condensed" panose="02000000000000000000" pitchFamily="2" charset="0"/>
            </a:endParaRPr>
          </a:p>
        </p:txBody>
      </p:sp>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8" name="Google Shape;1021;p46">
            <a:extLst>
              <a:ext uri="{FF2B5EF4-FFF2-40B4-BE49-F238E27FC236}">
                <a16:creationId xmlns:a16="http://schemas.microsoft.com/office/drawing/2014/main" id="{80013FC9-64B4-441B-8A61-6C12A2093712}"/>
              </a:ext>
            </a:extLst>
          </p:cNvPr>
          <p:cNvGrpSpPr/>
          <p:nvPr/>
        </p:nvGrpSpPr>
        <p:grpSpPr>
          <a:xfrm>
            <a:off x="392438" y="617925"/>
            <a:ext cx="309022" cy="315499"/>
            <a:chOff x="3951850" y="2985350"/>
            <a:chExt cx="407950" cy="416500"/>
          </a:xfrm>
        </p:grpSpPr>
        <p:sp>
          <p:nvSpPr>
            <p:cNvPr id="9" name="Google Shape;1022;p46">
              <a:extLst>
                <a:ext uri="{FF2B5EF4-FFF2-40B4-BE49-F238E27FC236}">
                  <a16:creationId xmlns:a16="http://schemas.microsoft.com/office/drawing/2014/main" id="{C3B3DF15-6A3C-4A90-8450-9A3BBA0DC7A9}"/>
                </a:ext>
              </a:extLst>
            </p:cNvPr>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23;p46">
              <a:extLst>
                <a:ext uri="{FF2B5EF4-FFF2-40B4-BE49-F238E27FC236}">
                  <a16:creationId xmlns:a16="http://schemas.microsoft.com/office/drawing/2014/main" id="{CA9D487D-1A23-4DAE-84FF-4E7CCE9F648C}"/>
                </a:ext>
              </a:extLst>
            </p:cNvPr>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24;p46">
              <a:extLst>
                <a:ext uri="{FF2B5EF4-FFF2-40B4-BE49-F238E27FC236}">
                  <a16:creationId xmlns:a16="http://schemas.microsoft.com/office/drawing/2014/main" id="{B9D40319-DB64-423F-A1A9-FCD947D5FBDA}"/>
                </a:ext>
              </a:extLst>
            </p:cNvPr>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25;p46">
              <a:extLst>
                <a:ext uri="{FF2B5EF4-FFF2-40B4-BE49-F238E27FC236}">
                  <a16:creationId xmlns:a16="http://schemas.microsoft.com/office/drawing/2014/main" id="{113B9267-6FA4-49D5-9316-3636D1E17A4F}"/>
                </a:ext>
              </a:extLst>
            </p:cNvPr>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04" name="Picture 8">
            <a:extLst>
              <a:ext uri="{FF2B5EF4-FFF2-40B4-BE49-F238E27FC236}">
                <a16:creationId xmlns:a16="http://schemas.microsoft.com/office/drawing/2014/main" id="{4FA833B4-7668-4292-B181-DCBAB91F4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357" y="1496296"/>
            <a:ext cx="2584016" cy="1908424"/>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C26C0A51-6C00-49CD-8D29-43B9A18C79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9315" y="1462490"/>
            <a:ext cx="2648168" cy="1960857"/>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301;p20">
            <a:extLst>
              <a:ext uri="{FF2B5EF4-FFF2-40B4-BE49-F238E27FC236}">
                <a16:creationId xmlns:a16="http://schemas.microsoft.com/office/drawing/2014/main" id="{5202F4B8-CC9F-4D70-B771-A0BB3523BBC7}"/>
              </a:ext>
            </a:extLst>
          </p:cNvPr>
          <p:cNvSpPr txBox="1">
            <a:spLocks/>
          </p:cNvSpPr>
          <p:nvPr/>
        </p:nvSpPr>
        <p:spPr>
          <a:xfrm>
            <a:off x="322943" y="3639590"/>
            <a:ext cx="8672286" cy="76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l">
              <a:buNone/>
            </a:pPr>
            <a:r>
              <a:rPr lang="en-US" sz="1200" b="1" i="1" dirty="0">
                <a:solidFill>
                  <a:srgbClr val="000000"/>
                </a:solidFill>
                <a:latin typeface="Roboto Condensed" panose="02000000000000000000" pitchFamily="2" charset="0"/>
                <a:ea typeface="Roboto Condensed" panose="02000000000000000000" pitchFamily="2" charset="0"/>
              </a:rPr>
              <a:t>Recommendation: </a:t>
            </a:r>
            <a:r>
              <a:rPr lang="en-US" sz="1200" i="1" u="sng" dirty="0">
                <a:latin typeface="Roboto Condensed" panose="02000000000000000000" pitchFamily="2" charset="0"/>
                <a:ea typeface="Roboto Condensed" panose="02000000000000000000" pitchFamily="2" charset="0"/>
              </a:rPr>
              <a:t>Review whether existing cashback and coupon programs are still relevant</a:t>
            </a:r>
            <a:r>
              <a:rPr lang="en-US" sz="1200" i="1" dirty="0">
                <a:latin typeface="Roboto Condensed" panose="02000000000000000000" pitchFamily="2" charset="0"/>
                <a:ea typeface="Roboto Condensed" panose="02000000000000000000" pitchFamily="2" charset="0"/>
              </a:rPr>
              <a:t> given the current churn model</a:t>
            </a:r>
          </a:p>
          <a:p>
            <a:pPr marL="0" indent="0" algn="l">
              <a:buNone/>
            </a:pPr>
            <a:r>
              <a:rPr lang="en-US" sz="1200" dirty="0">
                <a:latin typeface="Roboto Condensed" panose="02000000000000000000" pitchFamily="2" charset="0"/>
                <a:ea typeface="Roboto Condensed" panose="02000000000000000000" pitchFamily="2" charset="0"/>
              </a:rPr>
              <a:t>If they are not relevant, design new retention programs to address current high risk customer group</a:t>
            </a:r>
          </a:p>
          <a:p>
            <a:pPr marL="0" indent="0">
              <a:spcAft>
                <a:spcPts val="1000"/>
              </a:spcAft>
              <a:buFont typeface="Roboto Condensed Light"/>
              <a:buNone/>
            </a:pPr>
            <a:endParaRPr lang="en-US" sz="1200" dirty="0">
              <a:latin typeface="Roboto Condensed" panose="02000000000000000000" pitchFamily="2" charset="0"/>
              <a:ea typeface="Roboto Condensed" panose="02000000000000000000" pitchFamily="2" charset="0"/>
            </a:endParaRPr>
          </a:p>
          <a:p>
            <a:pPr marL="0" indent="0">
              <a:spcBef>
                <a:spcPts val="0"/>
              </a:spcBef>
              <a:buFont typeface="Roboto Condensed Light"/>
              <a:buNone/>
            </a:pPr>
            <a:endParaRPr lang="en" sz="1200" b="1" i="1" dirty="0">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3422369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Churn and Customer care service</a:t>
            </a:r>
            <a:endParaRPr dirty="0"/>
          </a:p>
        </p:txBody>
      </p:sp>
      <p:sp>
        <p:nvSpPr>
          <p:cNvPr id="301" name="Google Shape;301;p20"/>
          <p:cNvSpPr txBox="1">
            <a:spLocks noGrp="1"/>
          </p:cNvSpPr>
          <p:nvPr>
            <p:ph type="body" idx="1"/>
          </p:nvPr>
        </p:nvSpPr>
        <p:spPr>
          <a:xfrm>
            <a:off x="5758898" y="1045169"/>
            <a:ext cx="3257174" cy="2698750"/>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r>
              <a:rPr lang="en" sz="1200" dirty="0">
                <a:latin typeface="Roboto Condensed" panose="02000000000000000000" pitchFamily="2" charset="0"/>
                <a:ea typeface="Roboto Condensed" panose="02000000000000000000" pitchFamily="2" charset="0"/>
              </a:rPr>
              <a:t>Churned customers seem to have contacted customer care more recently before churning</a:t>
            </a:r>
          </a:p>
          <a:p>
            <a:pPr marL="171450" indent="-171450">
              <a:buFont typeface="Arial" panose="020B0604020202020204" pitchFamily="34" charset="0"/>
              <a:buChar char="•"/>
            </a:pPr>
            <a:r>
              <a:rPr lang="en" sz="1200" dirty="0">
                <a:latin typeface="Roboto Condensed" panose="02000000000000000000" pitchFamily="2" charset="0"/>
                <a:ea typeface="Roboto Condensed" panose="02000000000000000000" pitchFamily="2" charset="0"/>
              </a:rPr>
              <a:t>The number of times churned customers contacted customer care in the year is higher than number of times active customers contacted customer care</a:t>
            </a:r>
          </a:p>
          <a:p>
            <a:pPr marL="171450" indent="-171450">
              <a:spcAft>
                <a:spcPts val="600"/>
              </a:spcAft>
              <a:buFont typeface="Arial" panose="020B0604020202020204" pitchFamily="34" charset="0"/>
              <a:buChar char="•"/>
            </a:pPr>
            <a:r>
              <a:rPr lang="en" sz="1200" dirty="0">
                <a:latin typeface="Roboto Condensed" panose="02000000000000000000" pitchFamily="2" charset="0"/>
                <a:ea typeface="Roboto Condensed" panose="02000000000000000000" pitchFamily="2" charset="0"/>
              </a:rPr>
              <a:t>31% of customers who registered complaint churned Vs 11% of customers who have not registered complaint in last year</a:t>
            </a:r>
          </a:p>
          <a:p>
            <a:pPr marL="0" indent="0">
              <a:spcBef>
                <a:spcPts val="0"/>
              </a:spcBef>
              <a:spcAft>
                <a:spcPts val="600"/>
              </a:spcAft>
              <a:buNone/>
            </a:pPr>
            <a:r>
              <a:rPr lang="en-US" sz="1200" b="1" i="1" dirty="0">
                <a:latin typeface="Roboto Condensed" panose="02000000000000000000" pitchFamily="2" charset="0"/>
                <a:ea typeface="Roboto Condensed" panose="02000000000000000000" pitchFamily="2" charset="0"/>
              </a:rPr>
              <a:t>Insight: These indicate behavioral changes in customer before churn happens</a:t>
            </a:r>
            <a:endParaRPr lang="en" sz="1200" b="1" i="1" dirty="0">
              <a:latin typeface="Roboto Condensed" panose="02000000000000000000" pitchFamily="2" charset="0"/>
              <a:ea typeface="Roboto Condensed" panose="02000000000000000000" pitchFamily="2" charset="0"/>
            </a:endParaRPr>
          </a:p>
        </p:txBody>
      </p:sp>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8" name="Google Shape;1021;p46">
            <a:extLst>
              <a:ext uri="{FF2B5EF4-FFF2-40B4-BE49-F238E27FC236}">
                <a16:creationId xmlns:a16="http://schemas.microsoft.com/office/drawing/2014/main" id="{80013FC9-64B4-441B-8A61-6C12A2093712}"/>
              </a:ext>
            </a:extLst>
          </p:cNvPr>
          <p:cNvGrpSpPr/>
          <p:nvPr/>
        </p:nvGrpSpPr>
        <p:grpSpPr>
          <a:xfrm>
            <a:off x="392438" y="617925"/>
            <a:ext cx="309022" cy="315499"/>
            <a:chOff x="3951850" y="2985350"/>
            <a:chExt cx="407950" cy="416500"/>
          </a:xfrm>
        </p:grpSpPr>
        <p:sp>
          <p:nvSpPr>
            <p:cNvPr id="9" name="Google Shape;1022;p46">
              <a:extLst>
                <a:ext uri="{FF2B5EF4-FFF2-40B4-BE49-F238E27FC236}">
                  <a16:creationId xmlns:a16="http://schemas.microsoft.com/office/drawing/2014/main" id="{C3B3DF15-6A3C-4A90-8450-9A3BBA0DC7A9}"/>
                </a:ext>
              </a:extLst>
            </p:cNvPr>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23;p46">
              <a:extLst>
                <a:ext uri="{FF2B5EF4-FFF2-40B4-BE49-F238E27FC236}">
                  <a16:creationId xmlns:a16="http://schemas.microsoft.com/office/drawing/2014/main" id="{CA9D487D-1A23-4DAE-84FF-4E7CCE9F648C}"/>
                </a:ext>
              </a:extLst>
            </p:cNvPr>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24;p46">
              <a:extLst>
                <a:ext uri="{FF2B5EF4-FFF2-40B4-BE49-F238E27FC236}">
                  <a16:creationId xmlns:a16="http://schemas.microsoft.com/office/drawing/2014/main" id="{B9D40319-DB64-423F-A1A9-FCD947D5FBDA}"/>
                </a:ext>
              </a:extLst>
            </p:cNvPr>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25;p46">
              <a:extLst>
                <a:ext uri="{FF2B5EF4-FFF2-40B4-BE49-F238E27FC236}">
                  <a16:creationId xmlns:a16="http://schemas.microsoft.com/office/drawing/2014/main" id="{113B9267-6FA4-49D5-9316-3636D1E17A4F}"/>
                </a:ext>
              </a:extLst>
            </p:cNvPr>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22" name="Picture 2">
            <a:extLst>
              <a:ext uri="{FF2B5EF4-FFF2-40B4-BE49-F238E27FC236}">
                <a16:creationId xmlns:a16="http://schemas.microsoft.com/office/drawing/2014/main" id="{A53F1C3A-59ED-4CDC-8986-7B18256B8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06" y="1200612"/>
            <a:ext cx="2682411" cy="197490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DBB7FD91-3529-4C73-9A75-6F3EAE1AF2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5210" y="1200612"/>
            <a:ext cx="2687515" cy="198999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B431BB6-3223-4265-9052-A0275B8FA7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292" y="3232441"/>
            <a:ext cx="2687515" cy="1719659"/>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301;p20">
            <a:extLst>
              <a:ext uri="{FF2B5EF4-FFF2-40B4-BE49-F238E27FC236}">
                <a16:creationId xmlns:a16="http://schemas.microsoft.com/office/drawing/2014/main" id="{D7345351-0CD4-4BB9-9850-E416054EEAF0}"/>
              </a:ext>
            </a:extLst>
          </p:cNvPr>
          <p:cNvSpPr txBox="1">
            <a:spLocks/>
          </p:cNvSpPr>
          <p:nvPr/>
        </p:nvSpPr>
        <p:spPr>
          <a:xfrm>
            <a:off x="3301999" y="3639590"/>
            <a:ext cx="5693229" cy="76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l">
              <a:buNone/>
            </a:pPr>
            <a:r>
              <a:rPr lang="en-US" sz="1200" b="1" i="1" dirty="0">
                <a:solidFill>
                  <a:srgbClr val="000000"/>
                </a:solidFill>
                <a:latin typeface="Roboto Condensed" panose="02000000000000000000" pitchFamily="2" charset="0"/>
                <a:ea typeface="Roboto Condensed" panose="02000000000000000000" pitchFamily="2" charset="0"/>
              </a:rPr>
              <a:t>Recommendation: </a:t>
            </a:r>
            <a:r>
              <a:rPr lang="en-US" sz="1200" i="1" u="sng" dirty="0">
                <a:solidFill>
                  <a:srgbClr val="000000"/>
                </a:solidFill>
                <a:latin typeface="Roboto Condensed" panose="02000000000000000000" pitchFamily="2" charset="0"/>
                <a:ea typeface="Roboto Condensed" panose="02000000000000000000" pitchFamily="2" charset="0"/>
              </a:rPr>
              <a:t>Analyze </a:t>
            </a:r>
            <a:r>
              <a:rPr lang="en-US" sz="1200" i="1" u="sng" dirty="0">
                <a:latin typeface="Roboto Condensed" panose="02000000000000000000" pitchFamily="2" charset="0"/>
                <a:ea typeface="Roboto Condensed" panose="02000000000000000000" pitchFamily="2" charset="0"/>
              </a:rPr>
              <a:t>Complaints &amp; Customer care contact reasons</a:t>
            </a:r>
            <a:endParaRPr lang="en-US" sz="1200" i="1" dirty="0">
              <a:latin typeface="Roboto Condensed" panose="02000000000000000000" pitchFamily="2" charset="0"/>
              <a:ea typeface="Roboto Condensed" panose="02000000000000000000" pitchFamily="2" charset="0"/>
            </a:endParaRPr>
          </a:p>
          <a:p>
            <a:pPr marL="285750" indent="-285750" algn="l">
              <a:buFont typeface="Arial" panose="020B0604020202020204" pitchFamily="34" charset="0"/>
              <a:buChar char="•"/>
            </a:pPr>
            <a:r>
              <a:rPr lang="en-US" sz="1200" dirty="0">
                <a:latin typeface="Roboto Condensed" panose="02000000000000000000" pitchFamily="2" charset="0"/>
                <a:ea typeface="Roboto Condensed" panose="02000000000000000000" pitchFamily="2" charset="0"/>
              </a:rPr>
              <a:t>Perform Root cause analysis, identify and fix top reasons</a:t>
            </a:r>
          </a:p>
          <a:p>
            <a:pPr marL="285750" indent="-285750" algn="l">
              <a:buFont typeface="Arial" panose="020B0604020202020204" pitchFamily="34" charset="0"/>
              <a:buChar char="•"/>
            </a:pPr>
            <a:r>
              <a:rPr lang="en-US" sz="1200" dirty="0">
                <a:latin typeface="Roboto Condensed" panose="02000000000000000000" pitchFamily="2" charset="0"/>
                <a:ea typeface="Roboto Condensed" panose="02000000000000000000" pitchFamily="2" charset="0"/>
              </a:rPr>
              <a:t>Establish Service level agreements (if not already present)</a:t>
            </a:r>
          </a:p>
          <a:p>
            <a:pPr marL="0" indent="0" algn="l">
              <a:buNone/>
            </a:pPr>
            <a:endParaRPr lang="en-US" sz="1200" dirty="0">
              <a:latin typeface="Roboto Condensed" panose="02000000000000000000" pitchFamily="2" charset="0"/>
              <a:ea typeface="Roboto Condensed" panose="02000000000000000000" pitchFamily="2" charset="0"/>
            </a:endParaRPr>
          </a:p>
          <a:p>
            <a:pPr marL="285750" indent="-285750" algn="l">
              <a:buFont typeface="Arial" panose="020B0604020202020204" pitchFamily="34" charset="0"/>
              <a:buChar char="•"/>
            </a:pPr>
            <a:endParaRPr lang="en-US" sz="1200" dirty="0">
              <a:latin typeface="Roboto Condensed" panose="02000000000000000000" pitchFamily="2" charset="0"/>
              <a:ea typeface="Roboto Condensed" panose="02000000000000000000" pitchFamily="2" charset="0"/>
            </a:endParaRPr>
          </a:p>
          <a:p>
            <a:pPr marL="0" indent="0">
              <a:spcAft>
                <a:spcPts val="1000"/>
              </a:spcAft>
              <a:buFont typeface="Roboto Condensed Light"/>
              <a:buNone/>
            </a:pPr>
            <a:endParaRPr lang="en-US" sz="1200" dirty="0">
              <a:latin typeface="Roboto Condensed" panose="02000000000000000000" pitchFamily="2" charset="0"/>
              <a:ea typeface="Roboto Condensed" panose="02000000000000000000" pitchFamily="2" charset="0"/>
            </a:endParaRPr>
          </a:p>
          <a:p>
            <a:pPr marL="0" indent="0">
              <a:spcBef>
                <a:spcPts val="0"/>
              </a:spcBef>
              <a:buFont typeface="Roboto Condensed Light"/>
              <a:buNone/>
            </a:pPr>
            <a:endParaRPr lang="en" sz="1200" b="1" i="1" dirty="0">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4158388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Customer care &amp; Service – Customer perspective</a:t>
            </a:r>
            <a:endParaRPr dirty="0"/>
          </a:p>
        </p:txBody>
      </p:sp>
      <p:sp>
        <p:nvSpPr>
          <p:cNvPr id="301" name="Google Shape;301;p20"/>
          <p:cNvSpPr txBox="1">
            <a:spLocks noGrp="1"/>
          </p:cNvSpPr>
          <p:nvPr>
            <p:ph type="body" idx="1"/>
          </p:nvPr>
        </p:nvSpPr>
        <p:spPr>
          <a:xfrm>
            <a:off x="4763386" y="3478300"/>
            <a:ext cx="4360452" cy="553350"/>
          </a:xfrm>
          <a:prstGeom prst="rect">
            <a:avLst/>
          </a:prstGeom>
        </p:spPr>
        <p:txBody>
          <a:bodyPr spcFirstLastPara="1" wrap="square" lIns="91425" tIns="91425" rIns="91425" bIns="91425" anchor="t" anchorCtr="0">
            <a:noAutofit/>
          </a:bodyPr>
          <a:lstStyle/>
          <a:p>
            <a:pPr marL="0" indent="0" algn="ctr">
              <a:spcAft>
                <a:spcPts val="300"/>
              </a:spcAft>
              <a:buNone/>
            </a:pPr>
            <a:r>
              <a:rPr lang="en" sz="1100" b="1" dirty="0">
                <a:latin typeface="Roboto Condensed" panose="02000000000000000000" pitchFamily="2" charset="0"/>
                <a:ea typeface="Roboto Condensed" panose="02000000000000000000" pitchFamily="2" charset="0"/>
              </a:rPr>
              <a:t>Insight:</a:t>
            </a:r>
            <a:r>
              <a:rPr lang="en" sz="1100" dirty="0">
                <a:latin typeface="Roboto Condensed" panose="02000000000000000000" pitchFamily="2" charset="0"/>
                <a:ea typeface="Roboto Condensed" panose="02000000000000000000" pitchFamily="2" charset="0"/>
              </a:rPr>
              <a:t> 61% of customers have rated customer care agents a score of 3 or less than 3</a:t>
            </a:r>
          </a:p>
        </p:txBody>
      </p:sp>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8" name="Google Shape;1021;p46">
            <a:extLst>
              <a:ext uri="{FF2B5EF4-FFF2-40B4-BE49-F238E27FC236}">
                <a16:creationId xmlns:a16="http://schemas.microsoft.com/office/drawing/2014/main" id="{80013FC9-64B4-441B-8A61-6C12A2093712}"/>
              </a:ext>
            </a:extLst>
          </p:cNvPr>
          <p:cNvGrpSpPr/>
          <p:nvPr/>
        </p:nvGrpSpPr>
        <p:grpSpPr>
          <a:xfrm>
            <a:off x="392438" y="617925"/>
            <a:ext cx="309022" cy="315499"/>
            <a:chOff x="3951850" y="2985350"/>
            <a:chExt cx="407950" cy="416500"/>
          </a:xfrm>
        </p:grpSpPr>
        <p:sp>
          <p:nvSpPr>
            <p:cNvPr id="9" name="Google Shape;1022;p46">
              <a:extLst>
                <a:ext uri="{FF2B5EF4-FFF2-40B4-BE49-F238E27FC236}">
                  <a16:creationId xmlns:a16="http://schemas.microsoft.com/office/drawing/2014/main" id="{C3B3DF15-6A3C-4A90-8450-9A3BBA0DC7A9}"/>
                </a:ext>
              </a:extLst>
            </p:cNvPr>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23;p46">
              <a:extLst>
                <a:ext uri="{FF2B5EF4-FFF2-40B4-BE49-F238E27FC236}">
                  <a16:creationId xmlns:a16="http://schemas.microsoft.com/office/drawing/2014/main" id="{CA9D487D-1A23-4DAE-84FF-4E7CCE9F648C}"/>
                </a:ext>
              </a:extLst>
            </p:cNvPr>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24;p46">
              <a:extLst>
                <a:ext uri="{FF2B5EF4-FFF2-40B4-BE49-F238E27FC236}">
                  <a16:creationId xmlns:a16="http://schemas.microsoft.com/office/drawing/2014/main" id="{B9D40319-DB64-423F-A1A9-FCD947D5FBDA}"/>
                </a:ext>
              </a:extLst>
            </p:cNvPr>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25;p46">
              <a:extLst>
                <a:ext uri="{FF2B5EF4-FFF2-40B4-BE49-F238E27FC236}">
                  <a16:creationId xmlns:a16="http://schemas.microsoft.com/office/drawing/2014/main" id="{113B9267-6FA4-49D5-9316-3636D1E17A4F}"/>
                </a:ext>
              </a:extLst>
            </p:cNvPr>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46" name="Picture 2">
            <a:extLst>
              <a:ext uri="{FF2B5EF4-FFF2-40B4-BE49-F238E27FC236}">
                <a16:creationId xmlns:a16="http://schemas.microsoft.com/office/drawing/2014/main" id="{33CED704-806E-44F0-B2D6-411CF24E4D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273" y="1286582"/>
            <a:ext cx="2419663" cy="237678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1524C08E-A329-4E13-B66F-7C0522DDA8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3954" y="1264025"/>
            <a:ext cx="2419663" cy="2376783"/>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301;p20">
            <a:extLst>
              <a:ext uri="{FF2B5EF4-FFF2-40B4-BE49-F238E27FC236}">
                <a16:creationId xmlns:a16="http://schemas.microsoft.com/office/drawing/2014/main" id="{43FC0912-1C09-4262-BECF-5D885CD5EB5B}"/>
              </a:ext>
            </a:extLst>
          </p:cNvPr>
          <p:cNvSpPr txBox="1">
            <a:spLocks/>
          </p:cNvSpPr>
          <p:nvPr/>
        </p:nvSpPr>
        <p:spPr>
          <a:xfrm>
            <a:off x="255933" y="3472535"/>
            <a:ext cx="4216830" cy="5533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spcAft>
                <a:spcPts val="300"/>
              </a:spcAft>
              <a:buNone/>
            </a:pPr>
            <a:r>
              <a:rPr lang="en" sz="1200" b="1" dirty="0">
                <a:latin typeface="Roboto Condensed" panose="02000000000000000000" pitchFamily="2" charset="0"/>
                <a:ea typeface="Roboto Condensed" panose="02000000000000000000" pitchFamily="2" charset="0"/>
              </a:rPr>
              <a:t>Insight:</a:t>
            </a:r>
            <a:r>
              <a:rPr lang="en" sz="1200" dirty="0">
                <a:latin typeface="Roboto Condensed" panose="02000000000000000000" pitchFamily="2" charset="0"/>
                <a:ea typeface="Roboto Condensed" panose="02000000000000000000" pitchFamily="2" charset="0"/>
              </a:rPr>
              <a:t> 78% of customers have rated service as 3 or less than 3</a:t>
            </a:r>
          </a:p>
        </p:txBody>
      </p:sp>
      <p:sp>
        <p:nvSpPr>
          <p:cNvPr id="15" name="Google Shape;301;p20">
            <a:extLst>
              <a:ext uri="{FF2B5EF4-FFF2-40B4-BE49-F238E27FC236}">
                <a16:creationId xmlns:a16="http://schemas.microsoft.com/office/drawing/2014/main" id="{BC175FB1-803D-4BDC-9446-BAADAB889F87}"/>
              </a:ext>
            </a:extLst>
          </p:cNvPr>
          <p:cNvSpPr txBox="1">
            <a:spLocks/>
          </p:cNvSpPr>
          <p:nvPr/>
        </p:nvSpPr>
        <p:spPr>
          <a:xfrm>
            <a:off x="140826" y="3943233"/>
            <a:ext cx="6848596" cy="76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l">
              <a:buNone/>
            </a:pPr>
            <a:r>
              <a:rPr lang="en-US" sz="1200" b="1" i="1" dirty="0">
                <a:solidFill>
                  <a:srgbClr val="000000"/>
                </a:solidFill>
                <a:latin typeface="Roboto Condensed" panose="02000000000000000000" pitchFamily="2" charset="0"/>
                <a:ea typeface="Roboto Condensed" panose="02000000000000000000" pitchFamily="2" charset="0"/>
              </a:rPr>
              <a:t>Recommendation: </a:t>
            </a:r>
            <a:r>
              <a:rPr lang="en-US" sz="1200" i="1" u="sng" dirty="0">
                <a:solidFill>
                  <a:srgbClr val="000000"/>
                </a:solidFill>
                <a:latin typeface="Roboto Condensed" panose="02000000000000000000" pitchFamily="2" charset="0"/>
                <a:ea typeface="Roboto Condensed" panose="02000000000000000000" pitchFamily="2" charset="0"/>
              </a:rPr>
              <a:t>Analyze </a:t>
            </a:r>
            <a:r>
              <a:rPr lang="en-US" sz="1200" i="1" u="sng" dirty="0">
                <a:latin typeface="Roboto Condensed" panose="02000000000000000000" pitchFamily="2" charset="0"/>
                <a:ea typeface="Roboto Condensed" panose="02000000000000000000" pitchFamily="2" charset="0"/>
              </a:rPr>
              <a:t>customer feedback </a:t>
            </a:r>
          </a:p>
          <a:p>
            <a:pPr marL="0" indent="0" algn="l">
              <a:buNone/>
            </a:pPr>
            <a:r>
              <a:rPr lang="en-US" sz="1200" dirty="0">
                <a:latin typeface="Roboto Condensed" panose="02000000000000000000" pitchFamily="2" charset="0"/>
                <a:ea typeface="Roboto Condensed" panose="02000000000000000000" pitchFamily="2" charset="0"/>
              </a:rPr>
              <a:t>Perform </a:t>
            </a:r>
            <a:r>
              <a:rPr lang="en-US" sz="1200" b="1" u="sng" dirty="0">
                <a:latin typeface="Roboto Condensed" panose="02000000000000000000" pitchFamily="2" charset="0"/>
                <a:ea typeface="Roboto Condensed" panose="02000000000000000000" pitchFamily="2" charset="0"/>
              </a:rPr>
              <a:t>Sentiment analysis</a:t>
            </a:r>
            <a:r>
              <a:rPr lang="en-US" sz="1200" u="sng" dirty="0">
                <a:latin typeface="Roboto Condensed" panose="02000000000000000000" pitchFamily="2" charset="0"/>
                <a:ea typeface="Roboto Condensed" panose="02000000000000000000" pitchFamily="2" charset="0"/>
              </a:rPr>
              <a:t> </a:t>
            </a:r>
            <a:r>
              <a:rPr lang="en-US" sz="1200" dirty="0">
                <a:latin typeface="Roboto Condensed" panose="02000000000000000000" pitchFamily="2" charset="0"/>
                <a:ea typeface="Roboto Condensed" panose="02000000000000000000" pitchFamily="2" charset="0"/>
              </a:rPr>
              <a:t>of the feedback (if any) that went along with scores</a:t>
            </a:r>
          </a:p>
          <a:p>
            <a:pPr marL="0" indent="0" algn="l">
              <a:buNone/>
            </a:pPr>
            <a:r>
              <a:rPr lang="en-US" sz="1200" dirty="0">
                <a:latin typeface="Roboto Condensed" panose="02000000000000000000" pitchFamily="2" charset="0"/>
                <a:ea typeface="Roboto Condensed" panose="02000000000000000000" pitchFamily="2" charset="0"/>
              </a:rPr>
              <a:t>Identify top reasons that have resulted in low scores; if subjective feedback not captured, capture that as well</a:t>
            </a:r>
            <a:endParaRPr lang="en-US" sz="2000" dirty="0">
              <a:latin typeface="Roboto Condensed" panose="02000000000000000000" pitchFamily="2" charset="0"/>
              <a:ea typeface="Roboto Condensed" panose="02000000000000000000" pitchFamily="2" charset="0"/>
            </a:endParaRPr>
          </a:p>
          <a:p>
            <a:pPr marL="285750" indent="-285750" algn="l">
              <a:buFont typeface="Arial" panose="020B0604020202020204" pitchFamily="34" charset="0"/>
              <a:buChar char="•"/>
            </a:pPr>
            <a:endParaRPr lang="en-US" sz="1200" dirty="0">
              <a:latin typeface="Roboto Condensed" panose="02000000000000000000" pitchFamily="2" charset="0"/>
              <a:ea typeface="Roboto Condensed" panose="02000000000000000000" pitchFamily="2" charset="0"/>
            </a:endParaRPr>
          </a:p>
          <a:p>
            <a:pPr marL="0" indent="0">
              <a:spcAft>
                <a:spcPts val="1000"/>
              </a:spcAft>
              <a:buFont typeface="Roboto Condensed Light"/>
              <a:buNone/>
            </a:pPr>
            <a:endParaRPr lang="en-US" sz="1200" dirty="0">
              <a:latin typeface="Roboto Condensed" panose="02000000000000000000" pitchFamily="2" charset="0"/>
              <a:ea typeface="Roboto Condensed" panose="02000000000000000000" pitchFamily="2" charset="0"/>
            </a:endParaRPr>
          </a:p>
          <a:p>
            <a:pPr marL="0" indent="0">
              <a:spcBef>
                <a:spcPts val="0"/>
              </a:spcBef>
              <a:buFont typeface="Roboto Condensed Light"/>
              <a:buNone/>
            </a:pPr>
            <a:endParaRPr lang="en" sz="1200" b="1" i="1" dirty="0">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1875639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Revenue per month</a:t>
            </a:r>
            <a:endParaRPr dirty="0"/>
          </a:p>
        </p:txBody>
      </p:sp>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grpSp>
        <p:nvGrpSpPr>
          <p:cNvPr id="8" name="Google Shape;1021;p46">
            <a:extLst>
              <a:ext uri="{FF2B5EF4-FFF2-40B4-BE49-F238E27FC236}">
                <a16:creationId xmlns:a16="http://schemas.microsoft.com/office/drawing/2014/main" id="{80013FC9-64B4-441B-8A61-6C12A2093712}"/>
              </a:ext>
            </a:extLst>
          </p:cNvPr>
          <p:cNvGrpSpPr/>
          <p:nvPr/>
        </p:nvGrpSpPr>
        <p:grpSpPr>
          <a:xfrm>
            <a:off x="392438" y="617925"/>
            <a:ext cx="309022" cy="315499"/>
            <a:chOff x="3951850" y="2985350"/>
            <a:chExt cx="407950" cy="416500"/>
          </a:xfrm>
        </p:grpSpPr>
        <p:sp>
          <p:nvSpPr>
            <p:cNvPr id="9" name="Google Shape;1022;p46">
              <a:extLst>
                <a:ext uri="{FF2B5EF4-FFF2-40B4-BE49-F238E27FC236}">
                  <a16:creationId xmlns:a16="http://schemas.microsoft.com/office/drawing/2014/main" id="{C3B3DF15-6A3C-4A90-8450-9A3BBA0DC7A9}"/>
                </a:ext>
              </a:extLst>
            </p:cNvPr>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23;p46">
              <a:extLst>
                <a:ext uri="{FF2B5EF4-FFF2-40B4-BE49-F238E27FC236}">
                  <a16:creationId xmlns:a16="http://schemas.microsoft.com/office/drawing/2014/main" id="{CA9D487D-1A23-4DAE-84FF-4E7CCE9F648C}"/>
                </a:ext>
              </a:extLst>
            </p:cNvPr>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24;p46">
              <a:extLst>
                <a:ext uri="{FF2B5EF4-FFF2-40B4-BE49-F238E27FC236}">
                  <a16:creationId xmlns:a16="http://schemas.microsoft.com/office/drawing/2014/main" id="{B9D40319-DB64-423F-A1A9-FCD947D5FBDA}"/>
                </a:ext>
              </a:extLst>
            </p:cNvPr>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25;p46">
              <a:extLst>
                <a:ext uri="{FF2B5EF4-FFF2-40B4-BE49-F238E27FC236}">
                  <a16:creationId xmlns:a16="http://schemas.microsoft.com/office/drawing/2014/main" id="{113B9267-6FA4-49D5-9316-3636D1E17A4F}"/>
                </a:ext>
              </a:extLst>
            </p:cNvPr>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301;p20">
            <a:extLst>
              <a:ext uri="{FF2B5EF4-FFF2-40B4-BE49-F238E27FC236}">
                <a16:creationId xmlns:a16="http://schemas.microsoft.com/office/drawing/2014/main" id="{43FC0912-1C09-4262-BECF-5D885CD5EB5B}"/>
              </a:ext>
            </a:extLst>
          </p:cNvPr>
          <p:cNvSpPr txBox="1">
            <a:spLocks/>
          </p:cNvSpPr>
          <p:nvPr/>
        </p:nvSpPr>
        <p:spPr>
          <a:xfrm>
            <a:off x="263348" y="4224728"/>
            <a:ext cx="7575240" cy="5533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spcBef>
                <a:spcPts val="0"/>
              </a:spcBef>
              <a:buNone/>
            </a:pPr>
            <a:r>
              <a:rPr lang="en" sz="1200" dirty="0">
                <a:latin typeface="Roboto Condensed" panose="02000000000000000000" pitchFamily="2" charset="0"/>
                <a:ea typeface="Roboto Condensed" panose="02000000000000000000" pitchFamily="2" charset="0"/>
              </a:rPr>
              <a:t>The % churn of customers in higher revenue group, for revenue &gt;=7 per month is higher than low revenue group customers</a:t>
            </a:r>
          </a:p>
          <a:p>
            <a:pPr marL="0" indent="0" algn="ctr">
              <a:spcBef>
                <a:spcPts val="0"/>
              </a:spcBef>
              <a:buNone/>
            </a:pPr>
            <a:r>
              <a:rPr lang="en" sz="1300" b="1" i="1" dirty="0">
                <a:latin typeface="Roboto Condensed" panose="02000000000000000000" pitchFamily="2" charset="0"/>
                <a:ea typeface="Roboto Condensed" panose="02000000000000000000" pitchFamily="2" charset="0"/>
              </a:rPr>
              <a:t>Insight: </a:t>
            </a:r>
            <a:r>
              <a:rPr lang="en" sz="1200" b="1" i="1" dirty="0">
                <a:latin typeface="Roboto Condensed" panose="02000000000000000000" pitchFamily="2" charset="0"/>
                <a:ea typeface="Roboto Condensed" panose="02000000000000000000" pitchFamily="2" charset="0"/>
              </a:rPr>
              <a:t>More proportion of high revenue customers are leaving compared to less revenue customers</a:t>
            </a:r>
          </a:p>
          <a:p>
            <a:pPr marL="0" indent="0" algn="ctr">
              <a:spcBef>
                <a:spcPts val="0"/>
              </a:spcBef>
              <a:buNone/>
            </a:pPr>
            <a:r>
              <a:rPr lang="en" sz="1300" b="1" i="1" dirty="0">
                <a:latin typeface="Roboto Condensed" panose="02000000000000000000" pitchFamily="2" charset="0"/>
                <a:ea typeface="Roboto Condensed" panose="02000000000000000000" pitchFamily="2" charset="0"/>
              </a:rPr>
              <a:t>Recommendation:</a:t>
            </a:r>
            <a:r>
              <a:rPr lang="en" sz="1400" b="1" i="1" dirty="0">
                <a:latin typeface="Roboto Condensed" panose="02000000000000000000" pitchFamily="2" charset="0"/>
                <a:ea typeface="Roboto Condensed" panose="02000000000000000000" pitchFamily="2" charset="0"/>
              </a:rPr>
              <a:t> </a:t>
            </a:r>
            <a:r>
              <a:rPr lang="en" sz="1200" dirty="0">
                <a:latin typeface="Roboto Condensed" panose="02000000000000000000" pitchFamily="2" charset="0"/>
                <a:ea typeface="Roboto Condensed" panose="02000000000000000000" pitchFamily="2" charset="0"/>
              </a:rPr>
              <a:t>Create segmented offers for high revenue customers</a:t>
            </a:r>
            <a:r>
              <a:rPr lang="en" sz="1200" i="1" dirty="0">
                <a:latin typeface="Roboto Condensed" panose="02000000000000000000" pitchFamily="2" charset="0"/>
                <a:ea typeface="Roboto Condensed" panose="02000000000000000000" pitchFamily="2" charset="0"/>
              </a:rPr>
              <a:t> </a:t>
            </a:r>
          </a:p>
        </p:txBody>
      </p:sp>
      <p:pic>
        <p:nvPicPr>
          <p:cNvPr id="1026" name="Picture 2">
            <a:extLst>
              <a:ext uri="{FF2B5EF4-FFF2-40B4-BE49-F238E27FC236}">
                <a16:creationId xmlns:a16="http://schemas.microsoft.com/office/drawing/2014/main" id="{DFF979D4-1FD9-436B-922B-71DB160747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9" y="1972789"/>
            <a:ext cx="3865137" cy="213293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7C0ADC9A-42A3-4D0C-AF9D-689ACAFF91DC}"/>
              </a:ext>
            </a:extLst>
          </p:cNvPr>
          <p:cNvSpPr txBox="1"/>
          <p:nvPr/>
        </p:nvSpPr>
        <p:spPr>
          <a:xfrm>
            <a:off x="447319" y="1407116"/>
            <a:ext cx="3642530" cy="430887"/>
          </a:xfrm>
          <a:prstGeom prst="rect">
            <a:avLst/>
          </a:prstGeom>
          <a:noFill/>
        </p:spPr>
        <p:txBody>
          <a:bodyPr wrap="square" rtlCol="0">
            <a:spAutoFit/>
          </a:bodyPr>
          <a:lstStyle/>
          <a:p>
            <a:pPr algn="ctr"/>
            <a:r>
              <a:rPr lang="en-US" sz="1100" dirty="0">
                <a:solidFill>
                  <a:schemeClr val="accent1"/>
                </a:solidFill>
                <a:latin typeface="Roboto Condensed" panose="02000000000000000000" pitchFamily="2" charset="0"/>
                <a:ea typeface="Roboto Condensed" panose="02000000000000000000" pitchFamily="2" charset="0"/>
              </a:rPr>
              <a:t>Stacked bar chart showing</a:t>
            </a:r>
          </a:p>
          <a:p>
            <a:pPr algn="ctr"/>
            <a:r>
              <a:rPr lang="en-US" sz="1100" dirty="0">
                <a:solidFill>
                  <a:schemeClr val="accent1"/>
                </a:solidFill>
                <a:latin typeface="Roboto Condensed" panose="02000000000000000000" pitchFamily="2" charset="0"/>
                <a:ea typeface="Roboto Condensed" panose="02000000000000000000" pitchFamily="2" charset="0"/>
              </a:rPr>
              <a:t>percent break up of active and churned customers by revenue</a:t>
            </a:r>
            <a:endParaRPr lang="en-IN" sz="1100" dirty="0">
              <a:solidFill>
                <a:schemeClr val="accent1"/>
              </a:solidFill>
              <a:latin typeface="Roboto Condensed" panose="02000000000000000000" pitchFamily="2" charset="0"/>
              <a:ea typeface="Roboto Condensed" panose="02000000000000000000" pitchFamily="2" charset="0"/>
            </a:endParaRPr>
          </a:p>
        </p:txBody>
      </p:sp>
      <p:sp>
        <p:nvSpPr>
          <p:cNvPr id="19" name="Oval 18">
            <a:extLst>
              <a:ext uri="{FF2B5EF4-FFF2-40B4-BE49-F238E27FC236}">
                <a16:creationId xmlns:a16="http://schemas.microsoft.com/office/drawing/2014/main" id="{116B4487-5E27-4026-9696-A5DB9DF8DFB6}"/>
              </a:ext>
            </a:extLst>
          </p:cNvPr>
          <p:cNvSpPr/>
          <p:nvPr/>
        </p:nvSpPr>
        <p:spPr>
          <a:xfrm>
            <a:off x="2164718" y="1925333"/>
            <a:ext cx="1999208" cy="6578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343DFDB5-CC5E-4EDA-88F7-23BB3DBF0B3E}"/>
              </a:ext>
            </a:extLst>
          </p:cNvPr>
          <p:cNvSpPr txBox="1"/>
          <p:nvPr/>
        </p:nvSpPr>
        <p:spPr>
          <a:xfrm>
            <a:off x="5054153" y="1168718"/>
            <a:ext cx="3642530" cy="430887"/>
          </a:xfrm>
          <a:prstGeom prst="rect">
            <a:avLst/>
          </a:prstGeom>
          <a:noFill/>
        </p:spPr>
        <p:txBody>
          <a:bodyPr wrap="square" rtlCol="0">
            <a:spAutoFit/>
          </a:bodyPr>
          <a:lstStyle/>
          <a:p>
            <a:pPr algn="ctr"/>
            <a:r>
              <a:rPr lang="en-US" sz="1100" dirty="0">
                <a:solidFill>
                  <a:schemeClr val="accent1"/>
                </a:solidFill>
                <a:latin typeface="Roboto Condensed" panose="02000000000000000000" pitchFamily="2" charset="0"/>
                <a:ea typeface="Roboto Condensed" panose="02000000000000000000" pitchFamily="2" charset="0"/>
              </a:rPr>
              <a:t>Stacked bar chart showing</a:t>
            </a:r>
          </a:p>
          <a:p>
            <a:pPr algn="ctr"/>
            <a:r>
              <a:rPr lang="en-US" sz="1100" dirty="0">
                <a:solidFill>
                  <a:schemeClr val="accent1"/>
                </a:solidFill>
                <a:latin typeface="Roboto Condensed" panose="02000000000000000000" pitchFamily="2" charset="0"/>
                <a:ea typeface="Roboto Condensed" panose="02000000000000000000" pitchFamily="2" charset="0"/>
              </a:rPr>
              <a:t>percent break up of high and low revenue by customer status</a:t>
            </a:r>
            <a:endParaRPr lang="en-IN" sz="1100" dirty="0">
              <a:solidFill>
                <a:schemeClr val="accent1"/>
              </a:solidFill>
              <a:latin typeface="Roboto Condensed" panose="02000000000000000000" pitchFamily="2" charset="0"/>
              <a:ea typeface="Roboto Condensed" panose="02000000000000000000" pitchFamily="2" charset="0"/>
            </a:endParaRPr>
          </a:p>
        </p:txBody>
      </p:sp>
      <p:sp>
        <p:nvSpPr>
          <p:cNvPr id="12" name="TextBox 11">
            <a:extLst>
              <a:ext uri="{FF2B5EF4-FFF2-40B4-BE49-F238E27FC236}">
                <a16:creationId xmlns:a16="http://schemas.microsoft.com/office/drawing/2014/main" id="{5567639B-3BB5-4AD9-876B-CC8021E2547C}"/>
              </a:ext>
            </a:extLst>
          </p:cNvPr>
          <p:cNvSpPr txBox="1"/>
          <p:nvPr/>
        </p:nvSpPr>
        <p:spPr>
          <a:xfrm>
            <a:off x="5351417" y="3896508"/>
            <a:ext cx="3048000" cy="338554"/>
          </a:xfrm>
          <a:prstGeom prst="rect">
            <a:avLst/>
          </a:prstGeom>
          <a:noFill/>
        </p:spPr>
        <p:txBody>
          <a:bodyPr wrap="square" rtlCol="0">
            <a:spAutoFit/>
          </a:bodyPr>
          <a:lstStyle/>
          <a:p>
            <a:pPr algn="ctr"/>
            <a:r>
              <a:rPr lang="en-US" sz="800" dirty="0"/>
              <a:t>Revenue &gt; = 7 : High revenue</a:t>
            </a:r>
          </a:p>
          <a:p>
            <a:pPr algn="ctr"/>
            <a:r>
              <a:rPr lang="en-US" sz="800" dirty="0"/>
              <a:t>Revenue &lt; 7 : Low revenue</a:t>
            </a:r>
            <a:endParaRPr lang="en-IN" sz="800" dirty="0"/>
          </a:p>
        </p:txBody>
      </p:sp>
      <p:pic>
        <p:nvPicPr>
          <p:cNvPr id="1030" name="Picture 6">
            <a:extLst>
              <a:ext uri="{FF2B5EF4-FFF2-40B4-BE49-F238E27FC236}">
                <a16:creationId xmlns:a16="http://schemas.microsoft.com/office/drawing/2014/main" id="{59FC137F-F5CA-4637-A675-30CB299BDD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1363" y="1549539"/>
            <a:ext cx="2175586" cy="2425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189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4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SEGMENTATION ILLUSTRATION</a:t>
            </a:r>
            <a:endParaRPr dirty="0"/>
          </a:p>
        </p:txBody>
      </p:sp>
      <p:sp>
        <p:nvSpPr>
          <p:cNvPr id="744" name="Google Shape;744;p4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21" name="Google Shape;1222;p46">
            <a:extLst>
              <a:ext uri="{FF2B5EF4-FFF2-40B4-BE49-F238E27FC236}">
                <a16:creationId xmlns:a16="http://schemas.microsoft.com/office/drawing/2014/main" id="{5A711324-DB56-439E-8F01-D76E473DDBBE}"/>
              </a:ext>
            </a:extLst>
          </p:cNvPr>
          <p:cNvGrpSpPr/>
          <p:nvPr/>
        </p:nvGrpSpPr>
        <p:grpSpPr>
          <a:xfrm>
            <a:off x="327499" y="621381"/>
            <a:ext cx="194640" cy="308587"/>
            <a:chOff x="6718575" y="2318625"/>
            <a:chExt cx="256950" cy="407375"/>
          </a:xfrm>
        </p:grpSpPr>
        <p:sp>
          <p:nvSpPr>
            <p:cNvPr id="22" name="Google Shape;1223;p46">
              <a:extLst>
                <a:ext uri="{FF2B5EF4-FFF2-40B4-BE49-F238E27FC236}">
                  <a16:creationId xmlns:a16="http://schemas.microsoft.com/office/drawing/2014/main" id="{8DEC61FA-EC5A-4826-9CF8-FEBC52E6801B}"/>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24;p46">
              <a:extLst>
                <a:ext uri="{FF2B5EF4-FFF2-40B4-BE49-F238E27FC236}">
                  <a16:creationId xmlns:a16="http://schemas.microsoft.com/office/drawing/2014/main" id="{A90288CA-DB86-4FEE-819D-730A33DA18F4}"/>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25;p46">
              <a:extLst>
                <a:ext uri="{FF2B5EF4-FFF2-40B4-BE49-F238E27FC236}">
                  <a16:creationId xmlns:a16="http://schemas.microsoft.com/office/drawing/2014/main" id="{D77903C1-C4DF-4495-8B3E-149502DB9609}"/>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26;p46">
              <a:extLst>
                <a:ext uri="{FF2B5EF4-FFF2-40B4-BE49-F238E27FC236}">
                  <a16:creationId xmlns:a16="http://schemas.microsoft.com/office/drawing/2014/main" id="{55FBA337-A3F7-44BC-AFBA-4DC3A9E34F71}"/>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27;p46">
              <a:extLst>
                <a:ext uri="{FF2B5EF4-FFF2-40B4-BE49-F238E27FC236}">
                  <a16:creationId xmlns:a16="http://schemas.microsoft.com/office/drawing/2014/main" id="{BA393749-EF53-4C19-B44C-1A506339E810}"/>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28;p46">
              <a:extLst>
                <a:ext uri="{FF2B5EF4-FFF2-40B4-BE49-F238E27FC236}">
                  <a16:creationId xmlns:a16="http://schemas.microsoft.com/office/drawing/2014/main" id="{76878B79-EAEC-4E7F-9717-7E22FCCA139C}"/>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29;p46">
              <a:extLst>
                <a:ext uri="{FF2B5EF4-FFF2-40B4-BE49-F238E27FC236}">
                  <a16:creationId xmlns:a16="http://schemas.microsoft.com/office/drawing/2014/main" id="{225C7650-1A59-4EF9-A8AA-9EDF38C09562}"/>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0;p46">
              <a:extLst>
                <a:ext uri="{FF2B5EF4-FFF2-40B4-BE49-F238E27FC236}">
                  <a16:creationId xmlns:a16="http://schemas.microsoft.com/office/drawing/2014/main" id="{F02B97C0-8DC0-4E13-A19D-BBEE890F8F74}"/>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630B0EDB-4B32-4E4C-B9C3-71D6BB2EB6C0}"/>
              </a:ext>
            </a:extLst>
          </p:cNvPr>
          <p:cNvPicPr>
            <a:picLocks noChangeAspect="1"/>
          </p:cNvPicPr>
          <p:nvPr/>
        </p:nvPicPr>
        <p:blipFill>
          <a:blip r:embed="rId3"/>
          <a:stretch>
            <a:fillRect/>
          </a:stretch>
        </p:blipFill>
        <p:spPr>
          <a:xfrm>
            <a:off x="458490" y="2491477"/>
            <a:ext cx="3761887" cy="846047"/>
          </a:xfrm>
          <a:prstGeom prst="rect">
            <a:avLst/>
          </a:prstGeom>
        </p:spPr>
      </p:pic>
      <p:sp>
        <p:nvSpPr>
          <p:cNvPr id="8" name="TextBox 7">
            <a:extLst>
              <a:ext uri="{FF2B5EF4-FFF2-40B4-BE49-F238E27FC236}">
                <a16:creationId xmlns:a16="http://schemas.microsoft.com/office/drawing/2014/main" id="{883AAB25-D9BF-44D2-B56D-C3DD48EFF8DD}"/>
              </a:ext>
            </a:extLst>
          </p:cNvPr>
          <p:cNvSpPr txBox="1"/>
          <p:nvPr/>
        </p:nvSpPr>
        <p:spPr>
          <a:xfrm>
            <a:off x="115383" y="1274893"/>
            <a:ext cx="8913234" cy="984885"/>
          </a:xfrm>
          <a:prstGeom prst="rect">
            <a:avLst/>
          </a:prstGeom>
          <a:noFill/>
        </p:spPr>
        <p:txBody>
          <a:bodyPr wrap="square" rtlCol="0">
            <a:spAutoFit/>
          </a:bodyPr>
          <a:lstStyle/>
          <a:p>
            <a:pPr>
              <a:spcBef>
                <a:spcPts val="600"/>
              </a:spcBef>
            </a:pPr>
            <a:r>
              <a:rPr lang="en-US" b="1" dirty="0">
                <a:latin typeface="Roboto Condensed" panose="02000000000000000000" pitchFamily="2" charset="0"/>
                <a:ea typeface="Roboto Condensed" panose="02000000000000000000" pitchFamily="2" charset="0"/>
              </a:rPr>
              <a:t>Segmentation basis</a:t>
            </a:r>
            <a:endParaRPr lang="en-US" dirty="0">
              <a:latin typeface="Roboto Condensed" panose="02000000000000000000" pitchFamily="2" charset="0"/>
              <a:ea typeface="Roboto Condensed" panose="02000000000000000000" pitchFamily="2" charset="0"/>
            </a:endParaRPr>
          </a:p>
          <a:p>
            <a:pPr lvl="5"/>
            <a:r>
              <a:rPr lang="en-US" sz="1100" dirty="0">
                <a:latin typeface="Roboto Condensed" panose="02000000000000000000" pitchFamily="2" charset="0"/>
                <a:ea typeface="Roboto Condensed" panose="02000000000000000000" pitchFamily="2" charset="0"/>
              </a:rPr>
              <a:t>	Recency (how recently they onboarded): High Recency - Tenure &lt;=2</a:t>
            </a:r>
          </a:p>
          <a:p>
            <a:pPr lvl="5"/>
            <a:r>
              <a:rPr lang="en-US" sz="1100" dirty="0">
                <a:latin typeface="Roboto Condensed" panose="02000000000000000000" pitchFamily="2" charset="0"/>
                <a:ea typeface="Roboto Condensed" panose="02000000000000000000" pitchFamily="2" charset="0"/>
              </a:rPr>
              <a:t>	Frequency (how frequently they have contacted customer care): High Frequency - </a:t>
            </a:r>
            <a:r>
              <a:rPr lang="en-US" sz="1100" dirty="0" err="1">
                <a:latin typeface="Roboto Condensed" panose="02000000000000000000" pitchFamily="2" charset="0"/>
                <a:ea typeface="Roboto Condensed" panose="02000000000000000000" pitchFamily="2" charset="0"/>
              </a:rPr>
              <a:t>CC_contacted</a:t>
            </a:r>
            <a:r>
              <a:rPr lang="en-US" sz="1100" dirty="0">
                <a:latin typeface="Roboto Condensed" panose="02000000000000000000" pitchFamily="2" charset="0"/>
                <a:ea typeface="Roboto Condensed" panose="02000000000000000000" pitchFamily="2" charset="0"/>
              </a:rPr>
              <a:t> last year &gt;=17</a:t>
            </a:r>
          </a:p>
          <a:p>
            <a:pPr lvl="5"/>
            <a:r>
              <a:rPr lang="en-US" sz="1100" dirty="0">
                <a:latin typeface="Roboto Condensed" panose="02000000000000000000" pitchFamily="2" charset="0"/>
                <a:ea typeface="Roboto Condensed" panose="02000000000000000000" pitchFamily="2" charset="0"/>
              </a:rPr>
              <a:t>	Monetary (Revenue): High Monetary – Revenue per month &gt;=7</a:t>
            </a:r>
          </a:p>
          <a:p>
            <a:pPr lvl="5"/>
            <a:r>
              <a:rPr lang="en-US" sz="1100" i="1" dirty="0">
                <a:latin typeface="Roboto Condensed" panose="02000000000000000000" pitchFamily="2" charset="0"/>
                <a:ea typeface="Roboto Condensed" panose="02000000000000000000" pitchFamily="2" charset="0"/>
              </a:rPr>
              <a:t>This is just an illustration. The above variables and their thresholds can be changed based on what features business places most emphasis on. </a:t>
            </a:r>
          </a:p>
        </p:txBody>
      </p:sp>
      <p:pic>
        <p:nvPicPr>
          <p:cNvPr id="10" name="Picture 9">
            <a:extLst>
              <a:ext uri="{FF2B5EF4-FFF2-40B4-BE49-F238E27FC236}">
                <a16:creationId xmlns:a16="http://schemas.microsoft.com/office/drawing/2014/main" id="{B200E2F8-FDDC-486C-A77F-B08174F35D45}"/>
              </a:ext>
            </a:extLst>
          </p:cNvPr>
          <p:cNvPicPr>
            <a:picLocks noChangeAspect="1"/>
          </p:cNvPicPr>
          <p:nvPr/>
        </p:nvPicPr>
        <p:blipFill>
          <a:blip r:embed="rId4"/>
          <a:stretch>
            <a:fillRect/>
          </a:stretch>
        </p:blipFill>
        <p:spPr>
          <a:xfrm>
            <a:off x="4301109" y="2519532"/>
            <a:ext cx="4185858" cy="678567"/>
          </a:xfrm>
          <a:prstGeom prst="rect">
            <a:avLst/>
          </a:prstGeom>
        </p:spPr>
      </p:pic>
      <p:sp>
        <p:nvSpPr>
          <p:cNvPr id="11" name="TextBox 10">
            <a:extLst>
              <a:ext uri="{FF2B5EF4-FFF2-40B4-BE49-F238E27FC236}">
                <a16:creationId xmlns:a16="http://schemas.microsoft.com/office/drawing/2014/main" id="{A3BDEF2D-F40A-40D1-876F-1830EF911F54}"/>
              </a:ext>
            </a:extLst>
          </p:cNvPr>
          <p:cNvSpPr txBox="1"/>
          <p:nvPr/>
        </p:nvSpPr>
        <p:spPr>
          <a:xfrm>
            <a:off x="522139" y="3600001"/>
            <a:ext cx="1981931" cy="1384995"/>
          </a:xfrm>
          <a:prstGeom prst="rect">
            <a:avLst/>
          </a:prstGeom>
          <a:noFill/>
        </p:spPr>
        <p:txBody>
          <a:bodyPr wrap="square" rtlCol="0">
            <a:spAutoFit/>
          </a:bodyPr>
          <a:lstStyle/>
          <a:p>
            <a:r>
              <a:rPr lang="en-US" sz="1200" u="sng" dirty="0">
                <a:latin typeface="Roboto Condensed" panose="02000000000000000000" pitchFamily="2" charset="0"/>
                <a:ea typeface="Roboto Condensed" panose="02000000000000000000" pitchFamily="2" charset="0"/>
              </a:rPr>
              <a:t>High monetary</a:t>
            </a:r>
          </a:p>
          <a:p>
            <a:r>
              <a:rPr lang="en-US" sz="1200" u="sng" dirty="0">
                <a:latin typeface="Roboto Condensed" panose="02000000000000000000" pitchFamily="2" charset="0"/>
                <a:ea typeface="Roboto Condensed" panose="02000000000000000000" pitchFamily="2" charset="0"/>
              </a:rPr>
              <a:t>Segment 1</a:t>
            </a:r>
            <a:r>
              <a:rPr lang="en-US" sz="1200" dirty="0">
                <a:latin typeface="Roboto Condensed" panose="02000000000000000000" pitchFamily="2" charset="0"/>
                <a:ea typeface="Roboto Condensed" panose="02000000000000000000" pitchFamily="2" charset="0"/>
              </a:rPr>
              <a:t>: </a:t>
            </a:r>
          </a:p>
          <a:p>
            <a:pPr marL="171450" indent="-171450">
              <a:buFont typeface="Arial" panose="020B0604020202020204" pitchFamily="34" charset="0"/>
              <a:buChar char="•"/>
            </a:pPr>
            <a:r>
              <a:rPr lang="en-US" sz="1200" dirty="0">
                <a:latin typeface="Roboto Condensed" panose="02000000000000000000" pitchFamily="2" charset="0"/>
                <a:ea typeface="Roboto Condensed" panose="02000000000000000000" pitchFamily="2" charset="0"/>
              </a:rPr>
              <a:t>Cashback /Coupon programs </a:t>
            </a:r>
          </a:p>
          <a:p>
            <a:pPr marL="171450" indent="-171450">
              <a:buFont typeface="Arial" panose="020B0604020202020204" pitchFamily="34" charset="0"/>
              <a:buChar char="•"/>
            </a:pPr>
            <a:r>
              <a:rPr lang="en-US" sz="1200" dirty="0">
                <a:latin typeface="Roboto Condensed" panose="02000000000000000000" pitchFamily="2" charset="0"/>
                <a:ea typeface="Roboto Condensed" panose="02000000000000000000" pitchFamily="2" charset="0"/>
              </a:rPr>
              <a:t>Additional free channels </a:t>
            </a:r>
          </a:p>
          <a:p>
            <a:pPr marL="171450" indent="-171450">
              <a:buFont typeface="Arial" panose="020B0604020202020204" pitchFamily="34" charset="0"/>
              <a:buChar char="•"/>
            </a:pPr>
            <a:r>
              <a:rPr lang="en-US" sz="1200" dirty="0">
                <a:latin typeface="Roboto Condensed" panose="02000000000000000000" pitchFamily="2" charset="0"/>
                <a:ea typeface="Roboto Condensed" panose="02000000000000000000" pitchFamily="2" charset="0"/>
              </a:rPr>
              <a:t>Periodic Customer feedback Survey</a:t>
            </a:r>
          </a:p>
        </p:txBody>
      </p:sp>
      <p:sp>
        <p:nvSpPr>
          <p:cNvPr id="3" name="Wave 2">
            <a:extLst>
              <a:ext uri="{FF2B5EF4-FFF2-40B4-BE49-F238E27FC236}">
                <a16:creationId xmlns:a16="http://schemas.microsoft.com/office/drawing/2014/main" id="{EAEB79E9-07D2-486B-AA55-4F86848C9411}"/>
              </a:ext>
            </a:extLst>
          </p:cNvPr>
          <p:cNvSpPr/>
          <p:nvPr/>
        </p:nvSpPr>
        <p:spPr>
          <a:xfrm rot="20622113">
            <a:off x="223380" y="2506180"/>
            <a:ext cx="1181789" cy="237101"/>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5"/>
                </a:solidFill>
              </a:rPr>
              <a:t>Illustration</a:t>
            </a:r>
            <a:endParaRPr lang="en-IN" sz="1100" b="1" dirty="0">
              <a:solidFill>
                <a:schemeClr val="accent5"/>
              </a:solidFill>
            </a:endParaRPr>
          </a:p>
        </p:txBody>
      </p:sp>
      <p:sp>
        <p:nvSpPr>
          <p:cNvPr id="19" name="TextBox 18">
            <a:extLst>
              <a:ext uri="{FF2B5EF4-FFF2-40B4-BE49-F238E27FC236}">
                <a16:creationId xmlns:a16="http://schemas.microsoft.com/office/drawing/2014/main" id="{13661F7B-766A-4069-9C2E-86E526B77B47}"/>
              </a:ext>
            </a:extLst>
          </p:cNvPr>
          <p:cNvSpPr txBox="1"/>
          <p:nvPr/>
        </p:nvSpPr>
        <p:spPr>
          <a:xfrm>
            <a:off x="3028481" y="3566275"/>
            <a:ext cx="2185131" cy="1384995"/>
          </a:xfrm>
          <a:prstGeom prst="rect">
            <a:avLst/>
          </a:prstGeom>
          <a:noFill/>
        </p:spPr>
        <p:txBody>
          <a:bodyPr wrap="square" rtlCol="0">
            <a:spAutoFit/>
          </a:bodyPr>
          <a:lstStyle/>
          <a:p>
            <a:r>
              <a:rPr lang="en-US" sz="1200" u="sng" dirty="0">
                <a:latin typeface="Roboto Condensed" panose="02000000000000000000" pitchFamily="2" charset="0"/>
                <a:ea typeface="Roboto Condensed" panose="02000000000000000000" pitchFamily="2" charset="0"/>
              </a:rPr>
              <a:t>Low monetary-High Recency/Frequency  Segment 2</a:t>
            </a:r>
            <a:r>
              <a:rPr lang="en-US" sz="1200" dirty="0">
                <a:latin typeface="Roboto Condensed" panose="02000000000000000000" pitchFamily="2" charset="0"/>
                <a:ea typeface="Roboto Condensed" panose="02000000000000000000" pitchFamily="2" charset="0"/>
              </a:rPr>
              <a:t>: </a:t>
            </a:r>
          </a:p>
          <a:p>
            <a:pPr marL="171450" indent="-171450">
              <a:buFont typeface="Arial" panose="020B0604020202020204" pitchFamily="34" charset="0"/>
              <a:buChar char="•"/>
            </a:pPr>
            <a:r>
              <a:rPr lang="en-US" sz="1200" dirty="0">
                <a:latin typeface="Roboto Condensed" panose="02000000000000000000" pitchFamily="2" charset="0"/>
                <a:ea typeface="Roboto Condensed" panose="02000000000000000000" pitchFamily="2" charset="0"/>
              </a:rPr>
              <a:t>Additional free channels</a:t>
            </a:r>
          </a:p>
          <a:p>
            <a:pPr marL="171450" indent="-171450">
              <a:buFont typeface="Arial" panose="020B0604020202020204" pitchFamily="34" charset="0"/>
              <a:buChar char="•"/>
            </a:pPr>
            <a:r>
              <a:rPr lang="en-US" sz="1200" dirty="0">
                <a:latin typeface="Roboto Condensed" panose="02000000000000000000" pitchFamily="2" charset="0"/>
                <a:ea typeface="Roboto Condensed" panose="02000000000000000000" pitchFamily="2" charset="0"/>
              </a:rPr>
              <a:t>Activation team support </a:t>
            </a:r>
          </a:p>
          <a:p>
            <a:r>
              <a:rPr lang="en-US" sz="1200" dirty="0">
                <a:latin typeface="Roboto Condensed" panose="02000000000000000000" pitchFamily="2" charset="0"/>
                <a:ea typeface="Roboto Condensed" panose="02000000000000000000" pitchFamily="2" charset="0"/>
              </a:rPr>
              <a:t>for two months</a:t>
            </a:r>
          </a:p>
          <a:p>
            <a:pPr marL="171450" indent="-171450">
              <a:buFont typeface="Arial" panose="020B0604020202020204" pitchFamily="34" charset="0"/>
              <a:buChar char="•"/>
            </a:pPr>
            <a:r>
              <a:rPr lang="en-US" sz="1200" dirty="0">
                <a:latin typeface="Roboto Condensed" panose="02000000000000000000" pitchFamily="2" charset="0"/>
                <a:ea typeface="Roboto Condensed" panose="02000000000000000000" pitchFamily="2" charset="0"/>
              </a:rPr>
              <a:t>Issues to be </a:t>
            </a:r>
            <a:r>
              <a:rPr lang="en-US" sz="1200">
                <a:latin typeface="Roboto Condensed" panose="02000000000000000000" pitchFamily="2" charset="0"/>
                <a:ea typeface="Roboto Condensed" panose="02000000000000000000" pitchFamily="2" charset="0"/>
              </a:rPr>
              <a:t>fixed within SLAs </a:t>
            </a:r>
            <a:endParaRPr lang="en-US" sz="1200" dirty="0">
              <a:latin typeface="Roboto Condensed" panose="02000000000000000000" pitchFamily="2" charset="0"/>
              <a:ea typeface="Roboto Condensed" panose="02000000000000000000" pitchFamily="2" charset="0"/>
            </a:endParaRPr>
          </a:p>
          <a:p>
            <a:endParaRPr lang="en-US" sz="1200" dirty="0">
              <a:latin typeface="Roboto Condensed" panose="02000000000000000000" pitchFamily="2" charset="0"/>
              <a:ea typeface="Roboto Condensed" panose="02000000000000000000" pitchFamily="2" charset="0"/>
            </a:endParaRPr>
          </a:p>
        </p:txBody>
      </p:sp>
      <p:sp>
        <p:nvSpPr>
          <p:cNvPr id="20" name="TextBox 19">
            <a:extLst>
              <a:ext uri="{FF2B5EF4-FFF2-40B4-BE49-F238E27FC236}">
                <a16:creationId xmlns:a16="http://schemas.microsoft.com/office/drawing/2014/main" id="{2BCEFCAA-1845-452C-99E0-F37812A2238F}"/>
              </a:ext>
            </a:extLst>
          </p:cNvPr>
          <p:cNvSpPr txBox="1"/>
          <p:nvPr/>
        </p:nvSpPr>
        <p:spPr>
          <a:xfrm>
            <a:off x="5738024" y="3566275"/>
            <a:ext cx="2185131" cy="1015663"/>
          </a:xfrm>
          <a:prstGeom prst="rect">
            <a:avLst/>
          </a:prstGeom>
          <a:noFill/>
        </p:spPr>
        <p:txBody>
          <a:bodyPr wrap="square" rtlCol="0">
            <a:spAutoFit/>
          </a:bodyPr>
          <a:lstStyle/>
          <a:p>
            <a:r>
              <a:rPr lang="en-US" sz="1200" u="sng" dirty="0">
                <a:latin typeface="Roboto Condensed" panose="02000000000000000000" pitchFamily="2" charset="0"/>
                <a:ea typeface="Roboto Condensed" panose="02000000000000000000" pitchFamily="2" charset="0"/>
              </a:rPr>
              <a:t>Low monetary-Low  Recency &amp; Low Frequency  Segment 3</a:t>
            </a:r>
            <a:r>
              <a:rPr lang="en-US" sz="1200" dirty="0">
                <a:latin typeface="Roboto Condensed" panose="02000000000000000000" pitchFamily="2" charset="0"/>
                <a:ea typeface="Roboto Condensed" panose="02000000000000000000" pitchFamily="2" charset="0"/>
              </a:rPr>
              <a:t>: </a:t>
            </a:r>
          </a:p>
          <a:p>
            <a:pPr marL="171450" indent="-171450">
              <a:buFont typeface="Arial" panose="020B0604020202020204" pitchFamily="34" charset="0"/>
              <a:buChar char="•"/>
            </a:pPr>
            <a:r>
              <a:rPr lang="en-US" sz="1200" dirty="0">
                <a:latin typeface="Roboto Condensed" panose="02000000000000000000" pitchFamily="2" charset="0"/>
                <a:ea typeface="Roboto Condensed" panose="02000000000000000000" pitchFamily="2" charset="0"/>
              </a:rPr>
              <a:t>Proactive feedback survey within 2 months</a:t>
            </a:r>
          </a:p>
          <a:p>
            <a:pPr marL="171450" indent="-171450">
              <a:buFont typeface="Arial" panose="020B0604020202020204" pitchFamily="34" charset="0"/>
              <a:buChar char="•"/>
            </a:pPr>
            <a:r>
              <a:rPr lang="en-US" sz="1200" dirty="0">
                <a:latin typeface="Roboto Condensed" panose="02000000000000000000" pitchFamily="2" charset="0"/>
                <a:ea typeface="Roboto Condensed" panose="02000000000000000000" pitchFamily="2" charset="0"/>
              </a:rPr>
              <a:t>Issues to be fixed within SLAs</a:t>
            </a:r>
          </a:p>
        </p:txBody>
      </p:sp>
    </p:spTree>
    <p:extLst>
      <p:ext uri="{BB962C8B-B14F-4D97-AF65-F5344CB8AC3E}">
        <p14:creationId xmlns:p14="http://schemas.microsoft.com/office/powerpoint/2010/main" val="4129505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524" name="Google Shape;524;p3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THANKS!</a:t>
            </a:r>
            <a:endParaRPr sz="6000" dirty="0">
              <a:solidFill>
                <a:schemeClr val="accent5"/>
              </a:solidFill>
            </a:endParaRPr>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Insights</a:t>
            </a:r>
            <a:endParaRPr dirty="0"/>
          </a:p>
        </p:txBody>
      </p:sp>
      <p:sp>
        <p:nvSpPr>
          <p:cNvPr id="222" name="Google Shape;222;p14"/>
          <p:cNvSpPr txBox="1">
            <a:spLocks noGrp="1"/>
          </p:cNvSpPr>
          <p:nvPr>
            <p:ph type="subTitle" idx="1"/>
          </p:nvPr>
        </p:nvSpPr>
        <p:spPr>
          <a:xfrm>
            <a:off x="463525" y="3975449"/>
            <a:ext cx="4590484"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US" dirty="0"/>
              <a:t>EDA plots</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224" name="Google Shape;224;p14"/>
          <p:cNvSpPr txBox="1"/>
          <p:nvPr/>
        </p:nvSpPr>
        <p:spPr>
          <a:xfrm>
            <a:off x="463524" y="0"/>
            <a:ext cx="3541405" cy="2771553"/>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800" b="1" dirty="0">
                <a:solidFill>
                  <a:srgbClr val="3F5378"/>
                </a:solidFill>
                <a:latin typeface="Roboto Condensed"/>
                <a:ea typeface="Roboto Condensed"/>
                <a:cs typeface="Roboto Condensed"/>
                <a:sym typeface="Roboto Condensed"/>
              </a:rPr>
              <a:t>Appendix</a:t>
            </a:r>
            <a:endParaRPr sz="105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174909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Business Problem Understanding</a:t>
            </a:r>
            <a:endParaRPr dirty="0"/>
          </a:p>
        </p:txBody>
      </p:sp>
      <p:sp>
        <p:nvSpPr>
          <p:cNvPr id="222" name="Google Shape;222;p14"/>
          <p:cNvSpPr txBox="1">
            <a:spLocks noGrp="1"/>
          </p:cNvSpPr>
          <p:nvPr>
            <p:ph type="subTitle" idx="1"/>
          </p:nvPr>
        </p:nvSpPr>
        <p:spPr>
          <a:xfrm>
            <a:off x="463525" y="3975449"/>
            <a:ext cx="4590484"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US" dirty="0"/>
              <a:t>Problem, Objective, Scope and Constraints</a:t>
            </a:r>
            <a:endParaRPr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a:solidFill>
                  <a:srgbClr val="3F5378"/>
                </a:solidFill>
                <a:latin typeface="Roboto Condensed"/>
                <a:ea typeface="Roboto Condensed"/>
                <a:cs typeface="Roboto Condensed"/>
                <a:sym typeface="Roboto Condensed"/>
              </a:rPr>
              <a:t>1</a:t>
            </a:r>
            <a:endParaRPr sz="3000" b="1">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202778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4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E</a:t>
            </a:r>
            <a:r>
              <a:rPr lang="en" dirty="0"/>
              <a:t>DA – CONTINUOUS ATTRIBUTES</a:t>
            </a:r>
            <a:endParaRPr dirty="0"/>
          </a:p>
        </p:txBody>
      </p:sp>
      <p:sp>
        <p:nvSpPr>
          <p:cNvPr id="744" name="Google Shape;744;p4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746" name="Google Shape;746;p43"/>
          <p:cNvSpPr txBox="1"/>
          <p:nvPr/>
        </p:nvSpPr>
        <p:spPr>
          <a:xfrm>
            <a:off x="257814" y="3411715"/>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Roboto Condensed"/>
                <a:ea typeface="Roboto Condensed"/>
                <a:cs typeface="Roboto Condensed"/>
                <a:sym typeface="Roboto Condensed"/>
              </a:rPr>
              <a:t>Tenure</a:t>
            </a:r>
            <a:endParaRPr lang="en-IN" sz="800" dirty="0">
              <a:solidFill>
                <a:schemeClr val="dk2"/>
              </a:solidFill>
              <a:latin typeface="Roboto Condensed"/>
              <a:ea typeface="Roboto Condensed"/>
              <a:cs typeface="Roboto Condensed"/>
              <a:sym typeface="Roboto Condensed"/>
            </a:endParaRPr>
          </a:p>
          <a:p>
            <a:pPr marL="0" lvl="0" indent="0" algn="ctr" rtl="0">
              <a:spcBef>
                <a:spcPts val="400"/>
              </a:spcBef>
              <a:spcAft>
                <a:spcPts val="0"/>
              </a:spcAft>
              <a:buNone/>
            </a:pPr>
            <a:r>
              <a:rPr lang="en-US" sz="900" dirty="0">
                <a:solidFill>
                  <a:schemeClr val="dk2"/>
                </a:solidFill>
                <a:latin typeface="Roboto Condensed"/>
                <a:ea typeface="Roboto Condensed"/>
                <a:cs typeface="Roboto Condensed"/>
                <a:sym typeface="Roboto Condensed"/>
              </a:rPr>
              <a:t>The tenure of customers who have churned is much lesser than tenure of customers who are active </a:t>
            </a:r>
            <a:endParaRPr lang="en-IN" dirty="0">
              <a:latin typeface="Roboto Condensed"/>
              <a:ea typeface="Roboto Condensed"/>
              <a:cs typeface="Roboto Condensed"/>
              <a:sym typeface="Roboto Condensed"/>
            </a:endParaRPr>
          </a:p>
          <a:p>
            <a:pPr marL="0" lvl="0" indent="0" algn="ctr" rtl="0">
              <a:spcBef>
                <a:spcPts val="400"/>
              </a:spcBef>
              <a:spcAft>
                <a:spcPts val="400"/>
              </a:spcAft>
              <a:buNone/>
            </a:pPr>
            <a:endParaRPr dirty="0">
              <a:latin typeface="Roboto Condensed"/>
              <a:ea typeface="Roboto Condensed"/>
              <a:cs typeface="Roboto Condensed"/>
              <a:sym typeface="Roboto Condensed"/>
            </a:endParaRPr>
          </a:p>
        </p:txBody>
      </p:sp>
      <p:sp>
        <p:nvSpPr>
          <p:cNvPr id="748" name="Google Shape;748;p43"/>
          <p:cNvSpPr txBox="1"/>
          <p:nvPr/>
        </p:nvSpPr>
        <p:spPr>
          <a:xfrm>
            <a:off x="2467708" y="3411715"/>
            <a:ext cx="1895225"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Roboto Condensed"/>
                <a:ea typeface="Roboto Condensed"/>
                <a:cs typeface="Roboto Condensed"/>
                <a:sym typeface="Roboto Condensed"/>
              </a:rPr>
              <a:t># Times Customer Care contacted last year</a:t>
            </a:r>
            <a:endParaRPr sz="800" dirty="0">
              <a:solidFill>
                <a:schemeClr val="dk2"/>
              </a:solidFill>
              <a:latin typeface="Roboto Condensed"/>
              <a:ea typeface="Roboto Condensed"/>
              <a:cs typeface="Roboto Condensed"/>
              <a:sym typeface="Roboto Condensed"/>
            </a:endParaRPr>
          </a:p>
          <a:p>
            <a:pPr marL="0" lvl="0" indent="0" algn="ctr" rtl="0">
              <a:spcBef>
                <a:spcPts val="400"/>
              </a:spcBef>
              <a:spcAft>
                <a:spcPts val="0"/>
              </a:spcAft>
              <a:buNone/>
            </a:pPr>
            <a:r>
              <a:rPr lang="en-US" sz="900" dirty="0">
                <a:solidFill>
                  <a:schemeClr val="dk2"/>
                </a:solidFill>
                <a:latin typeface="Roboto Condensed"/>
                <a:ea typeface="Roboto Condensed"/>
                <a:cs typeface="Roboto Condensed"/>
                <a:sym typeface="Roboto Condensed"/>
              </a:rPr>
              <a:t>Churned customers have contacted customer care more times than Active customers</a:t>
            </a:r>
            <a:endParaRPr dirty="0">
              <a:latin typeface="Roboto Condensed"/>
              <a:ea typeface="Roboto Condensed"/>
              <a:cs typeface="Roboto Condensed"/>
              <a:sym typeface="Roboto Condensed"/>
            </a:endParaRPr>
          </a:p>
          <a:p>
            <a:pPr marL="0" lvl="0" indent="0" algn="ctr" rtl="0">
              <a:spcBef>
                <a:spcPts val="400"/>
              </a:spcBef>
              <a:spcAft>
                <a:spcPts val="400"/>
              </a:spcAft>
              <a:buNone/>
            </a:pPr>
            <a:endParaRPr dirty="0">
              <a:latin typeface="Roboto Condensed"/>
              <a:ea typeface="Roboto Condensed"/>
              <a:cs typeface="Roboto Condensed"/>
              <a:sym typeface="Roboto Condensed"/>
            </a:endParaRPr>
          </a:p>
        </p:txBody>
      </p:sp>
      <p:sp>
        <p:nvSpPr>
          <p:cNvPr id="750" name="Google Shape;750;p43"/>
          <p:cNvSpPr txBox="1"/>
          <p:nvPr/>
        </p:nvSpPr>
        <p:spPr>
          <a:xfrm>
            <a:off x="5116005" y="3411715"/>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Roboto Condensed"/>
                <a:ea typeface="Roboto Condensed"/>
                <a:cs typeface="Roboto Condensed"/>
                <a:sym typeface="Roboto Condensed"/>
              </a:rPr>
              <a:t>Revenue per month</a:t>
            </a:r>
            <a:endParaRPr sz="800" dirty="0">
              <a:solidFill>
                <a:schemeClr val="dk2"/>
              </a:solidFill>
              <a:latin typeface="Roboto Condensed"/>
              <a:ea typeface="Roboto Condensed"/>
              <a:cs typeface="Roboto Condensed"/>
              <a:sym typeface="Roboto Condensed"/>
            </a:endParaRPr>
          </a:p>
          <a:p>
            <a:pPr marL="0" lvl="0" indent="0" algn="ctr" rtl="0">
              <a:spcBef>
                <a:spcPts val="400"/>
              </a:spcBef>
              <a:spcAft>
                <a:spcPts val="0"/>
              </a:spcAft>
              <a:buNone/>
            </a:pPr>
            <a:r>
              <a:rPr lang="en-US" sz="900" dirty="0">
                <a:solidFill>
                  <a:schemeClr val="dk2"/>
                </a:solidFill>
                <a:latin typeface="Roboto Condensed"/>
                <a:ea typeface="Roboto Condensed"/>
                <a:cs typeface="Roboto Condensed"/>
                <a:sym typeface="Roboto Condensed"/>
              </a:rPr>
              <a:t>75</a:t>
            </a:r>
            <a:r>
              <a:rPr lang="en-US" sz="900" baseline="30000" dirty="0">
                <a:solidFill>
                  <a:schemeClr val="dk2"/>
                </a:solidFill>
                <a:latin typeface="Roboto Condensed"/>
                <a:ea typeface="Roboto Condensed"/>
                <a:cs typeface="Roboto Condensed"/>
                <a:sym typeface="Roboto Condensed"/>
              </a:rPr>
              <a:t>th</a:t>
            </a:r>
            <a:r>
              <a:rPr lang="en-US" sz="900" dirty="0">
                <a:solidFill>
                  <a:schemeClr val="dk2"/>
                </a:solidFill>
                <a:latin typeface="Roboto Condensed"/>
                <a:ea typeface="Roboto Condensed"/>
                <a:cs typeface="Roboto Condensed"/>
                <a:sym typeface="Roboto Condensed"/>
              </a:rPr>
              <a:t> percentile of monthly revenues is higher in churned customers compared to active customers</a:t>
            </a:r>
            <a:endParaRPr dirty="0">
              <a:latin typeface="Roboto Condensed"/>
              <a:ea typeface="Roboto Condensed"/>
              <a:cs typeface="Roboto Condensed"/>
              <a:sym typeface="Roboto Condensed"/>
            </a:endParaRPr>
          </a:p>
          <a:p>
            <a:pPr marL="0" lvl="0" indent="0" algn="ctr" rtl="0">
              <a:spcBef>
                <a:spcPts val="400"/>
              </a:spcBef>
              <a:spcAft>
                <a:spcPts val="400"/>
              </a:spcAft>
              <a:buNone/>
            </a:pPr>
            <a:endParaRPr dirty="0">
              <a:latin typeface="Roboto Condensed"/>
              <a:ea typeface="Roboto Condensed"/>
              <a:cs typeface="Roboto Condensed"/>
              <a:sym typeface="Roboto Condensed"/>
            </a:endParaRPr>
          </a:p>
        </p:txBody>
      </p:sp>
      <p:sp>
        <p:nvSpPr>
          <p:cNvPr id="752" name="Google Shape;752;p43"/>
          <p:cNvSpPr txBox="1"/>
          <p:nvPr/>
        </p:nvSpPr>
        <p:spPr>
          <a:xfrm>
            <a:off x="7186246" y="3411715"/>
            <a:ext cx="1811216"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Roboto Condensed"/>
                <a:ea typeface="Roboto Condensed"/>
                <a:cs typeface="Roboto Condensed"/>
                <a:sym typeface="Roboto Condensed"/>
              </a:rPr>
              <a:t>Days since customer care contacted</a:t>
            </a:r>
          </a:p>
          <a:p>
            <a:pPr marL="0" lvl="0" indent="0" algn="ctr" rtl="0">
              <a:spcBef>
                <a:spcPts val="400"/>
              </a:spcBef>
              <a:spcAft>
                <a:spcPts val="0"/>
              </a:spcAft>
              <a:buNone/>
            </a:pPr>
            <a:r>
              <a:rPr lang="en-US" sz="900" dirty="0">
                <a:solidFill>
                  <a:schemeClr val="dk2"/>
                </a:solidFill>
                <a:latin typeface="Roboto Condensed"/>
                <a:ea typeface="Roboto Condensed"/>
                <a:cs typeface="Roboto Condensed"/>
                <a:sym typeface="Roboto Condensed"/>
              </a:rPr>
              <a:t>Customer churn seems to happen within few days of customer care contact (75 percentile – 5 days)</a:t>
            </a:r>
            <a:endParaRPr lang="en-US" sz="900" dirty="0">
              <a:latin typeface="Roboto Condensed"/>
              <a:ea typeface="Roboto Condensed"/>
              <a:cs typeface="Roboto Condensed"/>
              <a:sym typeface="Roboto Condensed"/>
            </a:endParaRPr>
          </a:p>
          <a:p>
            <a:pPr marL="0" lvl="0" indent="0" algn="ctr" rtl="0">
              <a:spcBef>
                <a:spcPts val="400"/>
              </a:spcBef>
              <a:spcAft>
                <a:spcPts val="400"/>
              </a:spcAft>
              <a:buNone/>
            </a:pPr>
            <a:endParaRPr dirty="0">
              <a:latin typeface="Roboto Condensed"/>
              <a:ea typeface="Roboto Condensed"/>
              <a:cs typeface="Roboto Condensed"/>
              <a:sym typeface="Roboto Condensed"/>
            </a:endParaRPr>
          </a:p>
        </p:txBody>
      </p:sp>
      <p:grpSp>
        <p:nvGrpSpPr>
          <p:cNvPr id="13" name="Google Shape;1065;p46">
            <a:extLst>
              <a:ext uri="{FF2B5EF4-FFF2-40B4-BE49-F238E27FC236}">
                <a16:creationId xmlns:a16="http://schemas.microsoft.com/office/drawing/2014/main" id="{30173DB6-D2CE-4C8C-BB5B-0F89B8A8C81A}"/>
              </a:ext>
            </a:extLst>
          </p:cNvPr>
          <p:cNvGrpSpPr/>
          <p:nvPr/>
        </p:nvGrpSpPr>
        <p:grpSpPr>
          <a:xfrm>
            <a:off x="346002" y="634297"/>
            <a:ext cx="318264" cy="282756"/>
            <a:chOff x="5292575" y="3681900"/>
            <a:chExt cx="420150" cy="373275"/>
          </a:xfrm>
        </p:grpSpPr>
        <p:sp>
          <p:nvSpPr>
            <p:cNvPr id="14" name="Google Shape;1066;p46">
              <a:extLst>
                <a:ext uri="{FF2B5EF4-FFF2-40B4-BE49-F238E27FC236}">
                  <a16:creationId xmlns:a16="http://schemas.microsoft.com/office/drawing/2014/main" id="{61AD71BE-5E40-4263-AFAE-3597C7C17539}"/>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67;p46">
              <a:extLst>
                <a:ext uri="{FF2B5EF4-FFF2-40B4-BE49-F238E27FC236}">
                  <a16:creationId xmlns:a16="http://schemas.microsoft.com/office/drawing/2014/main" id="{4EDCFE98-7EB2-4930-B61D-0B86EAEB1D1C}"/>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68;p46">
              <a:extLst>
                <a:ext uri="{FF2B5EF4-FFF2-40B4-BE49-F238E27FC236}">
                  <a16:creationId xmlns:a16="http://schemas.microsoft.com/office/drawing/2014/main" id="{38F62AC6-E993-4DA0-8F94-53BD153B396D}"/>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69;p46">
              <a:extLst>
                <a:ext uri="{FF2B5EF4-FFF2-40B4-BE49-F238E27FC236}">
                  <a16:creationId xmlns:a16="http://schemas.microsoft.com/office/drawing/2014/main" id="{0F104EF0-0365-4D8C-AF70-FEA1D35A1043}"/>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70;p46">
              <a:extLst>
                <a:ext uri="{FF2B5EF4-FFF2-40B4-BE49-F238E27FC236}">
                  <a16:creationId xmlns:a16="http://schemas.microsoft.com/office/drawing/2014/main" id="{2DA2241A-226C-4624-A9AC-D4F572587448}"/>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71;p46">
              <a:extLst>
                <a:ext uri="{FF2B5EF4-FFF2-40B4-BE49-F238E27FC236}">
                  <a16:creationId xmlns:a16="http://schemas.microsoft.com/office/drawing/2014/main" id="{9E8C5F3F-AFED-4547-A283-4D98F436AC28}"/>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72;p46">
              <a:extLst>
                <a:ext uri="{FF2B5EF4-FFF2-40B4-BE49-F238E27FC236}">
                  <a16:creationId xmlns:a16="http://schemas.microsoft.com/office/drawing/2014/main" id="{4693DACF-9733-4B78-BEDF-5AAD0C0DB592}"/>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a:extLst>
              <a:ext uri="{FF2B5EF4-FFF2-40B4-BE49-F238E27FC236}">
                <a16:creationId xmlns:a16="http://schemas.microsoft.com/office/drawing/2014/main" id="{0E1EA37B-B063-4E74-A3AC-35FC6D5ED2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02023"/>
            <a:ext cx="2123039" cy="15679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A6DC368-7D8C-4263-A0D2-FF1E66EABC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9925" y="1602023"/>
            <a:ext cx="2123009" cy="15719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8214C74-87AF-4CA2-B0B7-3210C2B565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8264" y="1602023"/>
            <a:ext cx="2117568" cy="156797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AE3BE49-050C-42EE-81BB-F70624FD2D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4075" y="1597994"/>
            <a:ext cx="2135164" cy="1571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648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4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E</a:t>
            </a:r>
            <a:r>
              <a:rPr lang="en" dirty="0"/>
              <a:t>DA – CATEGORICAL ATTRIBUTES</a:t>
            </a:r>
            <a:endParaRPr dirty="0"/>
          </a:p>
        </p:txBody>
      </p:sp>
      <p:sp>
        <p:nvSpPr>
          <p:cNvPr id="744" name="Google Shape;744;p4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746" name="Google Shape;746;p43"/>
          <p:cNvSpPr txBox="1"/>
          <p:nvPr/>
        </p:nvSpPr>
        <p:spPr>
          <a:xfrm>
            <a:off x="257814" y="3581695"/>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b="1" dirty="0">
                <a:solidFill>
                  <a:schemeClr val="dk1"/>
                </a:solidFill>
                <a:latin typeface="Roboto Condensed"/>
                <a:ea typeface="Roboto Condensed"/>
                <a:cs typeface="Roboto Condensed"/>
                <a:sym typeface="Roboto Condensed"/>
              </a:rPr>
              <a:t>Account Segment</a:t>
            </a:r>
            <a:endParaRPr sz="800" dirty="0">
              <a:solidFill>
                <a:schemeClr val="dk2"/>
              </a:solidFill>
              <a:latin typeface="Roboto Condensed"/>
              <a:ea typeface="Roboto Condensed"/>
              <a:cs typeface="Roboto Condensed"/>
              <a:sym typeface="Roboto Condensed"/>
            </a:endParaRPr>
          </a:p>
          <a:p>
            <a:pPr marL="0" lvl="0" indent="0" algn="ctr" rtl="0">
              <a:spcBef>
                <a:spcPts val="400"/>
              </a:spcBef>
              <a:spcAft>
                <a:spcPts val="0"/>
              </a:spcAft>
              <a:buNone/>
            </a:pPr>
            <a:r>
              <a:rPr lang="en-US" sz="900" dirty="0">
                <a:solidFill>
                  <a:schemeClr val="dk2"/>
                </a:solidFill>
                <a:latin typeface="Roboto Condensed"/>
                <a:ea typeface="Roboto Condensed"/>
                <a:cs typeface="Roboto Condensed"/>
                <a:sym typeface="Roboto Condensed"/>
              </a:rPr>
              <a:t>Compared to active customers, more Regular plus customers have churned</a:t>
            </a:r>
            <a:endParaRPr dirty="0">
              <a:latin typeface="Roboto Condensed"/>
              <a:ea typeface="Roboto Condensed"/>
              <a:cs typeface="Roboto Condensed"/>
              <a:sym typeface="Roboto Condensed"/>
            </a:endParaRPr>
          </a:p>
          <a:p>
            <a:pPr marL="0" lvl="0" indent="0" algn="ctr" rtl="0">
              <a:spcBef>
                <a:spcPts val="400"/>
              </a:spcBef>
              <a:spcAft>
                <a:spcPts val="400"/>
              </a:spcAft>
              <a:buNone/>
            </a:pPr>
            <a:endParaRPr dirty="0">
              <a:latin typeface="Roboto Condensed"/>
              <a:ea typeface="Roboto Condensed"/>
              <a:cs typeface="Roboto Condensed"/>
              <a:sym typeface="Roboto Condensed"/>
            </a:endParaRPr>
          </a:p>
        </p:txBody>
      </p:sp>
      <p:sp>
        <p:nvSpPr>
          <p:cNvPr id="748" name="Google Shape;748;p43"/>
          <p:cNvSpPr txBox="1"/>
          <p:nvPr/>
        </p:nvSpPr>
        <p:spPr>
          <a:xfrm>
            <a:off x="2684397" y="3581695"/>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b="1" dirty="0">
                <a:solidFill>
                  <a:schemeClr val="dk1"/>
                </a:solidFill>
                <a:latin typeface="Roboto Condensed"/>
                <a:ea typeface="Roboto Condensed"/>
                <a:cs typeface="Roboto Condensed"/>
                <a:sym typeface="Roboto Condensed"/>
              </a:rPr>
              <a:t>Marital Status</a:t>
            </a:r>
            <a:endParaRPr sz="800" dirty="0">
              <a:solidFill>
                <a:schemeClr val="dk2"/>
              </a:solidFill>
              <a:latin typeface="Roboto Condensed"/>
              <a:ea typeface="Roboto Condensed"/>
              <a:cs typeface="Roboto Condensed"/>
              <a:sym typeface="Roboto Condensed"/>
            </a:endParaRPr>
          </a:p>
          <a:p>
            <a:pPr marL="0" lvl="0" indent="0" algn="ctr" rtl="0">
              <a:spcBef>
                <a:spcPts val="400"/>
              </a:spcBef>
              <a:spcAft>
                <a:spcPts val="0"/>
              </a:spcAft>
              <a:buNone/>
            </a:pPr>
            <a:r>
              <a:rPr lang="en-US" sz="900" dirty="0">
                <a:solidFill>
                  <a:schemeClr val="dk2"/>
                </a:solidFill>
                <a:latin typeface="Roboto Condensed"/>
                <a:ea typeface="Roboto Condensed"/>
                <a:cs typeface="Roboto Condensed"/>
                <a:sym typeface="Roboto Condensed"/>
              </a:rPr>
              <a:t>More single people show a propensity to churn compared to other status</a:t>
            </a:r>
            <a:endParaRPr dirty="0">
              <a:latin typeface="Roboto Condensed"/>
              <a:ea typeface="Roboto Condensed"/>
              <a:cs typeface="Roboto Condensed"/>
              <a:sym typeface="Roboto Condensed"/>
            </a:endParaRPr>
          </a:p>
          <a:p>
            <a:pPr marL="0" lvl="0" indent="0" algn="ctr" rtl="0">
              <a:spcBef>
                <a:spcPts val="400"/>
              </a:spcBef>
              <a:spcAft>
                <a:spcPts val="400"/>
              </a:spcAft>
              <a:buNone/>
            </a:pPr>
            <a:endParaRPr dirty="0">
              <a:latin typeface="Roboto Condensed"/>
              <a:ea typeface="Roboto Condensed"/>
              <a:cs typeface="Roboto Condensed"/>
              <a:sym typeface="Roboto Condensed"/>
            </a:endParaRPr>
          </a:p>
        </p:txBody>
      </p:sp>
      <p:sp>
        <p:nvSpPr>
          <p:cNvPr id="750" name="Google Shape;750;p43"/>
          <p:cNvSpPr txBox="1"/>
          <p:nvPr/>
        </p:nvSpPr>
        <p:spPr>
          <a:xfrm>
            <a:off x="5116005" y="3581695"/>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b="1" dirty="0">
                <a:solidFill>
                  <a:schemeClr val="dk1"/>
                </a:solidFill>
                <a:latin typeface="Roboto Condensed"/>
                <a:ea typeface="Roboto Condensed"/>
                <a:cs typeface="Roboto Condensed"/>
                <a:sym typeface="Roboto Condensed"/>
              </a:rPr>
              <a:t>Complaint last year?</a:t>
            </a:r>
            <a:endParaRPr sz="800" dirty="0">
              <a:solidFill>
                <a:schemeClr val="dk2"/>
              </a:solidFill>
              <a:latin typeface="Roboto Condensed"/>
              <a:ea typeface="Roboto Condensed"/>
              <a:cs typeface="Roboto Condensed"/>
              <a:sym typeface="Roboto Condensed"/>
            </a:endParaRPr>
          </a:p>
          <a:p>
            <a:pPr marL="0" lvl="0" indent="0" algn="ctr" rtl="0">
              <a:spcBef>
                <a:spcPts val="400"/>
              </a:spcBef>
              <a:spcAft>
                <a:spcPts val="0"/>
              </a:spcAft>
              <a:buNone/>
            </a:pPr>
            <a:r>
              <a:rPr lang="en-US" sz="900" dirty="0">
                <a:solidFill>
                  <a:schemeClr val="dk2"/>
                </a:solidFill>
                <a:latin typeface="Roboto Condensed"/>
                <a:ea typeface="Roboto Condensed"/>
                <a:cs typeface="Roboto Condensed"/>
                <a:sym typeface="Roboto Condensed"/>
              </a:rPr>
              <a:t>More churned customers have registered complaints than active customers</a:t>
            </a:r>
            <a:endParaRPr dirty="0">
              <a:latin typeface="Roboto Condensed"/>
              <a:ea typeface="Roboto Condensed"/>
              <a:cs typeface="Roboto Condensed"/>
              <a:sym typeface="Roboto Condensed"/>
            </a:endParaRPr>
          </a:p>
          <a:p>
            <a:pPr marL="0" lvl="0" indent="0" algn="ctr" rtl="0">
              <a:spcBef>
                <a:spcPts val="400"/>
              </a:spcBef>
              <a:spcAft>
                <a:spcPts val="400"/>
              </a:spcAft>
              <a:buNone/>
            </a:pPr>
            <a:endParaRPr dirty="0">
              <a:latin typeface="Roboto Condensed"/>
              <a:ea typeface="Roboto Condensed"/>
              <a:cs typeface="Roboto Condensed"/>
              <a:sym typeface="Roboto Condensed"/>
            </a:endParaRPr>
          </a:p>
        </p:txBody>
      </p:sp>
      <p:sp>
        <p:nvSpPr>
          <p:cNvPr id="752" name="Google Shape;752;p43"/>
          <p:cNvSpPr txBox="1"/>
          <p:nvPr/>
        </p:nvSpPr>
        <p:spPr>
          <a:xfrm>
            <a:off x="7396986" y="3581695"/>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Roboto Condensed"/>
                <a:ea typeface="Roboto Condensed"/>
                <a:cs typeface="Roboto Condensed"/>
                <a:sym typeface="Roboto Condensed"/>
              </a:rPr>
              <a:t>City Tier</a:t>
            </a:r>
          </a:p>
          <a:p>
            <a:pPr marL="0" lvl="0" indent="0" algn="ctr" rtl="0">
              <a:spcBef>
                <a:spcPts val="0"/>
              </a:spcBef>
              <a:spcAft>
                <a:spcPts val="0"/>
              </a:spcAft>
              <a:buNone/>
            </a:pPr>
            <a:r>
              <a:rPr lang="en-US" sz="900" dirty="0">
                <a:solidFill>
                  <a:schemeClr val="dk2"/>
                </a:solidFill>
                <a:latin typeface="Roboto Condensed"/>
                <a:ea typeface="Roboto Condensed"/>
                <a:cs typeface="Roboto Condensed"/>
                <a:sym typeface="Roboto Condensed"/>
              </a:rPr>
              <a:t>The proportion of Tier-3 customers in Churn is more than Active customers</a:t>
            </a:r>
            <a:endParaRPr dirty="0">
              <a:latin typeface="Roboto Condensed"/>
              <a:ea typeface="Roboto Condensed"/>
              <a:cs typeface="Roboto Condensed"/>
              <a:sym typeface="Roboto Condensed"/>
            </a:endParaRPr>
          </a:p>
          <a:p>
            <a:pPr marL="0" lvl="0" indent="0" algn="ctr" rtl="0">
              <a:spcBef>
                <a:spcPts val="400"/>
              </a:spcBef>
              <a:spcAft>
                <a:spcPts val="400"/>
              </a:spcAft>
              <a:buNone/>
            </a:pPr>
            <a:endParaRPr dirty="0">
              <a:latin typeface="Roboto Condensed"/>
              <a:ea typeface="Roboto Condensed"/>
              <a:cs typeface="Roboto Condensed"/>
              <a:sym typeface="Roboto Condensed"/>
            </a:endParaRPr>
          </a:p>
        </p:txBody>
      </p:sp>
      <p:grpSp>
        <p:nvGrpSpPr>
          <p:cNvPr id="13" name="Google Shape;1065;p46">
            <a:extLst>
              <a:ext uri="{FF2B5EF4-FFF2-40B4-BE49-F238E27FC236}">
                <a16:creationId xmlns:a16="http://schemas.microsoft.com/office/drawing/2014/main" id="{30173DB6-D2CE-4C8C-BB5B-0F89B8A8C81A}"/>
              </a:ext>
            </a:extLst>
          </p:cNvPr>
          <p:cNvGrpSpPr/>
          <p:nvPr/>
        </p:nvGrpSpPr>
        <p:grpSpPr>
          <a:xfrm>
            <a:off x="346002" y="634297"/>
            <a:ext cx="318264" cy="282756"/>
            <a:chOff x="5292575" y="3681900"/>
            <a:chExt cx="420150" cy="373275"/>
          </a:xfrm>
        </p:grpSpPr>
        <p:sp>
          <p:nvSpPr>
            <p:cNvPr id="14" name="Google Shape;1066;p46">
              <a:extLst>
                <a:ext uri="{FF2B5EF4-FFF2-40B4-BE49-F238E27FC236}">
                  <a16:creationId xmlns:a16="http://schemas.microsoft.com/office/drawing/2014/main" id="{61AD71BE-5E40-4263-AFAE-3597C7C17539}"/>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67;p46">
              <a:extLst>
                <a:ext uri="{FF2B5EF4-FFF2-40B4-BE49-F238E27FC236}">
                  <a16:creationId xmlns:a16="http://schemas.microsoft.com/office/drawing/2014/main" id="{4EDCFE98-7EB2-4930-B61D-0B86EAEB1D1C}"/>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68;p46">
              <a:extLst>
                <a:ext uri="{FF2B5EF4-FFF2-40B4-BE49-F238E27FC236}">
                  <a16:creationId xmlns:a16="http://schemas.microsoft.com/office/drawing/2014/main" id="{38F62AC6-E993-4DA0-8F94-53BD153B396D}"/>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69;p46">
              <a:extLst>
                <a:ext uri="{FF2B5EF4-FFF2-40B4-BE49-F238E27FC236}">
                  <a16:creationId xmlns:a16="http://schemas.microsoft.com/office/drawing/2014/main" id="{0F104EF0-0365-4D8C-AF70-FEA1D35A1043}"/>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70;p46">
              <a:extLst>
                <a:ext uri="{FF2B5EF4-FFF2-40B4-BE49-F238E27FC236}">
                  <a16:creationId xmlns:a16="http://schemas.microsoft.com/office/drawing/2014/main" id="{2DA2241A-226C-4624-A9AC-D4F572587448}"/>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71;p46">
              <a:extLst>
                <a:ext uri="{FF2B5EF4-FFF2-40B4-BE49-F238E27FC236}">
                  <a16:creationId xmlns:a16="http://schemas.microsoft.com/office/drawing/2014/main" id="{9E8C5F3F-AFED-4547-A283-4D98F436AC28}"/>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72;p46">
              <a:extLst>
                <a:ext uri="{FF2B5EF4-FFF2-40B4-BE49-F238E27FC236}">
                  <a16:creationId xmlns:a16="http://schemas.microsoft.com/office/drawing/2014/main" id="{4693DACF-9733-4B78-BEDF-5AAD0C0DB592}"/>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a:extLst>
              <a:ext uri="{FF2B5EF4-FFF2-40B4-BE49-F238E27FC236}">
                <a16:creationId xmlns:a16="http://schemas.microsoft.com/office/drawing/2014/main" id="{EA9613E5-B646-44C3-A8C6-7279744F41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6" y="1670505"/>
            <a:ext cx="2116485" cy="175482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5293245-8FF1-46E5-9F7D-023ACFF81E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7681" y="1677698"/>
            <a:ext cx="2234698" cy="172897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F4C1661-E16D-413F-9CE0-C5CFB66017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1912" y="1663246"/>
            <a:ext cx="2129251" cy="171452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0103C175-0CAF-4DF0-AC1F-30597107A2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2898" y="1669996"/>
            <a:ext cx="2221691" cy="167891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7EABEDBF-064E-4624-9103-3B2A9A081A70}"/>
              </a:ext>
            </a:extLst>
          </p:cNvPr>
          <p:cNvSpPr/>
          <p:nvPr/>
        </p:nvSpPr>
        <p:spPr>
          <a:xfrm>
            <a:off x="5791201" y="4593897"/>
            <a:ext cx="1091609" cy="411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hlinkClick r:id="rId7" action="ppaction://hlinksldjump">
                  <a:extLst>
                    <a:ext uri="{A12FA001-AC4F-418D-AE19-62706E023703}">
                      <ahyp:hlinkClr xmlns:ahyp="http://schemas.microsoft.com/office/drawing/2018/hyperlinkcolor" val="tx"/>
                    </a:ext>
                  </a:extLst>
                </a:hlinkClick>
              </a:rPr>
              <a:t>Back</a:t>
            </a:r>
            <a:endParaRPr lang="en-IN" b="1" dirty="0">
              <a:solidFill>
                <a:schemeClr val="bg1"/>
              </a:solidFill>
            </a:endParaRPr>
          </a:p>
        </p:txBody>
      </p:sp>
    </p:spTree>
    <p:extLst>
      <p:ext uri="{BB962C8B-B14F-4D97-AF65-F5344CB8AC3E}">
        <p14:creationId xmlns:p14="http://schemas.microsoft.com/office/powerpoint/2010/main" val="617347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pic>
        <p:nvPicPr>
          <p:cNvPr id="30" name="Picture 2">
            <a:extLst>
              <a:ext uri="{FF2B5EF4-FFF2-40B4-BE49-F238E27FC236}">
                <a16:creationId xmlns:a16="http://schemas.microsoft.com/office/drawing/2014/main" id="{1ADD8F36-A887-4D57-9374-C5AF43FCA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7771" y="1052393"/>
            <a:ext cx="2671999" cy="1893261"/>
          </a:xfrm>
          <a:prstGeom prst="rect">
            <a:avLst/>
          </a:prstGeom>
          <a:noFill/>
          <a:extLst>
            <a:ext uri="{909E8E84-426E-40DD-AFC4-6F175D3DCCD1}">
              <a14:hiddenFill xmlns:a14="http://schemas.microsoft.com/office/drawing/2010/main">
                <a:solidFill>
                  <a:srgbClr val="FFFFFF"/>
                </a:solidFill>
              </a14:hiddenFill>
            </a:ext>
          </a:extLst>
        </p:spPr>
      </p:pic>
      <p:sp>
        <p:nvSpPr>
          <p:cNvPr id="442" name="Google Shape;442;p2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performance – Gradient Boost</a:t>
            </a:r>
            <a:endParaRPr dirty="0"/>
          </a:p>
        </p:txBody>
      </p:sp>
      <p:sp>
        <p:nvSpPr>
          <p:cNvPr id="446" name="Google Shape;446;p2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17" name="Google Shape;1089;p46">
            <a:extLst>
              <a:ext uri="{FF2B5EF4-FFF2-40B4-BE49-F238E27FC236}">
                <a16:creationId xmlns:a16="http://schemas.microsoft.com/office/drawing/2014/main" id="{23E47C11-A22D-497C-8309-5ADBD01BDC59}"/>
              </a:ext>
            </a:extLst>
          </p:cNvPr>
          <p:cNvSpPr/>
          <p:nvPr/>
        </p:nvSpPr>
        <p:spPr>
          <a:xfrm>
            <a:off x="267904" y="622073"/>
            <a:ext cx="307185" cy="307204"/>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Picture 14">
            <a:extLst>
              <a:ext uri="{FF2B5EF4-FFF2-40B4-BE49-F238E27FC236}">
                <a16:creationId xmlns:a16="http://schemas.microsoft.com/office/drawing/2014/main" id="{CF569054-1194-45B1-9546-2F35535F8406}"/>
              </a:ext>
            </a:extLst>
          </p:cNvPr>
          <p:cNvPicPr>
            <a:picLocks noChangeAspect="1"/>
          </p:cNvPicPr>
          <p:nvPr/>
        </p:nvPicPr>
        <p:blipFill>
          <a:blip r:embed="rId4"/>
          <a:stretch>
            <a:fillRect/>
          </a:stretch>
        </p:blipFill>
        <p:spPr>
          <a:xfrm>
            <a:off x="92149" y="1873670"/>
            <a:ext cx="2952052" cy="990711"/>
          </a:xfrm>
          <a:prstGeom prst="rect">
            <a:avLst/>
          </a:prstGeom>
          <a:ln w="22225">
            <a:solidFill>
              <a:srgbClr val="FFC000"/>
            </a:solidFill>
          </a:ln>
        </p:spPr>
      </p:pic>
      <p:pic>
        <p:nvPicPr>
          <p:cNvPr id="25" name="Picture 24">
            <a:extLst>
              <a:ext uri="{FF2B5EF4-FFF2-40B4-BE49-F238E27FC236}">
                <a16:creationId xmlns:a16="http://schemas.microsoft.com/office/drawing/2014/main" id="{E321F986-187E-4D95-B9FA-DE3065BD2E44}"/>
              </a:ext>
            </a:extLst>
          </p:cNvPr>
          <p:cNvPicPr>
            <a:picLocks noChangeAspect="1"/>
          </p:cNvPicPr>
          <p:nvPr/>
        </p:nvPicPr>
        <p:blipFill>
          <a:blip r:embed="rId5"/>
          <a:stretch>
            <a:fillRect/>
          </a:stretch>
        </p:blipFill>
        <p:spPr>
          <a:xfrm>
            <a:off x="626501" y="3093879"/>
            <a:ext cx="1886635" cy="1858221"/>
          </a:xfrm>
          <a:prstGeom prst="rect">
            <a:avLst/>
          </a:prstGeom>
        </p:spPr>
      </p:pic>
      <p:pic>
        <p:nvPicPr>
          <p:cNvPr id="27" name="Picture 26">
            <a:extLst>
              <a:ext uri="{FF2B5EF4-FFF2-40B4-BE49-F238E27FC236}">
                <a16:creationId xmlns:a16="http://schemas.microsoft.com/office/drawing/2014/main" id="{7756CB58-C40C-40CB-ADF2-38EA26A888F0}"/>
              </a:ext>
            </a:extLst>
          </p:cNvPr>
          <p:cNvPicPr>
            <a:picLocks noChangeAspect="1"/>
          </p:cNvPicPr>
          <p:nvPr/>
        </p:nvPicPr>
        <p:blipFill>
          <a:blip r:embed="rId6"/>
          <a:stretch>
            <a:fillRect/>
          </a:stretch>
        </p:blipFill>
        <p:spPr>
          <a:xfrm>
            <a:off x="3218994" y="1873670"/>
            <a:ext cx="2935064" cy="990711"/>
          </a:xfrm>
          <a:prstGeom prst="rect">
            <a:avLst/>
          </a:prstGeom>
          <a:ln w="22225">
            <a:solidFill>
              <a:srgbClr val="FFC000"/>
            </a:solidFill>
          </a:ln>
        </p:spPr>
      </p:pic>
      <p:pic>
        <p:nvPicPr>
          <p:cNvPr id="29" name="Picture 28">
            <a:extLst>
              <a:ext uri="{FF2B5EF4-FFF2-40B4-BE49-F238E27FC236}">
                <a16:creationId xmlns:a16="http://schemas.microsoft.com/office/drawing/2014/main" id="{161984A7-C101-4552-B019-D41DC6C2524F}"/>
              </a:ext>
            </a:extLst>
          </p:cNvPr>
          <p:cNvPicPr>
            <a:picLocks noChangeAspect="1"/>
          </p:cNvPicPr>
          <p:nvPr/>
        </p:nvPicPr>
        <p:blipFill>
          <a:blip r:embed="rId7"/>
          <a:stretch>
            <a:fillRect/>
          </a:stretch>
        </p:blipFill>
        <p:spPr>
          <a:xfrm>
            <a:off x="3793851" y="3068765"/>
            <a:ext cx="1883399" cy="1883399"/>
          </a:xfrm>
          <a:prstGeom prst="rect">
            <a:avLst/>
          </a:prstGeom>
        </p:spPr>
      </p:pic>
      <p:sp>
        <p:nvSpPr>
          <p:cNvPr id="31" name="TextBox 30">
            <a:extLst>
              <a:ext uri="{FF2B5EF4-FFF2-40B4-BE49-F238E27FC236}">
                <a16:creationId xmlns:a16="http://schemas.microsoft.com/office/drawing/2014/main" id="{4A5387E9-91EC-4D37-AB51-99C4FB46A901}"/>
              </a:ext>
            </a:extLst>
          </p:cNvPr>
          <p:cNvSpPr txBox="1"/>
          <p:nvPr/>
        </p:nvSpPr>
        <p:spPr>
          <a:xfrm>
            <a:off x="267904" y="1640115"/>
            <a:ext cx="2584153" cy="246221"/>
          </a:xfrm>
          <a:prstGeom prst="rect">
            <a:avLst/>
          </a:prstGeom>
          <a:noFill/>
        </p:spPr>
        <p:txBody>
          <a:bodyPr wrap="square" rtlCol="0">
            <a:spAutoFit/>
          </a:bodyPr>
          <a:lstStyle/>
          <a:p>
            <a:pPr algn="ctr"/>
            <a:r>
              <a:rPr lang="en-US" sz="1000" dirty="0">
                <a:latin typeface="Roboto Condensed" panose="02000000000000000000" pitchFamily="2" charset="0"/>
                <a:ea typeface="Roboto Condensed" panose="02000000000000000000" pitchFamily="2" charset="0"/>
              </a:rPr>
              <a:t>Classification report</a:t>
            </a:r>
            <a:endParaRPr lang="en-IN" sz="1000" dirty="0">
              <a:latin typeface="Roboto Condensed" panose="02000000000000000000" pitchFamily="2" charset="0"/>
              <a:ea typeface="Roboto Condensed" panose="02000000000000000000" pitchFamily="2" charset="0"/>
            </a:endParaRPr>
          </a:p>
        </p:txBody>
      </p:sp>
      <p:sp>
        <p:nvSpPr>
          <p:cNvPr id="40" name="TextBox 39">
            <a:extLst>
              <a:ext uri="{FF2B5EF4-FFF2-40B4-BE49-F238E27FC236}">
                <a16:creationId xmlns:a16="http://schemas.microsoft.com/office/drawing/2014/main" id="{1EECA05E-8886-4F40-8BC1-A12903E5771F}"/>
              </a:ext>
            </a:extLst>
          </p:cNvPr>
          <p:cNvSpPr txBox="1"/>
          <p:nvPr/>
        </p:nvSpPr>
        <p:spPr>
          <a:xfrm>
            <a:off x="3443475" y="1640115"/>
            <a:ext cx="2584153" cy="246221"/>
          </a:xfrm>
          <a:prstGeom prst="rect">
            <a:avLst/>
          </a:prstGeom>
          <a:noFill/>
        </p:spPr>
        <p:txBody>
          <a:bodyPr wrap="square" rtlCol="0">
            <a:spAutoFit/>
          </a:bodyPr>
          <a:lstStyle/>
          <a:p>
            <a:pPr algn="ctr"/>
            <a:r>
              <a:rPr lang="en-US" sz="1000" dirty="0">
                <a:latin typeface="Roboto Condensed" panose="02000000000000000000" pitchFamily="2" charset="0"/>
                <a:ea typeface="Roboto Condensed" panose="02000000000000000000" pitchFamily="2" charset="0"/>
              </a:rPr>
              <a:t>Classification report</a:t>
            </a:r>
            <a:endParaRPr lang="en-IN" sz="1000" dirty="0">
              <a:latin typeface="Roboto Condensed" panose="02000000000000000000" pitchFamily="2" charset="0"/>
              <a:ea typeface="Roboto Condensed" panose="02000000000000000000" pitchFamily="2" charset="0"/>
            </a:endParaRPr>
          </a:p>
        </p:txBody>
      </p:sp>
      <p:sp>
        <p:nvSpPr>
          <p:cNvPr id="41" name="TextBox 40">
            <a:extLst>
              <a:ext uri="{FF2B5EF4-FFF2-40B4-BE49-F238E27FC236}">
                <a16:creationId xmlns:a16="http://schemas.microsoft.com/office/drawing/2014/main" id="{7857D40F-4232-4DBB-81E2-2A05DCD3E193}"/>
              </a:ext>
            </a:extLst>
          </p:cNvPr>
          <p:cNvSpPr txBox="1"/>
          <p:nvPr/>
        </p:nvSpPr>
        <p:spPr>
          <a:xfrm>
            <a:off x="381262" y="2945655"/>
            <a:ext cx="2584153" cy="246221"/>
          </a:xfrm>
          <a:prstGeom prst="rect">
            <a:avLst/>
          </a:prstGeom>
          <a:noFill/>
        </p:spPr>
        <p:txBody>
          <a:bodyPr wrap="square" rtlCol="0">
            <a:spAutoFit/>
          </a:bodyPr>
          <a:lstStyle/>
          <a:p>
            <a:pPr algn="ctr"/>
            <a:r>
              <a:rPr lang="en-US" sz="1000" dirty="0">
                <a:latin typeface="Roboto Condensed" panose="02000000000000000000" pitchFamily="2" charset="0"/>
                <a:ea typeface="Roboto Condensed" panose="02000000000000000000" pitchFamily="2" charset="0"/>
              </a:rPr>
              <a:t>Confusion matrix</a:t>
            </a:r>
            <a:endParaRPr lang="en-IN" sz="1000" dirty="0">
              <a:latin typeface="Roboto Condensed" panose="02000000000000000000" pitchFamily="2" charset="0"/>
              <a:ea typeface="Roboto Condensed" panose="02000000000000000000" pitchFamily="2" charset="0"/>
            </a:endParaRPr>
          </a:p>
        </p:txBody>
      </p:sp>
      <p:sp>
        <p:nvSpPr>
          <p:cNvPr id="42" name="TextBox 41">
            <a:extLst>
              <a:ext uri="{FF2B5EF4-FFF2-40B4-BE49-F238E27FC236}">
                <a16:creationId xmlns:a16="http://schemas.microsoft.com/office/drawing/2014/main" id="{85D301DB-C414-438D-BFF2-B1451E37621D}"/>
              </a:ext>
            </a:extLst>
          </p:cNvPr>
          <p:cNvSpPr txBox="1"/>
          <p:nvPr/>
        </p:nvSpPr>
        <p:spPr>
          <a:xfrm>
            <a:off x="3546255" y="2945654"/>
            <a:ext cx="2584153" cy="246221"/>
          </a:xfrm>
          <a:prstGeom prst="rect">
            <a:avLst/>
          </a:prstGeom>
          <a:noFill/>
        </p:spPr>
        <p:txBody>
          <a:bodyPr wrap="square" rtlCol="0">
            <a:spAutoFit/>
          </a:bodyPr>
          <a:lstStyle/>
          <a:p>
            <a:pPr algn="ctr"/>
            <a:r>
              <a:rPr lang="en-US" sz="1000" dirty="0">
                <a:latin typeface="Roboto Condensed" panose="02000000000000000000" pitchFamily="2" charset="0"/>
                <a:ea typeface="Roboto Condensed" panose="02000000000000000000" pitchFamily="2" charset="0"/>
              </a:rPr>
              <a:t>Confusion matrix</a:t>
            </a:r>
            <a:endParaRPr lang="en-IN" sz="1000" dirty="0">
              <a:latin typeface="Roboto Condensed" panose="02000000000000000000" pitchFamily="2" charset="0"/>
              <a:ea typeface="Roboto Condensed" panose="02000000000000000000" pitchFamily="2" charset="0"/>
            </a:endParaRPr>
          </a:p>
        </p:txBody>
      </p:sp>
      <p:sp>
        <p:nvSpPr>
          <p:cNvPr id="32" name="TextBox 31">
            <a:extLst>
              <a:ext uri="{FF2B5EF4-FFF2-40B4-BE49-F238E27FC236}">
                <a16:creationId xmlns:a16="http://schemas.microsoft.com/office/drawing/2014/main" id="{FA3A760F-31A0-4A9B-932C-A3B7E413EF9F}"/>
              </a:ext>
            </a:extLst>
          </p:cNvPr>
          <p:cNvSpPr txBox="1"/>
          <p:nvPr/>
        </p:nvSpPr>
        <p:spPr>
          <a:xfrm>
            <a:off x="421496" y="1299029"/>
            <a:ext cx="2430561" cy="307777"/>
          </a:xfrm>
          <a:prstGeom prst="rect">
            <a:avLst/>
          </a:prstGeom>
          <a:noFill/>
        </p:spPr>
        <p:txBody>
          <a:bodyPr wrap="square" rtlCol="0">
            <a:spAutoFit/>
          </a:bodyPr>
          <a:lstStyle/>
          <a:p>
            <a:pPr algn="ctr"/>
            <a:r>
              <a:rPr lang="en-US" dirty="0">
                <a:latin typeface="Roboto Condensed" panose="02000000000000000000" pitchFamily="2" charset="0"/>
                <a:ea typeface="Roboto Condensed" panose="02000000000000000000" pitchFamily="2" charset="0"/>
              </a:rPr>
              <a:t>Train data</a:t>
            </a:r>
            <a:endParaRPr lang="en-IN" dirty="0">
              <a:latin typeface="Roboto Condensed" panose="02000000000000000000" pitchFamily="2" charset="0"/>
              <a:ea typeface="Roboto Condensed" panose="02000000000000000000" pitchFamily="2" charset="0"/>
            </a:endParaRPr>
          </a:p>
        </p:txBody>
      </p:sp>
      <p:sp>
        <p:nvSpPr>
          <p:cNvPr id="44" name="TextBox 43">
            <a:extLst>
              <a:ext uri="{FF2B5EF4-FFF2-40B4-BE49-F238E27FC236}">
                <a16:creationId xmlns:a16="http://schemas.microsoft.com/office/drawing/2014/main" id="{836C05F9-3526-4F62-A19A-8DCF0CC43422}"/>
              </a:ext>
            </a:extLst>
          </p:cNvPr>
          <p:cNvSpPr txBox="1"/>
          <p:nvPr/>
        </p:nvSpPr>
        <p:spPr>
          <a:xfrm>
            <a:off x="3623052" y="1299029"/>
            <a:ext cx="2430561" cy="307777"/>
          </a:xfrm>
          <a:prstGeom prst="rect">
            <a:avLst/>
          </a:prstGeom>
          <a:noFill/>
        </p:spPr>
        <p:txBody>
          <a:bodyPr wrap="square" rtlCol="0">
            <a:spAutoFit/>
          </a:bodyPr>
          <a:lstStyle/>
          <a:p>
            <a:pPr algn="ctr"/>
            <a:r>
              <a:rPr lang="en-US" dirty="0">
                <a:latin typeface="Roboto Condensed" panose="02000000000000000000" pitchFamily="2" charset="0"/>
                <a:ea typeface="Roboto Condensed" panose="02000000000000000000" pitchFamily="2" charset="0"/>
              </a:rPr>
              <a:t>Test data</a:t>
            </a:r>
            <a:endParaRPr lang="en-IN" dirty="0">
              <a:latin typeface="Roboto Condensed" panose="02000000000000000000" pitchFamily="2" charset="0"/>
              <a:ea typeface="Roboto Condensed" panose="02000000000000000000" pitchFamily="2" charset="0"/>
            </a:endParaRPr>
          </a:p>
        </p:txBody>
      </p:sp>
      <p:sp>
        <p:nvSpPr>
          <p:cNvPr id="33" name="Rectangle 32">
            <a:extLst>
              <a:ext uri="{FF2B5EF4-FFF2-40B4-BE49-F238E27FC236}">
                <a16:creationId xmlns:a16="http://schemas.microsoft.com/office/drawing/2014/main" id="{732081AD-2A87-484C-8762-58764EB1B243}"/>
              </a:ext>
            </a:extLst>
          </p:cNvPr>
          <p:cNvSpPr/>
          <p:nvPr/>
        </p:nvSpPr>
        <p:spPr>
          <a:xfrm>
            <a:off x="38600" y="1335314"/>
            <a:ext cx="3070937" cy="37446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81DB0708-18C5-420D-9458-72E24863D248}"/>
              </a:ext>
            </a:extLst>
          </p:cNvPr>
          <p:cNvSpPr/>
          <p:nvPr/>
        </p:nvSpPr>
        <p:spPr>
          <a:xfrm>
            <a:off x="3164114" y="1335313"/>
            <a:ext cx="3043091" cy="37446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FE7FA942-7F17-4874-A5C3-154D0D474240}"/>
              </a:ext>
            </a:extLst>
          </p:cNvPr>
          <p:cNvSpPr txBox="1"/>
          <p:nvPr/>
        </p:nvSpPr>
        <p:spPr>
          <a:xfrm>
            <a:off x="6449314" y="3024061"/>
            <a:ext cx="2560456" cy="600164"/>
          </a:xfrm>
          <a:prstGeom prst="rect">
            <a:avLst/>
          </a:prstGeom>
          <a:noFill/>
          <a:ln w="15875">
            <a:solidFill>
              <a:srgbClr val="FFC000"/>
            </a:solidFill>
          </a:ln>
        </p:spPr>
        <p:txBody>
          <a:bodyPr wrap="square" rtlCol="0">
            <a:spAutoFit/>
          </a:bodyPr>
          <a:lstStyle/>
          <a:p>
            <a:r>
              <a:rPr lang="en-US" sz="1100" dirty="0">
                <a:latin typeface="Roboto Condensed" panose="02000000000000000000" pitchFamily="2" charset="0"/>
                <a:ea typeface="Roboto Condensed" panose="02000000000000000000" pitchFamily="2" charset="0"/>
              </a:rPr>
              <a:t>5 - fold CV F1-score  : </a:t>
            </a:r>
            <a:r>
              <a:rPr lang="en-US" sz="1100" b="1" dirty="0">
                <a:latin typeface="Roboto Condensed" panose="02000000000000000000" pitchFamily="2" charset="0"/>
                <a:ea typeface="Roboto Condensed" panose="02000000000000000000" pitchFamily="2" charset="0"/>
              </a:rPr>
              <a:t>96.23</a:t>
            </a:r>
          </a:p>
          <a:p>
            <a:r>
              <a:rPr lang="en-US" sz="1100" dirty="0">
                <a:latin typeface="Roboto Condensed" panose="02000000000000000000" pitchFamily="2" charset="0"/>
                <a:ea typeface="Roboto Condensed" panose="02000000000000000000" pitchFamily="2" charset="0"/>
              </a:rPr>
              <a:t>10-fold CV F1-score  : </a:t>
            </a:r>
            <a:r>
              <a:rPr lang="en-US" sz="1100" b="1" dirty="0">
                <a:latin typeface="Roboto Condensed" panose="02000000000000000000" pitchFamily="2" charset="0"/>
                <a:ea typeface="Roboto Condensed" panose="02000000000000000000" pitchFamily="2" charset="0"/>
              </a:rPr>
              <a:t>97.65</a:t>
            </a:r>
          </a:p>
          <a:p>
            <a:r>
              <a:rPr lang="en-US" sz="1100" dirty="0">
                <a:latin typeface="Roboto Condensed" panose="02000000000000000000" pitchFamily="2" charset="0"/>
                <a:ea typeface="Roboto Condensed" panose="02000000000000000000" pitchFamily="2" charset="0"/>
              </a:rPr>
              <a:t>Test data   F1-score  : </a:t>
            </a:r>
            <a:r>
              <a:rPr lang="en-US" sz="1100" b="1" dirty="0">
                <a:latin typeface="Roboto Condensed" panose="02000000000000000000" pitchFamily="2" charset="0"/>
                <a:ea typeface="Roboto Condensed" panose="02000000000000000000" pitchFamily="2" charset="0"/>
              </a:rPr>
              <a:t>96</a:t>
            </a:r>
            <a:endParaRPr lang="en-IN" sz="1100" b="1" dirty="0">
              <a:latin typeface="Roboto Condensed" panose="02000000000000000000" pitchFamily="2" charset="0"/>
              <a:ea typeface="Roboto Condensed" panose="02000000000000000000" pitchFamily="2" charset="0"/>
            </a:endParaRPr>
          </a:p>
        </p:txBody>
      </p:sp>
      <p:cxnSp>
        <p:nvCxnSpPr>
          <p:cNvPr id="3" name="Straight Connector 2">
            <a:extLst>
              <a:ext uri="{FF2B5EF4-FFF2-40B4-BE49-F238E27FC236}">
                <a16:creationId xmlns:a16="http://schemas.microsoft.com/office/drawing/2014/main" id="{8D02C089-169D-4319-8D31-0A48B64DA24F}"/>
              </a:ext>
            </a:extLst>
          </p:cNvPr>
          <p:cNvCxnSpPr>
            <a:cxnSpLocks/>
          </p:cNvCxnSpPr>
          <p:nvPr/>
        </p:nvCxnSpPr>
        <p:spPr>
          <a:xfrm>
            <a:off x="3793851" y="2381693"/>
            <a:ext cx="1774611" cy="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1" name="TextBox 20">
            <a:extLst>
              <a:ext uri="{FF2B5EF4-FFF2-40B4-BE49-F238E27FC236}">
                <a16:creationId xmlns:a16="http://schemas.microsoft.com/office/drawing/2014/main" id="{4BACB770-F1D6-4ED9-A96F-117A84004263}"/>
              </a:ext>
            </a:extLst>
          </p:cNvPr>
          <p:cNvSpPr txBox="1"/>
          <p:nvPr/>
        </p:nvSpPr>
        <p:spPr>
          <a:xfrm>
            <a:off x="6449314" y="3645987"/>
            <a:ext cx="2560456" cy="938719"/>
          </a:xfrm>
          <a:prstGeom prst="rect">
            <a:avLst/>
          </a:prstGeom>
          <a:noFill/>
          <a:ln w="15875">
            <a:solidFill>
              <a:srgbClr val="FFC000"/>
            </a:solidFill>
          </a:ln>
        </p:spPr>
        <p:txBody>
          <a:bodyPr wrap="square" rtlCol="0">
            <a:spAutoFit/>
          </a:bodyPr>
          <a:lstStyle/>
          <a:p>
            <a:r>
              <a:rPr lang="en-US" sz="1100" u="sng" dirty="0">
                <a:latin typeface="Roboto Condensed" panose="02000000000000000000" pitchFamily="2" charset="0"/>
                <a:ea typeface="Roboto Condensed" panose="02000000000000000000" pitchFamily="2" charset="0"/>
              </a:rPr>
              <a:t>Test data performance</a:t>
            </a:r>
          </a:p>
          <a:p>
            <a:r>
              <a:rPr lang="en-IN" sz="1100" dirty="0">
                <a:latin typeface="Roboto Condensed" panose="02000000000000000000" pitchFamily="2" charset="0"/>
                <a:ea typeface="Roboto Condensed" panose="02000000000000000000" pitchFamily="2" charset="0"/>
              </a:rPr>
              <a:t>Precision = TP/TP+FP = 0.99</a:t>
            </a:r>
          </a:p>
          <a:p>
            <a:r>
              <a:rPr lang="en-IN" sz="900" dirty="0">
                <a:latin typeface="Roboto Condensed" panose="02000000000000000000" pitchFamily="2" charset="0"/>
                <a:ea typeface="Roboto Condensed" panose="02000000000000000000" pitchFamily="2" charset="0"/>
              </a:rPr>
              <a:t>(True positives/ Predicted positives)</a:t>
            </a:r>
          </a:p>
          <a:p>
            <a:endParaRPr lang="en-IN" sz="400" dirty="0">
              <a:latin typeface="Roboto Condensed" panose="02000000000000000000" pitchFamily="2" charset="0"/>
              <a:ea typeface="Roboto Condensed" panose="02000000000000000000" pitchFamily="2" charset="0"/>
            </a:endParaRPr>
          </a:p>
          <a:p>
            <a:r>
              <a:rPr lang="en-IN" sz="1100" dirty="0">
                <a:latin typeface="Roboto Condensed" panose="02000000000000000000" pitchFamily="2" charset="0"/>
                <a:ea typeface="Roboto Condensed" panose="02000000000000000000" pitchFamily="2" charset="0"/>
              </a:rPr>
              <a:t>Recall       = TP/TP+FN = 0.94</a:t>
            </a:r>
          </a:p>
          <a:p>
            <a:r>
              <a:rPr lang="en-IN" sz="900" dirty="0">
                <a:latin typeface="Roboto Condensed" panose="02000000000000000000" pitchFamily="2" charset="0"/>
                <a:ea typeface="Roboto Condensed" panose="02000000000000000000" pitchFamily="2" charset="0"/>
              </a:rPr>
              <a:t>(True positives/ Total actual positives)</a:t>
            </a:r>
          </a:p>
        </p:txBody>
      </p:sp>
      <p:sp>
        <p:nvSpPr>
          <p:cNvPr id="2" name="TextBox 1">
            <a:hlinkClick r:id="rId8" action="ppaction://hlinksldjump"/>
            <a:extLst>
              <a:ext uri="{FF2B5EF4-FFF2-40B4-BE49-F238E27FC236}">
                <a16:creationId xmlns:a16="http://schemas.microsoft.com/office/drawing/2014/main" id="{AD4D8646-0713-4429-B8BE-DE0EE0A52F3F}"/>
              </a:ext>
            </a:extLst>
          </p:cNvPr>
          <p:cNvSpPr txBox="1"/>
          <p:nvPr/>
        </p:nvSpPr>
        <p:spPr>
          <a:xfrm>
            <a:off x="6300665" y="4735033"/>
            <a:ext cx="644276" cy="315600"/>
          </a:xfrm>
          <a:prstGeom prst="rect">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dirty="0">
                <a:solidFill>
                  <a:schemeClr val="bg1"/>
                </a:solidFill>
              </a:rPr>
              <a:t>Back</a:t>
            </a:r>
            <a:endParaRPr lang="en-IN" dirty="0">
              <a:solidFill>
                <a:schemeClr val="bg1"/>
              </a:solidFill>
            </a:endParaRPr>
          </a:p>
        </p:txBody>
      </p:sp>
    </p:spTree>
    <p:extLst>
      <p:ext uri="{BB962C8B-B14F-4D97-AF65-F5344CB8AC3E}">
        <p14:creationId xmlns:p14="http://schemas.microsoft.com/office/powerpoint/2010/main" val="108816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DETAILED RECOMMENDATIONS</a:t>
            </a:r>
            <a:endParaRPr dirty="0"/>
          </a:p>
        </p:txBody>
      </p:sp>
      <p:sp>
        <p:nvSpPr>
          <p:cNvPr id="222" name="Google Shape;222;p14"/>
          <p:cNvSpPr txBox="1">
            <a:spLocks noGrp="1"/>
          </p:cNvSpPr>
          <p:nvPr>
            <p:ph type="subTitle" idx="1"/>
          </p:nvPr>
        </p:nvSpPr>
        <p:spPr>
          <a:xfrm>
            <a:off x="463525" y="3975449"/>
            <a:ext cx="4590484"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US" dirty="0"/>
              <a:t>From EDA and Model</a:t>
            </a:r>
            <a:endParaRPr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740086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4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ONBOARDING/ACTIVATION PROCESS</a:t>
            </a:r>
            <a:endParaRPr dirty="0"/>
          </a:p>
        </p:txBody>
      </p:sp>
      <p:sp>
        <p:nvSpPr>
          <p:cNvPr id="744" name="Google Shape;744;p4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23" name="TextBox 22">
            <a:extLst>
              <a:ext uri="{FF2B5EF4-FFF2-40B4-BE49-F238E27FC236}">
                <a16:creationId xmlns:a16="http://schemas.microsoft.com/office/drawing/2014/main" id="{6AB53130-445E-4343-94D9-E909DB83DCAF}"/>
              </a:ext>
            </a:extLst>
          </p:cNvPr>
          <p:cNvSpPr txBox="1"/>
          <p:nvPr/>
        </p:nvSpPr>
        <p:spPr>
          <a:xfrm>
            <a:off x="120650" y="1253832"/>
            <a:ext cx="8474090" cy="3108543"/>
          </a:xfrm>
          <a:prstGeom prst="rect">
            <a:avLst/>
          </a:prstGeom>
          <a:noFill/>
        </p:spPr>
        <p:txBody>
          <a:bodyPr wrap="square">
            <a:spAutoFit/>
          </a:bodyPr>
          <a:lstStyle/>
          <a:p>
            <a:pPr algn="l"/>
            <a:endParaRPr lang="en-US" b="0" i="0" dirty="0">
              <a:solidFill>
                <a:srgbClr val="000000"/>
              </a:solidFill>
              <a:effectLst/>
              <a:latin typeface="Roboto Condensed" panose="02000000000000000000" pitchFamily="2" charset="0"/>
              <a:ea typeface="Roboto Condensed" panose="02000000000000000000" pitchFamily="2" charset="0"/>
            </a:endParaRPr>
          </a:p>
          <a:p>
            <a:pPr algn="ctr"/>
            <a:r>
              <a:rPr lang="en-US" b="1" dirty="0">
                <a:latin typeface="Roboto Condensed" panose="02000000000000000000" pitchFamily="2" charset="0"/>
                <a:ea typeface="Roboto Condensed" panose="02000000000000000000" pitchFamily="2" charset="0"/>
              </a:rPr>
              <a:t>Both EDA and Model have shown Tenure to have the highest impact on Churn</a:t>
            </a:r>
            <a:endParaRPr lang="en-US" b="1" i="0" dirty="0">
              <a:solidFill>
                <a:srgbClr val="000000"/>
              </a:solidFill>
              <a:effectLst/>
              <a:latin typeface="Roboto Condensed" panose="02000000000000000000" pitchFamily="2" charset="0"/>
              <a:ea typeface="Roboto Condensed" panose="02000000000000000000" pitchFamily="2" charset="0"/>
            </a:endParaRPr>
          </a:p>
          <a:p>
            <a:pPr algn="l"/>
            <a:endParaRPr lang="en-US" dirty="0">
              <a:latin typeface="Roboto Condensed" panose="02000000000000000000" pitchFamily="2" charset="0"/>
              <a:ea typeface="Roboto Condensed" panose="02000000000000000000" pitchFamily="2" charset="0"/>
            </a:endParaRPr>
          </a:p>
          <a:p>
            <a:pPr algn="l"/>
            <a:r>
              <a:rPr lang="en-US" b="1" dirty="0">
                <a:latin typeface="Roboto Condensed" panose="02000000000000000000" pitchFamily="2" charset="0"/>
                <a:ea typeface="Roboto Condensed" panose="02000000000000000000" pitchFamily="2" charset="0"/>
              </a:rPr>
              <a:t>Possible Reasons:</a:t>
            </a:r>
            <a:r>
              <a:rPr lang="en-US" dirty="0">
                <a:latin typeface="Roboto Condensed" panose="02000000000000000000" pitchFamily="2" charset="0"/>
                <a:ea typeface="Roboto Condensed" panose="02000000000000000000" pitchFamily="2" charset="0"/>
              </a:rPr>
              <a:t> </a:t>
            </a:r>
            <a:r>
              <a:rPr lang="en-US" b="0" i="0" dirty="0">
                <a:solidFill>
                  <a:srgbClr val="292929"/>
                </a:solidFill>
                <a:effectLst/>
                <a:latin typeface="Roboto Condensed" panose="02000000000000000000" pitchFamily="2" charset="0"/>
                <a:ea typeface="Roboto Condensed" panose="02000000000000000000" pitchFamily="2" charset="0"/>
              </a:rPr>
              <a:t>Bad first experience or Trial periods/prepaid accounts that expire automatically if no top-up is done within a predefined period.</a:t>
            </a:r>
          </a:p>
          <a:p>
            <a:pPr algn="l"/>
            <a:endParaRPr lang="en-US" dirty="0">
              <a:latin typeface="Roboto Condensed" panose="02000000000000000000" pitchFamily="2" charset="0"/>
              <a:ea typeface="Roboto Condensed" panose="02000000000000000000" pitchFamily="2" charset="0"/>
            </a:endParaRPr>
          </a:p>
          <a:p>
            <a:pPr marL="285750" indent="-285750" algn="l">
              <a:buFont typeface="Arial" panose="020B0604020202020204" pitchFamily="34" charset="0"/>
              <a:buChar char="•"/>
            </a:pPr>
            <a:r>
              <a:rPr lang="en-US" b="0" i="0" dirty="0">
                <a:solidFill>
                  <a:srgbClr val="000000"/>
                </a:solidFill>
                <a:effectLst/>
                <a:latin typeface="Roboto Condensed" panose="02000000000000000000" pitchFamily="2" charset="0"/>
                <a:ea typeface="Roboto Condensed" panose="02000000000000000000" pitchFamily="2" charset="0"/>
              </a:rPr>
              <a:t>Important to determine between the above two reasons. Based on high customer care calls, complaints registered and low cashback and coupons for low tenure customers, it points to the first reason</a:t>
            </a:r>
          </a:p>
          <a:p>
            <a:pPr marL="285750" indent="-285750" algn="l">
              <a:buFont typeface="Arial" panose="020B0604020202020204" pitchFamily="34" charset="0"/>
              <a:buChar char="•"/>
            </a:pPr>
            <a:r>
              <a:rPr lang="en-US" b="1" u="sng" dirty="0">
                <a:latin typeface="Roboto Condensed" panose="02000000000000000000" pitchFamily="2" charset="0"/>
                <a:ea typeface="Roboto Condensed" panose="02000000000000000000" pitchFamily="2" charset="0"/>
              </a:rPr>
              <a:t>Activation</a:t>
            </a:r>
            <a:r>
              <a:rPr lang="en-US" dirty="0">
                <a:latin typeface="Roboto Condensed" panose="02000000000000000000" pitchFamily="2" charset="0"/>
                <a:ea typeface="Roboto Condensed" panose="02000000000000000000" pitchFamily="2" charset="0"/>
              </a:rPr>
              <a:t>/Onboarding team could </a:t>
            </a:r>
            <a:r>
              <a:rPr lang="en-US" b="1" u="sng" dirty="0">
                <a:latin typeface="Roboto Condensed" panose="02000000000000000000" pitchFamily="2" charset="0"/>
                <a:ea typeface="Roboto Condensed" panose="02000000000000000000" pitchFamily="2" charset="0"/>
              </a:rPr>
              <a:t>extend support</a:t>
            </a:r>
            <a:r>
              <a:rPr lang="en-US" b="1" dirty="0">
                <a:latin typeface="Roboto Condensed" panose="02000000000000000000" pitchFamily="2" charset="0"/>
                <a:ea typeface="Roboto Condensed" panose="02000000000000000000" pitchFamily="2" charset="0"/>
              </a:rPr>
              <a:t> </a:t>
            </a:r>
            <a:r>
              <a:rPr lang="en-US" dirty="0">
                <a:latin typeface="Roboto Condensed" panose="02000000000000000000" pitchFamily="2" charset="0"/>
                <a:ea typeface="Roboto Condensed" panose="02000000000000000000" pitchFamily="2" charset="0"/>
              </a:rPr>
              <a:t>beyond the initial setup until customers settle down with the service</a:t>
            </a:r>
          </a:p>
          <a:p>
            <a:pPr marL="285750" indent="-285750" algn="l">
              <a:buFont typeface="Arial" panose="020B0604020202020204" pitchFamily="34" charset="0"/>
              <a:buChar char="•"/>
            </a:pPr>
            <a:r>
              <a:rPr lang="en-US" b="0" i="0" dirty="0">
                <a:solidFill>
                  <a:srgbClr val="000000"/>
                </a:solidFill>
                <a:effectLst/>
                <a:latin typeface="Roboto Condensed" panose="02000000000000000000" pitchFamily="2" charset="0"/>
                <a:ea typeface="Roboto Condensed" panose="02000000000000000000" pitchFamily="2" charset="0"/>
              </a:rPr>
              <a:t>Activation team </a:t>
            </a:r>
            <a:r>
              <a:rPr lang="en-US" b="1" i="0" dirty="0">
                <a:solidFill>
                  <a:srgbClr val="000000"/>
                </a:solidFill>
                <a:effectLst/>
                <a:latin typeface="Roboto Condensed" panose="02000000000000000000" pitchFamily="2" charset="0"/>
                <a:ea typeface="Roboto Condensed" panose="02000000000000000000" pitchFamily="2" charset="0"/>
              </a:rPr>
              <a:t>proactively engages customers</a:t>
            </a:r>
            <a:r>
              <a:rPr lang="en-US" b="0" i="0" dirty="0">
                <a:solidFill>
                  <a:srgbClr val="000000"/>
                </a:solidFill>
                <a:effectLst/>
                <a:latin typeface="Roboto Condensed" panose="02000000000000000000" pitchFamily="2" charset="0"/>
                <a:ea typeface="Roboto Condensed" panose="02000000000000000000" pitchFamily="2" charset="0"/>
              </a:rPr>
              <a:t> for the first month or two</a:t>
            </a:r>
          </a:p>
          <a:p>
            <a:pPr marL="285750" indent="-285750" algn="l">
              <a:buFont typeface="Arial" panose="020B0604020202020204" pitchFamily="34" charset="0"/>
              <a:buChar char="•"/>
            </a:pPr>
            <a:r>
              <a:rPr lang="en-US" dirty="0">
                <a:latin typeface="Roboto Condensed" panose="02000000000000000000" pitchFamily="2" charset="0"/>
                <a:ea typeface="Roboto Condensed" panose="02000000000000000000" pitchFamily="2" charset="0"/>
              </a:rPr>
              <a:t>Customer care take a </a:t>
            </a:r>
            <a:r>
              <a:rPr lang="en-US" b="1" u="sng" dirty="0">
                <a:latin typeface="Roboto Condensed" panose="02000000000000000000" pitchFamily="2" charset="0"/>
                <a:ea typeface="Roboto Condensed" panose="02000000000000000000" pitchFamily="2" charset="0"/>
              </a:rPr>
              <a:t>feedback survey</a:t>
            </a:r>
            <a:r>
              <a:rPr lang="en-US" u="sng" dirty="0">
                <a:latin typeface="Roboto Condensed" panose="02000000000000000000" pitchFamily="2" charset="0"/>
                <a:ea typeface="Roboto Condensed" panose="02000000000000000000" pitchFamily="2" charset="0"/>
              </a:rPr>
              <a:t> </a:t>
            </a:r>
            <a:r>
              <a:rPr lang="en-US" dirty="0">
                <a:latin typeface="Roboto Condensed" panose="02000000000000000000" pitchFamily="2" charset="0"/>
                <a:ea typeface="Roboto Condensed" panose="02000000000000000000" pitchFamily="2" charset="0"/>
              </a:rPr>
              <a:t>about the process so that any hiccups can be understood and sorted out</a:t>
            </a:r>
          </a:p>
          <a:p>
            <a:pPr marL="285750" indent="-285750" algn="l">
              <a:buFont typeface="Arial" panose="020B0604020202020204" pitchFamily="34" charset="0"/>
              <a:buChar char="•"/>
            </a:pPr>
            <a:r>
              <a:rPr lang="en-US" dirty="0">
                <a:latin typeface="Roboto Condensed" panose="02000000000000000000" pitchFamily="2" charset="0"/>
                <a:ea typeface="Roboto Condensed" panose="02000000000000000000" pitchFamily="2" charset="0"/>
              </a:rPr>
              <a:t>To increase response rates for feedback, gift cards/coupons can be given </a:t>
            </a:r>
            <a:endParaRPr lang="en-US" b="0" i="0" dirty="0">
              <a:solidFill>
                <a:srgbClr val="000000"/>
              </a:solidFill>
              <a:effectLst/>
              <a:latin typeface="Roboto Condensed" panose="02000000000000000000" pitchFamily="2" charset="0"/>
              <a:ea typeface="Roboto Condensed" panose="02000000000000000000" pitchFamily="2" charset="0"/>
            </a:endParaRPr>
          </a:p>
          <a:p>
            <a:pPr algn="l"/>
            <a:endParaRPr lang="en-US" b="0" i="0" dirty="0">
              <a:solidFill>
                <a:srgbClr val="000000"/>
              </a:solidFill>
              <a:effectLst/>
              <a:latin typeface="Roboto Condensed" panose="02000000000000000000" pitchFamily="2" charset="0"/>
              <a:ea typeface="Roboto Condensed" panose="02000000000000000000" pitchFamily="2" charset="0"/>
            </a:endParaRPr>
          </a:p>
        </p:txBody>
      </p:sp>
      <p:grpSp>
        <p:nvGrpSpPr>
          <p:cNvPr id="21" name="Google Shape;1222;p46">
            <a:extLst>
              <a:ext uri="{FF2B5EF4-FFF2-40B4-BE49-F238E27FC236}">
                <a16:creationId xmlns:a16="http://schemas.microsoft.com/office/drawing/2014/main" id="{0FF54478-2350-4098-8F25-C5173CB9B3AF}"/>
              </a:ext>
            </a:extLst>
          </p:cNvPr>
          <p:cNvGrpSpPr/>
          <p:nvPr/>
        </p:nvGrpSpPr>
        <p:grpSpPr>
          <a:xfrm>
            <a:off x="327499" y="621381"/>
            <a:ext cx="194640" cy="308587"/>
            <a:chOff x="6718575" y="2318625"/>
            <a:chExt cx="256950" cy="407375"/>
          </a:xfrm>
        </p:grpSpPr>
        <p:sp>
          <p:nvSpPr>
            <p:cNvPr id="22" name="Google Shape;1223;p46">
              <a:extLst>
                <a:ext uri="{FF2B5EF4-FFF2-40B4-BE49-F238E27FC236}">
                  <a16:creationId xmlns:a16="http://schemas.microsoft.com/office/drawing/2014/main" id="{25B56B04-028A-459D-A1CF-B58C0B1A1484}"/>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24;p46">
              <a:extLst>
                <a:ext uri="{FF2B5EF4-FFF2-40B4-BE49-F238E27FC236}">
                  <a16:creationId xmlns:a16="http://schemas.microsoft.com/office/drawing/2014/main" id="{D8E8CB94-8644-45BD-A524-C2F82D0432FA}"/>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25;p46">
              <a:extLst>
                <a:ext uri="{FF2B5EF4-FFF2-40B4-BE49-F238E27FC236}">
                  <a16:creationId xmlns:a16="http://schemas.microsoft.com/office/drawing/2014/main" id="{EEB04081-9600-4951-9E36-1888A3F83FB5}"/>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26;p46">
              <a:extLst>
                <a:ext uri="{FF2B5EF4-FFF2-40B4-BE49-F238E27FC236}">
                  <a16:creationId xmlns:a16="http://schemas.microsoft.com/office/drawing/2014/main" id="{5235DC0A-B6FD-4460-8D28-507963CD04E0}"/>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27;p46">
              <a:extLst>
                <a:ext uri="{FF2B5EF4-FFF2-40B4-BE49-F238E27FC236}">
                  <a16:creationId xmlns:a16="http://schemas.microsoft.com/office/drawing/2014/main" id="{6C9F4F3D-56CF-46B4-97BE-4CA28161C7FB}"/>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28;p46">
              <a:extLst>
                <a:ext uri="{FF2B5EF4-FFF2-40B4-BE49-F238E27FC236}">
                  <a16:creationId xmlns:a16="http://schemas.microsoft.com/office/drawing/2014/main" id="{018D6E1F-7844-48DB-9E32-DCE52901B05C}"/>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29;p46">
              <a:extLst>
                <a:ext uri="{FF2B5EF4-FFF2-40B4-BE49-F238E27FC236}">
                  <a16:creationId xmlns:a16="http://schemas.microsoft.com/office/drawing/2014/main" id="{6759DAC6-565C-4423-B9A3-B694AC813440}"/>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0;p46">
              <a:extLst>
                <a:ext uri="{FF2B5EF4-FFF2-40B4-BE49-F238E27FC236}">
                  <a16:creationId xmlns:a16="http://schemas.microsoft.com/office/drawing/2014/main" id="{E2EBF874-962A-4636-825F-92CC9EFE10D8}"/>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63784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4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COMPLAINT ANALYTICS AND MANAGEMENT</a:t>
            </a:r>
            <a:endParaRPr dirty="0"/>
          </a:p>
        </p:txBody>
      </p:sp>
      <p:sp>
        <p:nvSpPr>
          <p:cNvPr id="744" name="Google Shape;744;p4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23" name="TextBox 22">
            <a:extLst>
              <a:ext uri="{FF2B5EF4-FFF2-40B4-BE49-F238E27FC236}">
                <a16:creationId xmlns:a16="http://schemas.microsoft.com/office/drawing/2014/main" id="{6AB53130-445E-4343-94D9-E909DB83DCAF}"/>
              </a:ext>
            </a:extLst>
          </p:cNvPr>
          <p:cNvSpPr txBox="1"/>
          <p:nvPr/>
        </p:nvSpPr>
        <p:spPr>
          <a:xfrm>
            <a:off x="120650" y="1253832"/>
            <a:ext cx="8474090" cy="3108543"/>
          </a:xfrm>
          <a:prstGeom prst="rect">
            <a:avLst/>
          </a:prstGeom>
          <a:noFill/>
        </p:spPr>
        <p:txBody>
          <a:bodyPr wrap="square">
            <a:spAutoFit/>
          </a:bodyPr>
          <a:lstStyle/>
          <a:p>
            <a:pPr algn="l"/>
            <a:endParaRPr lang="en-US" b="0" i="0" dirty="0">
              <a:solidFill>
                <a:srgbClr val="000000"/>
              </a:solidFill>
              <a:effectLst/>
              <a:latin typeface="Roboto Condensed" panose="02000000000000000000" pitchFamily="2" charset="0"/>
              <a:ea typeface="Roboto Condensed" panose="02000000000000000000" pitchFamily="2" charset="0"/>
            </a:endParaRPr>
          </a:p>
          <a:p>
            <a:pPr algn="ctr"/>
            <a:endParaRPr lang="en-US" b="1" dirty="0">
              <a:latin typeface="Roboto Condensed" panose="02000000000000000000" pitchFamily="2" charset="0"/>
              <a:ea typeface="Roboto Condensed" panose="02000000000000000000" pitchFamily="2" charset="0"/>
            </a:endParaRPr>
          </a:p>
          <a:p>
            <a:pPr algn="ctr"/>
            <a:r>
              <a:rPr lang="en-US" b="1" dirty="0">
                <a:latin typeface="Roboto Condensed" panose="02000000000000000000" pitchFamily="2" charset="0"/>
                <a:ea typeface="Roboto Condensed" panose="02000000000000000000" pitchFamily="2" charset="0"/>
              </a:rPr>
              <a:t>Complaint registered customers churned 182% times more than customers without complaint</a:t>
            </a:r>
            <a:endParaRPr lang="en-US" b="1" i="0" dirty="0">
              <a:solidFill>
                <a:srgbClr val="000000"/>
              </a:solidFill>
              <a:effectLst/>
              <a:latin typeface="Roboto Condensed" panose="02000000000000000000" pitchFamily="2" charset="0"/>
              <a:ea typeface="Roboto Condensed" panose="02000000000000000000" pitchFamily="2" charset="0"/>
            </a:endParaRPr>
          </a:p>
          <a:p>
            <a:pPr algn="l"/>
            <a:endParaRPr lang="en-US" dirty="0">
              <a:latin typeface="Roboto Condensed" panose="02000000000000000000" pitchFamily="2" charset="0"/>
              <a:ea typeface="Roboto Condensed" panose="02000000000000000000" pitchFamily="2" charset="0"/>
            </a:endParaRPr>
          </a:p>
          <a:p>
            <a:pPr algn="l"/>
            <a:endParaRPr lang="en-US" dirty="0">
              <a:latin typeface="Roboto Condensed" panose="02000000000000000000" pitchFamily="2" charset="0"/>
              <a:ea typeface="Roboto Condensed" panose="02000000000000000000" pitchFamily="2" charset="0"/>
            </a:endParaRPr>
          </a:p>
          <a:p>
            <a:pPr algn="l"/>
            <a:r>
              <a:rPr lang="en-US" b="1" dirty="0">
                <a:latin typeface="Roboto Condensed" panose="02000000000000000000" pitchFamily="2" charset="0"/>
                <a:ea typeface="Roboto Condensed" panose="02000000000000000000" pitchFamily="2" charset="0"/>
              </a:rPr>
              <a:t>Possible Reasons:</a:t>
            </a:r>
            <a:r>
              <a:rPr lang="en-US" dirty="0">
                <a:latin typeface="Roboto Condensed" panose="02000000000000000000" pitchFamily="2" charset="0"/>
                <a:ea typeface="Roboto Condensed" panose="02000000000000000000" pitchFamily="2" charset="0"/>
              </a:rPr>
              <a:t> </a:t>
            </a:r>
            <a:r>
              <a:rPr lang="en-US" b="0" i="0" dirty="0">
                <a:solidFill>
                  <a:srgbClr val="292929"/>
                </a:solidFill>
                <a:effectLst/>
                <a:latin typeface="Roboto Condensed" panose="02000000000000000000" pitchFamily="2" charset="0"/>
                <a:ea typeface="Roboto Condensed" panose="02000000000000000000" pitchFamily="2" charset="0"/>
              </a:rPr>
              <a:t>Complaint not resolved on time or to customer’s satisfaction. </a:t>
            </a:r>
          </a:p>
          <a:p>
            <a:pPr algn="l"/>
            <a:endParaRPr lang="en-US" dirty="0">
              <a:latin typeface="Roboto Condensed" panose="02000000000000000000" pitchFamily="2" charset="0"/>
              <a:ea typeface="Roboto Condensed" panose="02000000000000000000" pitchFamily="2" charset="0"/>
            </a:endParaRPr>
          </a:p>
          <a:p>
            <a:pPr marL="285750" indent="-285750" algn="l">
              <a:buFont typeface="Arial" panose="020B0604020202020204" pitchFamily="34" charset="0"/>
              <a:buChar char="•"/>
            </a:pPr>
            <a:r>
              <a:rPr lang="en-US" b="1" u="sng" dirty="0">
                <a:latin typeface="Roboto Condensed" panose="02000000000000000000" pitchFamily="2" charset="0"/>
                <a:ea typeface="Roboto Condensed" panose="02000000000000000000" pitchFamily="2" charset="0"/>
              </a:rPr>
              <a:t>Analyze complaints</a:t>
            </a:r>
            <a:r>
              <a:rPr lang="en-US" dirty="0">
                <a:latin typeface="Roboto Condensed" panose="02000000000000000000" pitchFamily="2" charset="0"/>
                <a:ea typeface="Roboto Condensed" panose="02000000000000000000" pitchFamily="2" charset="0"/>
              </a:rPr>
              <a:t> from customers and identify top reasons</a:t>
            </a:r>
            <a:endParaRPr lang="en-US" b="0" i="0" dirty="0">
              <a:solidFill>
                <a:srgbClr val="000000"/>
              </a:solidFill>
              <a:effectLst/>
              <a:latin typeface="Roboto Condensed" panose="02000000000000000000" pitchFamily="2" charset="0"/>
              <a:ea typeface="Roboto Condensed" panose="02000000000000000000" pitchFamily="2" charset="0"/>
            </a:endParaRPr>
          </a:p>
          <a:p>
            <a:pPr marL="285750" indent="-285750" algn="l">
              <a:buFont typeface="Arial" panose="020B0604020202020204" pitchFamily="34" charset="0"/>
              <a:buChar char="•"/>
            </a:pPr>
            <a:r>
              <a:rPr lang="en-US" dirty="0">
                <a:latin typeface="Roboto Condensed" panose="02000000000000000000" pitchFamily="2" charset="0"/>
                <a:ea typeface="Roboto Condensed" panose="02000000000000000000" pitchFamily="2" charset="0"/>
              </a:rPr>
              <a:t>Focus on </a:t>
            </a:r>
            <a:r>
              <a:rPr lang="en-US" b="1" u="sng" dirty="0">
                <a:latin typeface="Roboto Condensed" panose="02000000000000000000" pitchFamily="2" charset="0"/>
                <a:ea typeface="Roboto Condensed" panose="02000000000000000000" pitchFamily="2" charset="0"/>
              </a:rPr>
              <a:t>root cause</a:t>
            </a:r>
            <a:r>
              <a:rPr lang="en-US" dirty="0">
                <a:latin typeface="Roboto Condensed" panose="02000000000000000000" pitchFamily="2" charset="0"/>
                <a:ea typeface="Roboto Condensed" panose="02000000000000000000" pitchFamily="2" charset="0"/>
              </a:rPr>
              <a:t> contributing to top reasons customers complain and address the root causes</a:t>
            </a:r>
          </a:p>
          <a:p>
            <a:pPr marL="285750" indent="-285750">
              <a:buFont typeface="Arial" panose="020B0604020202020204" pitchFamily="34" charset="0"/>
              <a:buChar char="•"/>
            </a:pPr>
            <a:r>
              <a:rPr lang="en-US" dirty="0">
                <a:latin typeface="Roboto Condensed" panose="02000000000000000000" pitchFamily="2" charset="0"/>
                <a:ea typeface="Roboto Condensed" panose="02000000000000000000" pitchFamily="2" charset="0"/>
              </a:rPr>
              <a:t>Establish </a:t>
            </a:r>
            <a:r>
              <a:rPr lang="en-US" b="1" u="sng" dirty="0">
                <a:latin typeface="Roboto Condensed" panose="02000000000000000000" pitchFamily="2" charset="0"/>
                <a:ea typeface="Roboto Condensed" panose="02000000000000000000" pitchFamily="2" charset="0"/>
              </a:rPr>
              <a:t>Service level agreements</a:t>
            </a:r>
            <a:r>
              <a:rPr lang="en-US" u="sng" dirty="0">
                <a:latin typeface="Roboto Condensed" panose="02000000000000000000" pitchFamily="2" charset="0"/>
                <a:ea typeface="Roboto Condensed" panose="02000000000000000000" pitchFamily="2" charset="0"/>
              </a:rPr>
              <a:t> </a:t>
            </a:r>
            <a:r>
              <a:rPr lang="en-US" dirty="0">
                <a:latin typeface="Roboto Condensed" panose="02000000000000000000" pitchFamily="2" charset="0"/>
                <a:ea typeface="Roboto Condensed" panose="02000000000000000000" pitchFamily="2" charset="0"/>
              </a:rPr>
              <a:t>to track and close complaints</a:t>
            </a:r>
          </a:p>
          <a:p>
            <a:pPr marL="285750" indent="-285750" algn="l">
              <a:buFont typeface="Arial" panose="020B0604020202020204" pitchFamily="34" charset="0"/>
              <a:buChar char="•"/>
            </a:pPr>
            <a:r>
              <a:rPr lang="en-US" dirty="0">
                <a:latin typeface="Roboto Condensed" panose="02000000000000000000" pitchFamily="2" charset="0"/>
                <a:ea typeface="Roboto Condensed" panose="02000000000000000000" pitchFamily="2" charset="0"/>
              </a:rPr>
              <a:t>Ensure </a:t>
            </a:r>
            <a:r>
              <a:rPr lang="en-US" b="1" u="sng" dirty="0">
                <a:latin typeface="Roboto Condensed" panose="02000000000000000000" pitchFamily="2" charset="0"/>
                <a:ea typeface="Roboto Condensed" panose="02000000000000000000" pitchFamily="2" charset="0"/>
              </a:rPr>
              <a:t>proactive engagement through status updates</a:t>
            </a:r>
            <a:r>
              <a:rPr lang="en-US" dirty="0">
                <a:latin typeface="Roboto Condensed" panose="02000000000000000000" pitchFamily="2" charset="0"/>
                <a:ea typeface="Roboto Condensed" panose="02000000000000000000" pitchFamily="2" charset="0"/>
              </a:rPr>
              <a:t> with customers until complaint is open</a:t>
            </a:r>
          </a:p>
          <a:p>
            <a:pPr marL="285750" indent="-285750" algn="l">
              <a:buFont typeface="Arial" panose="020B0604020202020204" pitchFamily="34" charset="0"/>
              <a:buChar char="•"/>
            </a:pPr>
            <a:r>
              <a:rPr lang="en-US" dirty="0">
                <a:latin typeface="Roboto Condensed" panose="02000000000000000000" pitchFamily="2" charset="0"/>
                <a:ea typeface="Roboto Condensed" panose="02000000000000000000" pitchFamily="2" charset="0"/>
              </a:rPr>
              <a:t>Take </a:t>
            </a:r>
            <a:r>
              <a:rPr lang="en-US" b="1" dirty="0">
                <a:latin typeface="Roboto Condensed" panose="02000000000000000000" pitchFamily="2" charset="0"/>
                <a:ea typeface="Roboto Condensed" panose="02000000000000000000" pitchFamily="2" charset="0"/>
              </a:rPr>
              <a:t>customer feedback</a:t>
            </a:r>
            <a:r>
              <a:rPr lang="en-US" dirty="0">
                <a:latin typeface="Roboto Condensed" panose="02000000000000000000" pitchFamily="2" charset="0"/>
                <a:ea typeface="Roboto Condensed" panose="02000000000000000000" pitchFamily="2" charset="0"/>
              </a:rPr>
              <a:t> after complaint has been closed</a:t>
            </a:r>
          </a:p>
          <a:p>
            <a:pPr algn="l"/>
            <a:endParaRPr lang="en-US" dirty="0">
              <a:latin typeface="Roboto Condensed" panose="02000000000000000000" pitchFamily="2" charset="0"/>
              <a:ea typeface="Roboto Condensed" panose="02000000000000000000" pitchFamily="2" charset="0"/>
            </a:endParaRPr>
          </a:p>
          <a:p>
            <a:pPr algn="l"/>
            <a:endParaRPr lang="en-US" b="0" i="0" dirty="0">
              <a:solidFill>
                <a:srgbClr val="000000"/>
              </a:solidFill>
              <a:effectLst/>
              <a:latin typeface="Roboto Condensed" panose="02000000000000000000" pitchFamily="2" charset="0"/>
              <a:ea typeface="Roboto Condensed" panose="02000000000000000000" pitchFamily="2" charset="0"/>
            </a:endParaRPr>
          </a:p>
        </p:txBody>
      </p:sp>
      <p:grpSp>
        <p:nvGrpSpPr>
          <p:cNvPr id="21" name="Google Shape;1222;p46">
            <a:extLst>
              <a:ext uri="{FF2B5EF4-FFF2-40B4-BE49-F238E27FC236}">
                <a16:creationId xmlns:a16="http://schemas.microsoft.com/office/drawing/2014/main" id="{0FF54478-2350-4098-8F25-C5173CB9B3AF}"/>
              </a:ext>
            </a:extLst>
          </p:cNvPr>
          <p:cNvGrpSpPr/>
          <p:nvPr/>
        </p:nvGrpSpPr>
        <p:grpSpPr>
          <a:xfrm>
            <a:off x="327499" y="621381"/>
            <a:ext cx="194640" cy="308587"/>
            <a:chOff x="6718575" y="2318625"/>
            <a:chExt cx="256950" cy="407375"/>
          </a:xfrm>
        </p:grpSpPr>
        <p:sp>
          <p:nvSpPr>
            <p:cNvPr id="22" name="Google Shape;1223;p46">
              <a:extLst>
                <a:ext uri="{FF2B5EF4-FFF2-40B4-BE49-F238E27FC236}">
                  <a16:creationId xmlns:a16="http://schemas.microsoft.com/office/drawing/2014/main" id="{25B56B04-028A-459D-A1CF-B58C0B1A1484}"/>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24;p46">
              <a:extLst>
                <a:ext uri="{FF2B5EF4-FFF2-40B4-BE49-F238E27FC236}">
                  <a16:creationId xmlns:a16="http://schemas.microsoft.com/office/drawing/2014/main" id="{D8E8CB94-8644-45BD-A524-C2F82D0432FA}"/>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25;p46">
              <a:extLst>
                <a:ext uri="{FF2B5EF4-FFF2-40B4-BE49-F238E27FC236}">
                  <a16:creationId xmlns:a16="http://schemas.microsoft.com/office/drawing/2014/main" id="{EEB04081-9600-4951-9E36-1888A3F83FB5}"/>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26;p46">
              <a:extLst>
                <a:ext uri="{FF2B5EF4-FFF2-40B4-BE49-F238E27FC236}">
                  <a16:creationId xmlns:a16="http://schemas.microsoft.com/office/drawing/2014/main" id="{5235DC0A-B6FD-4460-8D28-507963CD04E0}"/>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27;p46">
              <a:extLst>
                <a:ext uri="{FF2B5EF4-FFF2-40B4-BE49-F238E27FC236}">
                  <a16:creationId xmlns:a16="http://schemas.microsoft.com/office/drawing/2014/main" id="{6C9F4F3D-56CF-46B4-97BE-4CA28161C7FB}"/>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28;p46">
              <a:extLst>
                <a:ext uri="{FF2B5EF4-FFF2-40B4-BE49-F238E27FC236}">
                  <a16:creationId xmlns:a16="http://schemas.microsoft.com/office/drawing/2014/main" id="{018D6E1F-7844-48DB-9E32-DCE52901B05C}"/>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29;p46">
              <a:extLst>
                <a:ext uri="{FF2B5EF4-FFF2-40B4-BE49-F238E27FC236}">
                  <a16:creationId xmlns:a16="http://schemas.microsoft.com/office/drawing/2014/main" id="{6759DAC6-565C-4423-B9A3-B694AC813440}"/>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0;p46">
              <a:extLst>
                <a:ext uri="{FF2B5EF4-FFF2-40B4-BE49-F238E27FC236}">
                  <a16:creationId xmlns:a16="http://schemas.microsoft.com/office/drawing/2014/main" id="{E2EBF874-962A-4636-825F-92CC9EFE10D8}"/>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05557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43"/>
          <p:cNvSpPr txBox="1">
            <a:spLocks noGrp="1"/>
          </p:cNvSpPr>
          <p:nvPr>
            <p:ph type="title"/>
          </p:nvPr>
        </p:nvSpPr>
        <p:spPr>
          <a:xfrm>
            <a:off x="814275" y="392575"/>
            <a:ext cx="5714116"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REVIEW CUSTOMER CARE AND SERVICE PROCESS</a:t>
            </a:r>
            <a:endParaRPr dirty="0"/>
          </a:p>
        </p:txBody>
      </p:sp>
      <p:sp>
        <p:nvSpPr>
          <p:cNvPr id="744" name="Google Shape;744;p4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23" name="TextBox 22">
            <a:extLst>
              <a:ext uri="{FF2B5EF4-FFF2-40B4-BE49-F238E27FC236}">
                <a16:creationId xmlns:a16="http://schemas.microsoft.com/office/drawing/2014/main" id="{6AB53130-445E-4343-94D9-E909DB83DCAF}"/>
              </a:ext>
            </a:extLst>
          </p:cNvPr>
          <p:cNvSpPr txBox="1"/>
          <p:nvPr/>
        </p:nvSpPr>
        <p:spPr>
          <a:xfrm>
            <a:off x="120650" y="1413576"/>
            <a:ext cx="8474090" cy="3754874"/>
          </a:xfrm>
          <a:prstGeom prst="rect">
            <a:avLst/>
          </a:prstGeom>
          <a:noFill/>
        </p:spPr>
        <p:txBody>
          <a:bodyPr wrap="square">
            <a:spAutoFit/>
          </a:bodyPr>
          <a:lstStyle/>
          <a:p>
            <a:pPr algn="l"/>
            <a:endParaRPr lang="en-US" b="0" i="0" dirty="0">
              <a:solidFill>
                <a:srgbClr val="000000"/>
              </a:solidFill>
              <a:effectLst/>
              <a:latin typeface="Roboto Condensed" panose="02000000000000000000" pitchFamily="2" charset="0"/>
              <a:ea typeface="Roboto Condensed" panose="02000000000000000000" pitchFamily="2" charset="0"/>
            </a:endParaRPr>
          </a:p>
          <a:p>
            <a:pPr algn="ctr"/>
            <a:r>
              <a:rPr lang="en" sz="1400" b="1" dirty="0">
                <a:latin typeface="Roboto Condensed" panose="02000000000000000000" pitchFamily="2" charset="0"/>
                <a:ea typeface="Roboto Condensed" panose="02000000000000000000" pitchFamily="2" charset="0"/>
              </a:rPr>
              <a:t>78% of customers have rated service as 3 or less than 3 (out of a scale of 5)</a:t>
            </a:r>
          </a:p>
          <a:p>
            <a:pPr algn="ctr"/>
            <a:r>
              <a:rPr lang="en-US" b="1" i="0" dirty="0">
                <a:solidFill>
                  <a:srgbClr val="000000"/>
                </a:solidFill>
                <a:effectLst/>
                <a:latin typeface="Roboto Condensed" panose="02000000000000000000" pitchFamily="2" charset="0"/>
                <a:ea typeface="Roboto Condensed" panose="02000000000000000000" pitchFamily="2" charset="0"/>
              </a:rPr>
              <a:t>61% of customers have rated customer care agents a score of 3 or less than 3 (out of 5)</a:t>
            </a:r>
          </a:p>
          <a:p>
            <a:pPr algn="l"/>
            <a:endParaRPr lang="en-US" dirty="0">
              <a:latin typeface="Roboto Condensed" panose="02000000000000000000" pitchFamily="2" charset="0"/>
              <a:ea typeface="Roboto Condensed" panose="02000000000000000000" pitchFamily="2" charset="0"/>
            </a:endParaRPr>
          </a:p>
          <a:p>
            <a:pPr algn="l"/>
            <a:r>
              <a:rPr lang="en-US" b="1" dirty="0">
                <a:latin typeface="Roboto Condensed" panose="02000000000000000000" pitchFamily="2" charset="0"/>
                <a:ea typeface="Roboto Condensed" panose="02000000000000000000" pitchFamily="2" charset="0"/>
              </a:rPr>
              <a:t>Possible Reasons:</a:t>
            </a:r>
            <a:r>
              <a:rPr lang="en-US" dirty="0">
                <a:latin typeface="Roboto Condensed" panose="02000000000000000000" pitchFamily="2" charset="0"/>
                <a:ea typeface="Roboto Condensed" panose="02000000000000000000" pitchFamily="2" charset="0"/>
              </a:rPr>
              <a:t> </a:t>
            </a:r>
          </a:p>
          <a:p>
            <a:pPr marL="285750" indent="-285750" algn="l">
              <a:buFont typeface="Arial" panose="020B0604020202020204" pitchFamily="34" charset="0"/>
              <a:buChar char="•"/>
            </a:pPr>
            <a:r>
              <a:rPr lang="en-US" dirty="0">
                <a:latin typeface="Roboto Condensed" panose="02000000000000000000" pitchFamily="2" charset="0"/>
                <a:ea typeface="Roboto Condensed" panose="02000000000000000000" pitchFamily="2" charset="0"/>
              </a:rPr>
              <a:t>Service score </a:t>
            </a:r>
            <a:r>
              <a:rPr lang="en-US" dirty="0">
                <a:solidFill>
                  <a:srgbClr val="292929"/>
                </a:solidFill>
                <a:latin typeface="Roboto Condensed" panose="02000000000000000000" pitchFamily="2" charset="0"/>
                <a:ea typeface="Roboto Condensed" panose="02000000000000000000" pitchFamily="2" charset="0"/>
              </a:rPr>
              <a:t>could be reflective of issues ranging from technical or plan structure or support from activation and customer care teams</a:t>
            </a:r>
          </a:p>
          <a:p>
            <a:pPr marL="285750" indent="-285750" algn="l">
              <a:buFont typeface="Arial" panose="020B0604020202020204" pitchFamily="34" charset="0"/>
              <a:buChar char="•"/>
            </a:pPr>
            <a:r>
              <a:rPr lang="en-US" b="0" i="0" dirty="0">
                <a:solidFill>
                  <a:srgbClr val="292929"/>
                </a:solidFill>
                <a:effectLst/>
                <a:latin typeface="Roboto Condensed" panose="02000000000000000000" pitchFamily="2" charset="0"/>
                <a:ea typeface="Roboto Condensed" panose="02000000000000000000" pitchFamily="2" charset="0"/>
              </a:rPr>
              <a:t>Customer care agent score may be reflective of agent behavior (e.g., knowledge, disposition) or process (e.g., call wait time)</a:t>
            </a:r>
          </a:p>
          <a:p>
            <a:pPr algn="l"/>
            <a:endParaRPr lang="en-US" dirty="0">
              <a:latin typeface="Roboto Condensed" panose="02000000000000000000" pitchFamily="2" charset="0"/>
              <a:ea typeface="Roboto Condensed" panose="02000000000000000000" pitchFamily="2" charset="0"/>
            </a:endParaRPr>
          </a:p>
          <a:p>
            <a:pPr algn="l"/>
            <a:endParaRPr lang="en-US" dirty="0">
              <a:latin typeface="Roboto Condensed" panose="02000000000000000000" pitchFamily="2" charset="0"/>
              <a:ea typeface="Roboto Condensed" panose="02000000000000000000" pitchFamily="2" charset="0"/>
            </a:endParaRPr>
          </a:p>
          <a:p>
            <a:pPr marL="285750" indent="-285750" algn="l">
              <a:buFont typeface="Arial" panose="020B0604020202020204" pitchFamily="34" charset="0"/>
              <a:buChar char="•"/>
            </a:pPr>
            <a:r>
              <a:rPr lang="en-US" dirty="0">
                <a:latin typeface="Roboto Condensed" panose="02000000000000000000" pitchFamily="2" charset="0"/>
                <a:ea typeface="Roboto Condensed" panose="02000000000000000000" pitchFamily="2" charset="0"/>
              </a:rPr>
              <a:t>It is recommended to do a </a:t>
            </a:r>
            <a:r>
              <a:rPr lang="en-US" b="1" u="sng" dirty="0">
                <a:latin typeface="Roboto Condensed" panose="02000000000000000000" pitchFamily="2" charset="0"/>
                <a:ea typeface="Roboto Condensed" panose="02000000000000000000" pitchFamily="2" charset="0"/>
              </a:rPr>
              <a:t>root cause analysis</a:t>
            </a:r>
            <a:r>
              <a:rPr lang="en-US" u="sng" dirty="0">
                <a:latin typeface="Roboto Condensed" panose="02000000000000000000" pitchFamily="2" charset="0"/>
                <a:ea typeface="Roboto Condensed" panose="02000000000000000000" pitchFamily="2" charset="0"/>
              </a:rPr>
              <a:t> (pareto) </a:t>
            </a:r>
            <a:r>
              <a:rPr lang="en-US" dirty="0">
                <a:latin typeface="Roboto Condensed" panose="02000000000000000000" pitchFamily="2" charset="0"/>
                <a:ea typeface="Roboto Condensed" panose="02000000000000000000" pitchFamily="2" charset="0"/>
              </a:rPr>
              <a:t>of the feedback (if any) that went along with scores. </a:t>
            </a:r>
          </a:p>
          <a:p>
            <a:pPr marL="285750" indent="-285750" algn="l">
              <a:buFont typeface="Arial" panose="020B0604020202020204" pitchFamily="34" charset="0"/>
              <a:buChar char="•"/>
            </a:pPr>
            <a:r>
              <a:rPr lang="en-US" dirty="0">
                <a:latin typeface="Roboto Condensed" panose="02000000000000000000" pitchFamily="2" charset="0"/>
                <a:ea typeface="Roboto Condensed" panose="02000000000000000000" pitchFamily="2" charset="0"/>
              </a:rPr>
              <a:t>Focus on root causes for top reasons for low feedback scores. There may be pointers to reasons for churn as well</a:t>
            </a:r>
          </a:p>
          <a:p>
            <a:pPr marL="285750" indent="-285750" algn="l">
              <a:buFont typeface="Arial" panose="020B0604020202020204" pitchFamily="34" charset="0"/>
              <a:buChar char="•"/>
            </a:pPr>
            <a:r>
              <a:rPr lang="en-US" dirty="0">
                <a:latin typeface="Roboto Condensed" panose="02000000000000000000" pitchFamily="2" charset="0"/>
                <a:ea typeface="Roboto Condensed" panose="02000000000000000000" pitchFamily="2" charset="0"/>
              </a:rPr>
              <a:t>If verbal feedback not captured currently, it is suggested to change the process to capture that</a:t>
            </a:r>
          </a:p>
          <a:p>
            <a:pPr algn="l"/>
            <a:endParaRPr lang="en-US" b="0" i="0" dirty="0">
              <a:solidFill>
                <a:srgbClr val="000000"/>
              </a:solidFill>
              <a:effectLst/>
              <a:latin typeface="Roboto Condensed" panose="02000000000000000000" pitchFamily="2" charset="0"/>
              <a:ea typeface="Roboto Condensed" panose="02000000000000000000" pitchFamily="2" charset="0"/>
            </a:endParaRPr>
          </a:p>
          <a:p>
            <a:pPr algn="l"/>
            <a:endParaRPr lang="en-US" dirty="0">
              <a:latin typeface="Roboto Condensed" panose="02000000000000000000" pitchFamily="2" charset="0"/>
              <a:ea typeface="Roboto Condensed" panose="02000000000000000000" pitchFamily="2" charset="0"/>
            </a:endParaRPr>
          </a:p>
          <a:p>
            <a:pPr algn="l"/>
            <a:endParaRPr lang="en-US" b="0" i="0" dirty="0">
              <a:solidFill>
                <a:srgbClr val="000000"/>
              </a:solidFill>
              <a:effectLst/>
              <a:latin typeface="Roboto Condensed" panose="02000000000000000000" pitchFamily="2" charset="0"/>
              <a:ea typeface="Roboto Condensed" panose="02000000000000000000" pitchFamily="2" charset="0"/>
            </a:endParaRPr>
          </a:p>
        </p:txBody>
      </p:sp>
      <p:grpSp>
        <p:nvGrpSpPr>
          <p:cNvPr id="21" name="Google Shape;1222;p46">
            <a:extLst>
              <a:ext uri="{FF2B5EF4-FFF2-40B4-BE49-F238E27FC236}">
                <a16:creationId xmlns:a16="http://schemas.microsoft.com/office/drawing/2014/main" id="{0FF54478-2350-4098-8F25-C5173CB9B3AF}"/>
              </a:ext>
            </a:extLst>
          </p:cNvPr>
          <p:cNvGrpSpPr/>
          <p:nvPr/>
        </p:nvGrpSpPr>
        <p:grpSpPr>
          <a:xfrm>
            <a:off x="327499" y="621381"/>
            <a:ext cx="194640" cy="308587"/>
            <a:chOff x="6718575" y="2318625"/>
            <a:chExt cx="256950" cy="407375"/>
          </a:xfrm>
        </p:grpSpPr>
        <p:sp>
          <p:nvSpPr>
            <p:cNvPr id="22" name="Google Shape;1223;p46">
              <a:extLst>
                <a:ext uri="{FF2B5EF4-FFF2-40B4-BE49-F238E27FC236}">
                  <a16:creationId xmlns:a16="http://schemas.microsoft.com/office/drawing/2014/main" id="{25B56B04-028A-459D-A1CF-B58C0B1A1484}"/>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24;p46">
              <a:extLst>
                <a:ext uri="{FF2B5EF4-FFF2-40B4-BE49-F238E27FC236}">
                  <a16:creationId xmlns:a16="http://schemas.microsoft.com/office/drawing/2014/main" id="{D8E8CB94-8644-45BD-A524-C2F82D0432FA}"/>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25;p46">
              <a:extLst>
                <a:ext uri="{FF2B5EF4-FFF2-40B4-BE49-F238E27FC236}">
                  <a16:creationId xmlns:a16="http://schemas.microsoft.com/office/drawing/2014/main" id="{EEB04081-9600-4951-9E36-1888A3F83FB5}"/>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26;p46">
              <a:extLst>
                <a:ext uri="{FF2B5EF4-FFF2-40B4-BE49-F238E27FC236}">
                  <a16:creationId xmlns:a16="http://schemas.microsoft.com/office/drawing/2014/main" id="{5235DC0A-B6FD-4460-8D28-507963CD04E0}"/>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27;p46">
              <a:extLst>
                <a:ext uri="{FF2B5EF4-FFF2-40B4-BE49-F238E27FC236}">
                  <a16:creationId xmlns:a16="http://schemas.microsoft.com/office/drawing/2014/main" id="{6C9F4F3D-56CF-46B4-97BE-4CA28161C7FB}"/>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28;p46">
              <a:extLst>
                <a:ext uri="{FF2B5EF4-FFF2-40B4-BE49-F238E27FC236}">
                  <a16:creationId xmlns:a16="http://schemas.microsoft.com/office/drawing/2014/main" id="{018D6E1F-7844-48DB-9E32-DCE52901B05C}"/>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29;p46">
              <a:extLst>
                <a:ext uri="{FF2B5EF4-FFF2-40B4-BE49-F238E27FC236}">
                  <a16:creationId xmlns:a16="http://schemas.microsoft.com/office/drawing/2014/main" id="{6759DAC6-565C-4423-B9A3-B694AC813440}"/>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0;p46">
              <a:extLst>
                <a:ext uri="{FF2B5EF4-FFF2-40B4-BE49-F238E27FC236}">
                  <a16:creationId xmlns:a16="http://schemas.microsoft.com/office/drawing/2014/main" id="{E2EBF874-962A-4636-825F-92CC9EFE10D8}"/>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01262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4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REVIEW CURRENT RETENTION SPENDS</a:t>
            </a:r>
            <a:endParaRPr dirty="0"/>
          </a:p>
        </p:txBody>
      </p:sp>
      <p:sp>
        <p:nvSpPr>
          <p:cNvPr id="744" name="Google Shape;744;p4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dirty="0"/>
          </a:p>
        </p:txBody>
      </p:sp>
      <p:sp>
        <p:nvSpPr>
          <p:cNvPr id="23" name="TextBox 22">
            <a:extLst>
              <a:ext uri="{FF2B5EF4-FFF2-40B4-BE49-F238E27FC236}">
                <a16:creationId xmlns:a16="http://schemas.microsoft.com/office/drawing/2014/main" id="{6AB53130-445E-4343-94D9-E909DB83DCAF}"/>
              </a:ext>
            </a:extLst>
          </p:cNvPr>
          <p:cNvSpPr txBox="1"/>
          <p:nvPr/>
        </p:nvSpPr>
        <p:spPr>
          <a:xfrm>
            <a:off x="120650" y="1413576"/>
            <a:ext cx="8474090" cy="3108543"/>
          </a:xfrm>
          <a:prstGeom prst="rect">
            <a:avLst/>
          </a:prstGeom>
          <a:noFill/>
        </p:spPr>
        <p:txBody>
          <a:bodyPr wrap="square">
            <a:spAutoFit/>
          </a:bodyPr>
          <a:lstStyle/>
          <a:p>
            <a:pPr algn="l"/>
            <a:endParaRPr lang="en-US" b="0" i="0" dirty="0">
              <a:solidFill>
                <a:srgbClr val="000000"/>
              </a:solidFill>
              <a:effectLst/>
              <a:latin typeface="Roboto Condensed" panose="02000000000000000000" pitchFamily="2" charset="0"/>
              <a:ea typeface="Roboto Condensed" panose="02000000000000000000" pitchFamily="2" charset="0"/>
            </a:endParaRPr>
          </a:p>
          <a:p>
            <a:pPr algn="ctr"/>
            <a:r>
              <a:rPr lang="en-US" b="1" dirty="0">
                <a:latin typeface="Roboto Condensed" panose="02000000000000000000" pitchFamily="2" charset="0"/>
                <a:ea typeface="Roboto Condensed" panose="02000000000000000000" pitchFamily="2" charset="0"/>
              </a:rPr>
              <a:t>The median cashback is 10% more for active customers than churned customers</a:t>
            </a:r>
          </a:p>
          <a:p>
            <a:pPr algn="ctr"/>
            <a:r>
              <a:rPr lang="en-US" b="1" i="0" dirty="0">
                <a:solidFill>
                  <a:srgbClr val="000000"/>
                </a:solidFill>
                <a:effectLst/>
                <a:latin typeface="Roboto Condensed" panose="02000000000000000000" pitchFamily="2" charset="0"/>
                <a:ea typeface="Roboto Condensed" panose="02000000000000000000" pitchFamily="2" charset="0"/>
              </a:rPr>
              <a:t>Same number of coupons have been used by churned and active customers </a:t>
            </a:r>
          </a:p>
          <a:p>
            <a:pPr algn="l"/>
            <a:endParaRPr lang="en-US" dirty="0">
              <a:latin typeface="Roboto Condensed" panose="02000000000000000000" pitchFamily="2" charset="0"/>
              <a:ea typeface="Roboto Condensed" panose="02000000000000000000" pitchFamily="2" charset="0"/>
            </a:endParaRPr>
          </a:p>
          <a:p>
            <a:pPr algn="l"/>
            <a:r>
              <a:rPr lang="en-US" b="1" dirty="0">
                <a:latin typeface="Roboto Condensed" panose="02000000000000000000" pitchFamily="2" charset="0"/>
                <a:ea typeface="Roboto Condensed" panose="02000000000000000000" pitchFamily="2" charset="0"/>
              </a:rPr>
              <a:t>Possible Reasons:</a:t>
            </a:r>
            <a:r>
              <a:rPr lang="en-US" dirty="0">
                <a:latin typeface="Roboto Condensed" panose="02000000000000000000" pitchFamily="2" charset="0"/>
                <a:ea typeface="Roboto Condensed" panose="02000000000000000000" pitchFamily="2" charset="0"/>
              </a:rPr>
              <a:t> </a:t>
            </a:r>
            <a:r>
              <a:rPr lang="en-US" dirty="0">
                <a:solidFill>
                  <a:srgbClr val="292929"/>
                </a:solidFill>
                <a:latin typeface="Roboto Condensed" panose="02000000000000000000" pitchFamily="2" charset="0"/>
                <a:ea typeface="Roboto Condensed" panose="02000000000000000000" pitchFamily="2" charset="0"/>
              </a:rPr>
              <a:t>Existing retention programs may not specifically be targeting customers at risk for churn (or)</a:t>
            </a:r>
          </a:p>
          <a:p>
            <a:pPr algn="l"/>
            <a:r>
              <a:rPr lang="en-US" b="0" i="0" dirty="0">
                <a:solidFill>
                  <a:srgbClr val="292929"/>
                </a:solidFill>
                <a:effectLst/>
                <a:latin typeface="Roboto Condensed" panose="02000000000000000000" pitchFamily="2" charset="0"/>
                <a:ea typeface="Roboto Condensed" panose="02000000000000000000" pitchFamily="2" charset="0"/>
              </a:rPr>
              <a:t>	</a:t>
            </a:r>
            <a:r>
              <a:rPr lang="en-US" dirty="0">
                <a:solidFill>
                  <a:srgbClr val="292929"/>
                </a:solidFill>
                <a:latin typeface="Roboto Condensed" panose="02000000000000000000" pitchFamily="2" charset="0"/>
                <a:ea typeface="Roboto Condensed" panose="02000000000000000000" pitchFamily="2" charset="0"/>
              </a:rPr>
              <a:t>           Existing programs may have addressed earlier high risk churn segment thereby reducing churn in </a:t>
            </a:r>
          </a:p>
          <a:p>
            <a:pPr algn="l"/>
            <a:r>
              <a:rPr lang="en-US" dirty="0">
                <a:solidFill>
                  <a:srgbClr val="292929"/>
                </a:solidFill>
                <a:latin typeface="Roboto Condensed" panose="02000000000000000000" pitchFamily="2" charset="0"/>
                <a:ea typeface="Roboto Condensed" panose="02000000000000000000" pitchFamily="2" charset="0"/>
              </a:rPr>
              <a:t>	            that segment and hence current risk profile has changed</a:t>
            </a:r>
            <a:endParaRPr lang="en-US" b="0" i="0" dirty="0">
              <a:solidFill>
                <a:srgbClr val="292929"/>
              </a:solidFill>
              <a:effectLst/>
              <a:latin typeface="Roboto Condensed" panose="02000000000000000000" pitchFamily="2" charset="0"/>
              <a:ea typeface="Roboto Condensed" panose="02000000000000000000" pitchFamily="2" charset="0"/>
            </a:endParaRPr>
          </a:p>
          <a:p>
            <a:pPr algn="l"/>
            <a:endParaRPr lang="en-US" dirty="0">
              <a:latin typeface="Roboto Condensed" panose="02000000000000000000" pitchFamily="2" charset="0"/>
              <a:ea typeface="Roboto Condensed" panose="02000000000000000000" pitchFamily="2" charset="0"/>
            </a:endParaRPr>
          </a:p>
          <a:p>
            <a:pPr marL="285750" indent="-285750" algn="l">
              <a:buFont typeface="Arial" panose="020B0604020202020204" pitchFamily="34" charset="0"/>
              <a:buChar char="•"/>
            </a:pPr>
            <a:r>
              <a:rPr lang="en-US" b="1" u="sng" dirty="0">
                <a:latin typeface="Roboto Condensed" panose="02000000000000000000" pitchFamily="2" charset="0"/>
                <a:ea typeface="Roboto Condensed" panose="02000000000000000000" pitchFamily="2" charset="0"/>
              </a:rPr>
              <a:t>Review whether existing cashback and coupon programs are still relevant</a:t>
            </a:r>
            <a:r>
              <a:rPr lang="en-US" dirty="0">
                <a:latin typeface="Roboto Condensed" panose="02000000000000000000" pitchFamily="2" charset="0"/>
                <a:ea typeface="Roboto Condensed" panose="02000000000000000000" pitchFamily="2" charset="0"/>
              </a:rPr>
              <a:t> given the current churn model</a:t>
            </a:r>
          </a:p>
          <a:p>
            <a:pPr marL="285750" indent="-285750" algn="l">
              <a:buFont typeface="Arial" panose="020B0604020202020204" pitchFamily="34" charset="0"/>
              <a:buChar char="•"/>
            </a:pPr>
            <a:r>
              <a:rPr lang="en-US" dirty="0">
                <a:latin typeface="Roboto Condensed" panose="02000000000000000000" pitchFamily="2" charset="0"/>
                <a:ea typeface="Roboto Condensed" panose="02000000000000000000" pitchFamily="2" charset="0"/>
              </a:rPr>
              <a:t>If they are not relevant, design new retention programs to address current high risk customer group</a:t>
            </a:r>
          </a:p>
          <a:p>
            <a:pPr algn="l"/>
            <a:endParaRPr lang="en-US" dirty="0">
              <a:latin typeface="Roboto Condensed" panose="02000000000000000000" pitchFamily="2" charset="0"/>
              <a:ea typeface="Roboto Condensed" panose="02000000000000000000" pitchFamily="2" charset="0"/>
            </a:endParaRPr>
          </a:p>
          <a:p>
            <a:pPr algn="l"/>
            <a:endParaRPr lang="en-US" b="0" i="0" dirty="0">
              <a:solidFill>
                <a:srgbClr val="000000"/>
              </a:solidFill>
              <a:effectLst/>
              <a:latin typeface="Roboto Condensed" panose="02000000000000000000" pitchFamily="2" charset="0"/>
              <a:ea typeface="Roboto Condensed" panose="02000000000000000000" pitchFamily="2" charset="0"/>
            </a:endParaRPr>
          </a:p>
          <a:p>
            <a:pPr algn="l"/>
            <a:endParaRPr lang="en-US" dirty="0">
              <a:latin typeface="Roboto Condensed" panose="02000000000000000000" pitchFamily="2" charset="0"/>
              <a:ea typeface="Roboto Condensed" panose="02000000000000000000" pitchFamily="2" charset="0"/>
            </a:endParaRPr>
          </a:p>
          <a:p>
            <a:pPr algn="l"/>
            <a:endParaRPr lang="en-US" b="0" i="0" dirty="0">
              <a:solidFill>
                <a:srgbClr val="000000"/>
              </a:solidFill>
              <a:effectLst/>
              <a:latin typeface="Roboto Condensed" panose="02000000000000000000" pitchFamily="2" charset="0"/>
              <a:ea typeface="Roboto Condensed" panose="02000000000000000000" pitchFamily="2" charset="0"/>
            </a:endParaRPr>
          </a:p>
        </p:txBody>
      </p:sp>
      <p:grpSp>
        <p:nvGrpSpPr>
          <p:cNvPr id="21" name="Google Shape;1222;p46">
            <a:extLst>
              <a:ext uri="{FF2B5EF4-FFF2-40B4-BE49-F238E27FC236}">
                <a16:creationId xmlns:a16="http://schemas.microsoft.com/office/drawing/2014/main" id="{0FF54478-2350-4098-8F25-C5173CB9B3AF}"/>
              </a:ext>
            </a:extLst>
          </p:cNvPr>
          <p:cNvGrpSpPr/>
          <p:nvPr/>
        </p:nvGrpSpPr>
        <p:grpSpPr>
          <a:xfrm>
            <a:off x="327499" y="621381"/>
            <a:ext cx="194640" cy="308587"/>
            <a:chOff x="6718575" y="2318625"/>
            <a:chExt cx="256950" cy="407375"/>
          </a:xfrm>
        </p:grpSpPr>
        <p:sp>
          <p:nvSpPr>
            <p:cNvPr id="22" name="Google Shape;1223;p46">
              <a:extLst>
                <a:ext uri="{FF2B5EF4-FFF2-40B4-BE49-F238E27FC236}">
                  <a16:creationId xmlns:a16="http://schemas.microsoft.com/office/drawing/2014/main" id="{25B56B04-028A-459D-A1CF-B58C0B1A1484}"/>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24;p46">
              <a:extLst>
                <a:ext uri="{FF2B5EF4-FFF2-40B4-BE49-F238E27FC236}">
                  <a16:creationId xmlns:a16="http://schemas.microsoft.com/office/drawing/2014/main" id="{D8E8CB94-8644-45BD-A524-C2F82D0432FA}"/>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25;p46">
              <a:extLst>
                <a:ext uri="{FF2B5EF4-FFF2-40B4-BE49-F238E27FC236}">
                  <a16:creationId xmlns:a16="http://schemas.microsoft.com/office/drawing/2014/main" id="{EEB04081-9600-4951-9E36-1888A3F83FB5}"/>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26;p46">
              <a:extLst>
                <a:ext uri="{FF2B5EF4-FFF2-40B4-BE49-F238E27FC236}">
                  <a16:creationId xmlns:a16="http://schemas.microsoft.com/office/drawing/2014/main" id="{5235DC0A-B6FD-4460-8D28-507963CD04E0}"/>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27;p46">
              <a:extLst>
                <a:ext uri="{FF2B5EF4-FFF2-40B4-BE49-F238E27FC236}">
                  <a16:creationId xmlns:a16="http://schemas.microsoft.com/office/drawing/2014/main" id="{6C9F4F3D-56CF-46B4-97BE-4CA28161C7FB}"/>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28;p46">
              <a:extLst>
                <a:ext uri="{FF2B5EF4-FFF2-40B4-BE49-F238E27FC236}">
                  <a16:creationId xmlns:a16="http://schemas.microsoft.com/office/drawing/2014/main" id="{018D6E1F-7844-48DB-9E32-DCE52901B05C}"/>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29;p46">
              <a:extLst>
                <a:ext uri="{FF2B5EF4-FFF2-40B4-BE49-F238E27FC236}">
                  <a16:creationId xmlns:a16="http://schemas.microsoft.com/office/drawing/2014/main" id="{6759DAC6-565C-4423-B9A3-B694AC813440}"/>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0;p46">
              <a:extLst>
                <a:ext uri="{FF2B5EF4-FFF2-40B4-BE49-F238E27FC236}">
                  <a16:creationId xmlns:a16="http://schemas.microsoft.com/office/drawing/2014/main" id="{E2EBF874-962A-4636-825F-92CC9EFE10D8}"/>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0D00BA2F-2DF1-49D8-A075-DE6EDEB932D0}"/>
              </a:ext>
            </a:extLst>
          </p:cNvPr>
          <p:cNvSpPr/>
          <p:nvPr/>
        </p:nvSpPr>
        <p:spPr>
          <a:xfrm>
            <a:off x="5791201" y="4593897"/>
            <a:ext cx="1091609" cy="411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hlinkClick r:id="rId3" action="ppaction://hlinksldjump">
                  <a:extLst>
                    <a:ext uri="{A12FA001-AC4F-418D-AE19-62706E023703}">
                      <ahyp:hlinkClr xmlns:ahyp="http://schemas.microsoft.com/office/drawing/2018/hyperlinkcolor" val="tx"/>
                    </a:ext>
                  </a:extLst>
                </a:hlinkClick>
              </a:rPr>
              <a:t>Back</a:t>
            </a:r>
            <a:endParaRPr lang="en-IN" b="1" dirty="0">
              <a:solidFill>
                <a:schemeClr val="bg1"/>
              </a:solidFill>
            </a:endParaRPr>
          </a:p>
        </p:txBody>
      </p:sp>
    </p:spTree>
    <p:extLst>
      <p:ext uri="{BB962C8B-B14F-4D97-AF65-F5344CB8AC3E}">
        <p14:creationId xmlns:p14="http://schemas.microsoft.com/office/powerpoint/2010/main" val="1821197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4"/>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CREDITS</a:t>
            </a:r>
            <a:endParaRPr dirty="0"/>
          </a:p>
        </p:txBody>
      </p:sp>
      <p:sp>
        <p:nvSpPr>
          <p:cNvPr id="534" name="Google Shape;534;p34"/>
          <p:cNvSpPr txBox="1">
            <a:spLocks noGrp="1"/>
          </p:cNvSpPr>
          <p:nvPr>
            <p:ph type="body" idx="1"/>
          </p:nvPr>
        </p:nvSpPr>
        <p:spPr>
          <a:xfrm>
            <a:off x="389860" y="1327350"/>
            <a:ext cx="7832651" cy="3145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t>Special thanks to people who offered these resources for free:</a:t>
            </a:r>
            <a:endParaRPr sz="1800" dirty="0"/>
          </a:p>
          <a:p>
            <a:pPr marL="457200" lvl="0" indent="-381000" algn="l" rtl="0">
              <a:lnSpc>
                <a:spcPct val="115000"/>
              </a:lnSpc>
              <a:spcBef>
                <a:spcPts val="1000"/>
              </a:spcBef>
              <a:spcAft>
                <a:spcPts val="0"/>
              </a:spcAft>
              <a:buSzPts val="2400"/>
              <a:buChar char="▰"/>
            </a:pPr>
            <a:r>
              <a:rPr lang="en" sz="1800" dirty="0"/>
              <a:t>Presentation template by </a:t>
            </a:r>
            <a:r>
              <a:rPr lang="en" sz="1800" u="sng" dirty="0">
                <a:solidFill>
                  <a:srgbClr val="3F5378"/>
                </a:solidFill>
                <a:hlinkClick r:id="rId3">
                  <a:extLst>
                    <a:ext uri="{A12FA001-AC4F-418D-AE19-62706E023703}">
                      <ahyp:hlinkClr xmlns:ahyp="http://schemas.microsoft.com/office/drawing/2018/hyperlinkcolor" val="tx"/>
                    </a:ext>
                  </a:extLst>
                </a:hlinkClick>
              </a:rPr>
              <a:t>SlidesCarnival</a:t>
            </a:r>
            <a:endParaRPr sz="1800" dirty="0">
              <a:solidFill>
                <a:srgbClr val="3F5378"/>
              </a:solidFill>
            </a:endParaRPr>
          </a:p>
          <a:p>
            <a:pPr marL="457200" lvl="0" indent="-381000" algn="l" rtl="0">
              <a:lnSpc>
                <a:spcPct val="115000"/>
              </a:lnSpc>
              <a:spcBef>
                <a:spcPts val="0"/>
              </a:spcBef>
              <a:spcAft>
                <a:spcPts val="0"/>
              </a:spcAft>
              <a:buSzPts val="2400"/>
              <a:buChar char="▰"/>
            </a:pPr>
            <a:r>
              <a:rPr lang="en" sz="1800" dirty="0"/>
              <a:t>Photographs by </a:t>
            </a:r>
            <a:r>
              <a:rPr lang="en" sz="1800" u="sng" dirty="0">
                <a:solidFill>
                  <a:srgbClr val="3F5378"/>
                </a:solidFill>
                <a:hlinkClick r:id="rId4">
                  <a:extLst>
                    <a:ext uri="{A12FA001-AC4F-418D-AE19-62706E023703}">
                      <ahyp:hlinkClr xmlns:ahyp="http://schemas.microsoft.com/office/drawing/2018/hyperlinkcolor" val="tx"/>
                    </a:ext>
                  </a:extLst>
                </a:hlinkClick>
              </a:rPr>
              <a:t>Startup Stock Photos</a:t>
            </a:r>
            <a:endParaRPr lang="en" sz="1800" u="sng" dirty="0">
              <a:solidFill>
                <a:srgbClr val="3F5378"/>
              </a:solidFill>
            </a:endParaRPr>
          </a:p>
          <a:p>
            <a:pPr marL="457200" lvl="0" indent="-381000" algn="l" rtl="0">
              <a:lnSpc>
                <a:spcPct val="115000"/>
              </a:lnSpc>
              <a:spcBef>
                <a:spcPts val="0"/>
              </a:spcBef>
              <a:spcAft>
                <a:spcPts val="0"/>
              </a:spcAft>
              <a:buSzPts val="2400"/>
              <a:buChar char="▰"/>
            </a:pPr>
            <a:endParaRPr lang="en" sz="1800" u="sng" dirty="0">
              <a:solidFill>
                <a:srgbClr val="3F5378"/>
              </a:solidFill>
            </a:endParaRPr>
          </a:p>
          <a:p>
            <a:pPr marL="76200" lvl="0" indent="0" algn="l" rtl="0">
              <a:lnSpc>
                <a:spcPct val="115000"/>
              </a:lnSpc>
              <a:spcBef>
                <a:spcPts val="0"/>
              </a:spcBef>
              <a:spcAft>
                <a:spcPts val="0"/>
              </a:spcAft>
              <a:buSzPts val="2400"/>
              <a:buNone/>
            </a:pPr>
            <a:r>
              <a:rPr lang="en-US" sz="1800" b="1" dirty="0">
                <a:solidFill>
                  <a:srgbClr val="3F5378"/>
                </a:solidFill>
              </a:rPr>
              <a:t>REFERENCES</a:t>
            </a:r>
          </a:p>
          <a:p>
            <a:pPr algn="l"/>
            <a:r>
              <a:rPr lang="en-US" sz="1100" dirty="0">
                <a:latin typeface="Roboto Condensed" panose="02000000000000000000" pitchFamily="2" charset="0"/>
                <a:ea typeface="Roboto Condensed" panose="02000000000000000000" pitchFamily="2" charset="0"/>
                <a:hlinkClick r:id="rId5"/>
              </a:rPr>
              <a:t>Essentials of customer churn and retention | </a:t>
            </a:r>
            <a:r>
              <a:rPr lang="en-US" sz="1100" dirty="0" err="1">
                <a:latin typeface="Roboto Condensed" panose="02000000000000000000" pitchFamily="2" charset="0"/>
                <a:ea typeface="Roboto Condensed" panose="02000000000000000000" pitchFamily="2" charset="0"/>
                <a:hlinkClick r:id="rId5"/>
              </a:rPr>
              <a:t>Smartlook</a:t>
            </a:r>
            <a:r>
              <a:rPr lang="en-US" sz="1100" dirty="0">
                <a:latin typeface="Roboto Condensed" panose="02000000000000000000" pitchFamily="2" charset="0"/>
                <a:ea typeface="Roboto Condensed" panose="02000000000000000000" pitchFamily="2" charset="0"/>
                <a:hlinkClick r:id="rId5"/>
              </a:rPr>
              <a:t> Blog</a:t>
            </a:r>
            <a:endParaRPr lang="en-US" sz="1100" dirty="0">
              <a:latin typeface="Roboto Condensed" panose="02000000000000000000" pitchFamily="2" charset="0"/>
              <a:ea typeface="Roboto Condensed" panose="02000000000000000000" pitchFamily="2" charset="0"/>
            </a:endParaRPr>
          </a:p>
          <a:p>
            <a:pPr algn="l"/>
            <a:r>
              <a:rPr lang="en-US" sz="1100" dirty="0">
                <a:latin typeface="Roboto Condensed" panose="02000000000000000000" pitchFamily="2" charset="0"/>
                <a:ea typeface="Roboto Condensed" panose="02000000000000000000" pitchFamily="2" charset="0"/>
                <a:hlinkClick r:id="rId6"/>
              </a:rPr>
              <a:t>Strategies for Reducing Churn Rate in the Telecom Industry (omnisci.com)</a:t>
            </a:r>
            <a:endParaRPr lang="en-US" sz="1100" dirty="0">
              <a:latin typeface="Roboto Condensed" panose="02000000000000000000" pitchFamily="2" charset="0"/>
              <a:ea typeface="Roboto Condensed" panose="02000000000000000000" pitchFamily="2" charset="0"/>
            </a:endParaRPr>
          </a:p>
          <a:p>
            <a:r>
              <a:rPr lang="en-IN" sz="1100" dirty="0">
                <a:latin typeface="Roboto Condensed" panose="02000000000000000000" pitchFamily="2" charset="0"/>
                <a:ea typeface="Roboto Condensed" panose="02000000000000000000" pitchFamily="2" charset="0"/>
                <a:hlinkClick r:id="rId7">
                  <a:extLst>
                    <a:ext uri="{A12FA001-AC4F-418D-AE19-62706E023703}">
                      <ahyp:hlinkClr xmlns:ahyp="http://schemas.microsoft.com/office/drawing/2018/hyperlinkcolor" val="tx"/>
                    </a:ext>
                  </a:extLst>
                </a:hlinkClick>
              </a:rPr>
              <a:t>DTH industry: A glimpse of profits at last! | Business Standard News (business-standard.com)</a:t>
            </a:r>
            <a:endParaRPr lang="en-IN" sz="1100" dirty="0">
              <a:latin typeface="Roboto Condensed" panose="02000000000000000000" pitchFamily="2" charset="0"/>
              <a:ea typeface="Roboto Condensed" panose="02000000000000000000" pitchFamily="2" charset="0"/>
            </a:endParaRPr>
          </a:p>
          <a:p>
            <a:r>
              <a:rPr lang="en-IN" sz="1100" dirty="0">
                <a:latin typeface="Roboto Condensed" panose="02000000000000000000" pitchFamily="2" charset="0"/>
                <a:ea typeface="Roboto Condensed" panose="02000000000000000000" pitchFamily="2" charset="0"/>
                <a:hlinkClick r:id="rId8">
                  <a:extLst>
                    <a:ext uri="{A12FA001-AC4F-418D-AE19-62706E023703}">
                      <ahyp:hlinkClr xmlns:ahyp="http://schemas.microsoft.com/office/drawing/2018/hyperlinkcolor" val="tx"/>
                    </a:ext>
                  </a:extLst>
                </a:hlinkClick>
              </a:rPr>
              <a:t>Forbes India - Direct To My Pocket: The DTH Tug Of War</a:t>
            </a:r>
            <a:endParaRPr lang="en-IN" sz="1100" dirty="0">
              <a:latin typeface="Roboto Condensed" panose="02000000000000000000" pitchFamily="2" charset="0"/>
              <a:ea typeface="Roboto Condensed" panose="02000000000000000000" pitchFamily="2" charset="0"/>
            </a:endParaRPr>
          </a:p>
          <a:p>
            <a:r>
              <a:rPr lang="en-IN" sz="1100" dirty="0">
                <a:latin typeface="Roboto Condensed" panose="02000000000000000000" pitchFamily="2" charset="0"/>
                <a:ea typeface="Roboto Condensed" panose="02000000000000000000" pitchFamily="2" charset="0"/>
                <a:hlinkClick r:id="rId9">
                  <a:extLst>
                    <a:ext uri="{A12FA001-AC4F-418D-AE19-62706E023703}">
                      <ahyp:hlinkClr xmlns:ahyp="http://schemas.microsoft.com/office/drawing/2018/hyperlinkcolor" val="tx"/>
                    </a:ext>
                  </a:extLst>
                </a:hlinkClick>
              </a:rPr>
              <a:t>Customer Retention Marketing vs. Customer Acquisition Marketing | </a:t>
            </a:r>
            <a:r>
              <a:rPr lang="en-IN" sz="1100" dirty="0" err="1">
                <a:latin typeface="Roboto Condensed" panose="02000000000000000000" pitchFamily="2" charset="0"/>
                <a:ea typeface="Roboto Condensed" panose="02000000000000000000" pitchFamily="2" charset="0"/>
                <a:hlinkClick r:id="rId9">
                  <a:extLst>
                    <a:ext uri="{A12FA001-AC4F-418D-AE19-62706E023703}">
                      <ahyp:hlinkClr xmlns:ahyp="http://schemas.microsoft.com/office/drawing/2018/hyperlinkcolor" val="tx"/>
                    </a:ext>
                  </a:extLst>
                </a:hlinkClick>
              </a:rPr>
              <a:t>OutboundEngine</a:t>
            </a:r>
            <a:endParaRPr lang="en-IN" sz="1100" dirty="0">
              <a:latin typeface="Roboto Condensed" panose="02000000000000000000" pitchFamily="2" charset="0"/>
              <a:ea typeface="Roboto Condensed" panose="02000000000000000000" pitchFamily="2" charset="0"/>
            </a:endParaRPr>
          </a:p>
          <a:p>
            <a:pPr algn="l"/>
            <a:endParaRPr lang="en-US" sz="1100" dirty="0">
              <a:latin typeface="Roboto Condensed" panose="02000000000000000000" pitchFamily="2" charset="0"/>
              <a:ea typeface="Roboto Condensed" panose="02000000000000000000" pitchFamily="2" charset="0"/>
            </a:endParaRPr>
          </a:p>
          <a:p>
            <a:pPr algn="l"/>
            <a:endParaRPr lang="en-US" sz="1100" dirty="0">
              <a:latin typeface="Roboto Condensed" panose="02000000000000000000" pitchFamily="2" charset="0"/>
              <a:ea typeface="Roboto Condensed" panose="02000000000000000000" pitchFamily="2" charset="0"/>
            </a:endParaRPr>
          </a:p>
          <a:p>
            <a:pPr algn="l"/>
            <a:endParaRPr lang="en-US" sz="1100" dirty="0">
              <a:latin typeface="Roboto Condensed" panose="02000000000000000000" pitchFamily="2" charset="0"/>
              <a:ea typeface="Roboto Condensed" panose="02000000000000000000" pitchFamily="2" charset="0"/>
            </a:endParaRPr>
          </a:p>
          <a:p>
            <a:pPr marL="76200" lvl="0" indent="0" algn="l" rtl="0">
              <a:lnSpc>
                <a:spcPct val="115000"/>
              </a:lnSpc>
              <a:spcBef>
                <a:spcPts val="0"/>
              </a:spcBef>
              <a:spcAft>
                <a:spcPts val="0"/>
              </a:spcAft>
              <a:buSzPts val="2400"/>
              <a:buNone/>
            </a:pPr>
            <a:endParaRPr lang="en-US" sz="1800" b="1" dirty="0">
              <a:solidFill>
                <a:srgbClr val="3F5378"/>
              </a:solidFill>
            </a:endParaRPr>
          </a:p>
          <a:p>
            <a:pPr marL="76200" lvl="0" indent="0" algn="l" rtl="0">
              <a:lnSpc>
                <a:spcPct val="115000"/>
              </a:lnSpc>
              <a:spcBef>
                <a:spcPts val="0"/>
              </a:spcBef>
              <a:spcAft>
                <a:spcPts val="0"/>
              </a:spcAft>
              <a:buSzPts val="2400"/>
              <a:buNone/>
            </a:pPr>
            <a:endParaRPr lang="en-US" sz="1800" b="1" dirty="0">
              <a:solidFill>
                <a:srgbClr val="3F5378"/>
              </a:solidFill>
            </a:endParaRPr>
          </a:p>
          <a:p>
            <a:pPr marL="76200" lvl="0" indent="0" algn="l" rtl="0">
              <a:lnSpc>
                <a:spcPct val="115000"/>
              </a:lnSpc>
              <a:spcBef>
                <a:spcPts val="0"/>
              </a:spcBef>
              <a:spcAft>
                <a:spcPts val="0"/>
              </a:spcAft>
              <a:buSzPts val="2400"/>
              <a:buNone/>
            </a:pPr>
            <a:endParaRPr lang="en-US" sz="1800" b="1" dirty="0">
              <a:solidFill>
                <a:srgbClr val="3F5378"/>
              </a:solidFill>
            </a:endParaRPr>
          </a:p>
          <a:p>
            <a:pPr marL="76200" lvl="0" indent="0" algn="l" rtl="0">
              <a:lnSpc>
                <a:spcPct val="115000"/>
              </a:lnSpc>
              <a:spcBef>
                <a:spcPts val="0"/>
              </a:spcBef>
              <a:spcAft>
                <a:spcPts val="0"/>
              </a:spcAft>
              <a:buSzPts val="2400"/>
              <a:buNone/>
            </a:pPr>
            <a:endParaRPr sz="1800" dirty="0">
              <a:solidFill>
                <a:srgbClr val="3F5378"/>
              </a:solidFill>
            </a:endParaRPr>
          </a:p>
        </p:txBody>
      </p:sp>
      <p:sp>
        <p:nvSpPr>
          <p:cNvPr id="535" name="Google Shape;535;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536" name="Google Shape;536;p34"/>
          <p:cNvSpPr/>
          <p:nvPr/>
        </p:nvSpPr>
        <p:spPr>
          <a:xfrm>
            <a:off x="309226" y="634068"/>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BUSINESS PROBLEM &amp; OBJECTIVE</a:t>
            </a:r>
            <a:endParaRPr dirty="0"/>
          </a:p>
        </p:txBody>
      </p:sp>
      <p:sp>
        <p:nvSpPr>
          <p:cNvPr id="237" name="Google Shape;237;p16"/>
          <p:cNvSpPr txBox="1">
            <a:spLocks noGrp="1"/>
          </p:cNvSpPr>
          <p:nvPr>
            <p:ph type="body" idx="1"/>
          </p:nvPr>
        </p:nvSpPr>
        <p:spPr>
          <a:xfrm>
            <a:off x="431490" y="1518815"/>
            <a:ext cx="7868981" cy="1756092"/>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Char char="▰"/>
            </a:pPr>
            <a:r>
              <a:rPr lang="en-US" sz="1600" dirty="0"/>
              <a:t>DTH provider facing heavy competition resulting in </a:t>
            </a:r>
            <a:r>
              <a:rPr lang="en-US" sz="1600" b="1" dirty="0"/>
              <a:t>customer churn</a:t>
            </a:r>
          </a:p>
          <a:p>
            <a:pPr marL="457200" lvl="0" indent="-381000" algn="l" rtl="0">
              <a:spcBef>
                <a:spcPts val="0"/>
              </a:spcBef>
              <a:spcAft>
                <a:spcPts val="0"/>
              </a:spcAft>
              <a:buSzPts val="2400"/>
              <a:buChar char="▰"/>
            </a:pPr>
            <a:r>
              <a:rPr lang="en-US" sz="1600" dirty="0"/>
              <a:t>Loss of customers = Loss of Revenue</a:t>
            </a:r>
            <a:endParaRPr sz="1600" dirty="0"/>
          </a:p>
          <a:p>
            <a:pPr marL="457200" lvl="0" indent="-381000" algn="l" rtl="0">
              <a:spcBef>
                <a:spcPts val="1000"/>
              </a:spcBef>
              <a:spcAft>
                <a:spcPts val="0"/>
              </a:spcAft>
              <a:buSzPts val="2400"/>
              <a:buChar char="▰"/>
            </a:pPr>
            <a:r>
              <a:rPr lang="en-US" sz="1600" dirty="0"/>
              <a:t>Huge initial cost /customer &amp; fixed content fee to broadcasters impacts profits</a:t>
            </a:r>
          </a:p>
          <a:p>
            <a:pPr marL="457200" lvl="0" indent="-381000" algn="l" rtl="0">
              <a:spcBef>
                <a:spcPts val="1000"/>
              </a:spcBef>
              <a:spcAft>
                <a:spcPts val="0"/>
              </a:spcAft>
              <a:buSzPts val="2400"/>
              <a:buChar char="▰"/>
            </a:pPr>
            <a:r>
              <a:rPr lang="en-US" sz="1600" dirty="0"/>
              <a:t>Customer acquisition cost = 5 X customer retention cost</a:t>
            </a:r>
          </a:p>
          <a:p>
            <a:pPr marL="457200" lvl="0" indent="-381000" algn="l" rtl="0">
              <a:spcBef>
                <a:spcPts val="1000"/>
              </a:spcBef>
              <a:spcAft>
                <a:spcPts val="0"/>
              </a:spcAft>
              <a:buSzPts val="2400"/>
              <a:buChar char="▰"/>
            </a:pPr>
            <a:r>
              <a:rPr lang="en-US" sz="1600" dirty="0"/>
              <a:t>Increasing customer retention by 5% increases profits from 25-95%</a:t>
            </a:r>
          </a:p>
          <a:p>
            <a:pPr marL="76200" lvl="0" indent="0" algn="l" rtl="0">
              <a:spcBef>
                <a:spcPts val="1000"/>
              </a:spcBef>
              <a:spcAft>
                <a:spcPts val="0"/>
              </a:spcAft>
              <a:buSzPts val="2400"/>
              <a:buNone/>
            </a:pPr>
            <a:r>
              <a:rPr lang="en" sz="1800" b="1" u="sng" dirty="0"/>
              <a:t>Customer churn impacts topline and bottomline revenue</a:t>
            </a:r>
            <a:endParaRPr sz="1800" b="1" u="sng"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0" name="Google Shape;237;p16">
            <a:extLst>
              <a:ext uri="{FF2B5EF4-FFF2-40B4-BE49-F238E27FC236}">
                <a16:creationId xmlns:a16="http://schemas.microsoft.com/office/drawing/2014/main" id="{98B00C9C-B675-4B1E-AA75-3A539CCAF7E5}"/>
              </a:ext>
            </a:extLst>
          </p:cNvPr>
          <p:cNvSpPr txBox="1">
            <a:spLocks/>
          </p:cNvSpPr>
          <p:nvPr/>
        </p:nvSpPr>
        <p:spPr>
          <a:xfrm>
            <a:off x="431490" y="3580555"/>
            <a:ext cx="7335566" cy="9570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76200" indent="0" algn="ctr">
              <a:spcBef>
                <a:spcPts val="0"/>
              </a:spcBef>
              <a:buNone/>
            </a:pPr>
            <a:r>
              <a:rPr lang="en-US" sz="1800" b="1" dirty="0">
                <a:latin typeface="Roboto Condensed" panose="02000000000000000000" pitchFamily="2" charset="0"/>
                <a:ea typeface="Roboto Condensed" panose="02000000000000000000" pitchFamily="2" charset="0"/>
              </a:rPr>
              <a:t>OBJECTIVE</a:t>
            </a:r>
            <a:r>
              <a:rPr lang="en-US" sz="1800" b="1" dirty="0"/>
              <a:t> </a:t>
            </a:r>
          </a:p>
          <a:p>
            <a:pPr marL="76200" indent="0" algn="ctr">
              <a:spcBef>
                <a:spcPts val="0"/>
              </a:spcBef>
              <a:buNone/>
            </a:pPr>
            <a:r>
              <a:rPr lang="en-US" sz="1800" b="1" dirty="0"/>
              <a:t> </a:t>
            </a:r>
            <a:r>
              <a:rPr lang="en-US" sz="1800" dirty="0"/>
              <a:t>Predict customer churn so that segmented offers can be given as part of a </a:t>
            </a:r>
          </a:p>
          <a:p>
            <a:pPr marL="76200" indent="0" algn="ctr">
              <a:spcBef>
                <a:spcPts val="0"/>
              </a:spcBef>
              <a:buNone/>
            </a:pPr>
            <a:r>
              <a:rPr lang="en-US" sz="1800" b="1" dirty="0"/>
              <a:t>retention campaign </a:t>
            </a:r>
          </a:p>
        </p:txBody>
      </p:sp>
      <p:grpSp>
        <p:nvGrpSpPr>
          <p:cNvPr id="11" name="Google Shape;952;p46">
            <a:extLst>
              <a:ext uri="{FF2B5EF4-FFF2-40B4-BE49-F238E27FC236}">
                <a16:creationId xmlns:a16="http://schemas.microsoft.com/office/drawing/2014/main" id="{F9D0AAAB-D839-4DFE-BCA8-D02CC95EFC4A}"/>
              </a:ext>
            </a:extLst>
          </p:cNvPr>
          <p:cNvGrpSpPr/>
          <p:nvPr/>
        </p:nvGrpSpPr>
        <p:grpSpPr>
          <a:xfrm>
            <a:off x="320800" y="605928"/>
            <a:ext cx="323793" cy="339493"/>
            <a:chOff x="5961125" y="1623900"/>
            <a:chExt cx="427450" cy="448175"/>
          </a:xfrm>
        </p:grpSpPr>
        <p:sp>
          <p:nvSpPr>
            <p:cNvPr id="12" name="Google Shape;953;p46">
              <a:extLst>
                <a:ext uri="{FF2B5EF4-FFF2-40B4-BE49-F238E27FC236}">
                  <a16:creationId xmlns:a16="http://schemas.microsoft.com/office/drawing/2014/main" id="{924EA1E8-19C6-4E0F-BB51-0A84E9F8D266}"/>
                </a:ext>
              </a:extLst>
            </p:cNvPr>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54;p46">
              <a:extLst>
                <a:ext uri="{FF2B5EF4-FFF2-40B4-BE49-F238E27FC236}">
                  <a16:creationId xmlns:a16="http://schemas.microsoft.com/office/drawing/2014/main" id="{1EF47AC6-8B4A-4056-B181-5A7C4BFC0B03}"/>
                </a:ext>
              </a:extLst>
            </p:cNvPr>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55;p46">
              <a:extLst>
                <a:ext uri="{FF2B5EF4-FFF2-40B4-BE49-F238E27FC236}">
                  <a16:creationId xmlns:a16="http://schemas.microsoft.com/office/drawing/2014/main" id="{DE182883-07D1-491E-82D4-463077552AFE}"/>
                </a:ext>
              </a:extLst>
            </p:cNvPr>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56;p46">
              <a:extLst>
                <a:ext uri="{FF2B5EF4-FFF2-40B4-BE49-F238E27FC236}">
                  <a16:creationId xmlns:a16="http://schemas.microsoft.com/office/drawing/2014/main" id="{1C4B5B80-DADF-4E1E-8D49-875BF942C086}"/>
                </a:ext>
              </a:extLst>
            </p:cNvPr>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57;p46">
              <a:extLst>
                <a:ext uri="{FF2B5EF4-FFF2-40B4-BE49-F238E27FC236}">
                  <a16:creationId xmlns:a16="http://schemas.microsoft.com/office/drawing/2014/main" id="{A5A5B986-D866-43D9-A9A2-DBDC966671CB}"/>
                </a:ext>
              </a:extLst>
            </p:cNvPr>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58;p46">
              <a:extLst>
                <a:ext uri="{FF2B5EF4-FFF2-40B4-BE49-F238E27FC236}">
                  <a16:creationId xmlns:a16="http://schemas.microsoft.com/office/drawing/2014/main" id="{A9316D24-F1AA-4BF3-938E-69B14FBF94DB}"/>
                </a:ext>
              </a:extLst>
            </p:cNvPr>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59;p46">
              <a:extLst>
                <a:ext uri="{FF2B5EF4-FFF2-40B4-BE49-F238E27FC236}">
                  <a16:creationId xmlns:a16="http://schemas.microsoft.com/office/drawing/2014/main" id="{D4A95357-6C31-4D06-AA84-D5EED6E42A4D}"/>
                </a:ext>
              </a:extLst>
            </p:cNvPr>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66683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SCOPE AND CONSTRAINTS</a:t>
            </a:r>
            <a:endParaRPr dirty="0"/>
          </a:p>
        </p:txBody>
      </p:sp>
      <p:sp>
        <p:nvSpPr>
          <p:cNvPr id="237" name="Google Shape;237;p16"/>
          <p:cNvSpPr txBox="1">
            <a:spLocks noGrp="1"/>
          </p:cNvSpPr>
          <p:nvPr>
            <p:ph type="body" idx="1"/>
          </p:nvPr>
        </p:nvSpPr>
        <p:spPr>
          <a:xfrm>
            <a:off x="577244" y="1356554"/>
            <a:ext cx="7868981" cy="3145500"/>
          </a:xfrm>
          <a:prstGeom prst="rect">
            <a:avLst/>
          </a:prstGeom>
        </p:spPr>
        <p:txBody>
          <a:bodyPr spcFirstLastPara="1" wrap="square" lIns="91425" tIns="91425" rIns="91425" bIns="91425" anchor="ctr" anchorCtr="0">
            <a:noAutofit/>
          </a:bodyPr>
          <a:lstStyle/>
          <a:p>
            <a:pPr marL="76200" lvl="0" indent="0" algn="l" rtl="0">
              <a:spcBef>
                <a:spcPts val="0"/>
              </a:spcBef>
              <a:spcAft>
                <a:spcPts val="0"/>
              </a:spcAft>
              <a:buSzPts val="2400"/>
              <a:buNone/>
            </a:pPr>
            <a:r>
              <a:rPr lang="en-US" sz="2000" b="1" dirty="0"/>
              <a:t>Scope</a:t>
            </a:r>
          </a:p>
          <a:p>
            <a:pPr marL="457200" lvl="0" indent="-381000" algn="l" rtl="0">
              <a:spcBef>
                <a:spcPts val="0"/>
              </a:spcBef>
              <a:spcAft>
                <a:spcPts val="600"/>
              </a:spcAft>
              <a:buSzPts val="2400"/>
              <a:buChar char="▰"/>
            </a:pPr>
            <a:r>
              <a:rPr lang="en-US" sz="2000" dirty="0"/>
              <a:t>Best performing model for churn prediction </a:t>
            </a:r>
          </a:p>
          <a:p>
            <a:pPr marL="457200" lvl="0" indent="-381000" algn="l" rtl="0">
              <a:spcBef>
                <a:spcPts val="0"/>
              </a:spcBef>
              <a:spcAft>
                <a:spcPts val="600"/>
              </a:spcAft>
              <a:buSzPts val="2400"/>
              <a:buChar char="▰"/>
            </a:pPr>
            <a:r>
              <a:rPr lang="en-US" sz="2000" dirty="0"/>
              <a:t>Key insights and recommendations from EDA and model</a:t>
            </a:r>
          </a:p>
          <a:p>
            <a:pPr marL="457200" lvl="0" indent="-381000" algn="l" rtl="0">
              <a:spcBef>
                <a:spcPts val="0"/>
              </a:spcBef>
              <a:spcAft>
                <a:spcPts val="600"/>
              </a:spcAft>
              <a:buSzPts val="2400"/>
              <a:buChar char="▰"/>
            </a:pPr>
            <a:endParaRPr lang="en-US" sz="1800" dirty="0"/>
          </a:p>
          <a:p>
            <a:pPr marL="457200" lvl="0" indent="-381000" algn="l" rtl="0">
              <a:spcBef>
                <a:spcPts val="0"/>
              </a:spcBef>
              <a:spcAft>
                <a:spcPts val="0"/>
              </a:spcAft>
              <a:buSzPts val="2400"/>
              <a:buChar char="▰"/>
            </a:pPr>
            <a:endParaRPr lang="en-US" sz="1000" dirty="0"/>
          </a:p>
          <a:p>
            <a:pPr marL="76200" lvl="0" indent="0" algn="l" rtl="0">
              <a:spcBef>
                <a:spcPts val="0"/>
              </a:spcBef>
              <a:spcAft>
                <a:spcPts val="0"/>
              </a:spcAft>
              <a:buSzPts val="2400"/>
              <a:buNone/>
            </a:pPr>
            <a:r>
              <a:rPr lang="en-US" sz="2000" b="1" dirty="0"/>
              <a:t>Constraints</a:t>
            </a:r>
          </a:p>
          <a:p>
            <a:pPr marL="457200" lvl="0" indent="-381000" algn="l" rtl="0">
              <a:spcBef>
                <a:spcPts val="0"/>
              </a:spcBef>
              <a:spcAft>
                <a:spcPts val="0"/>
              </a:spcAft>
              <a:buSzPts val="2400"/>
              <a:buChar char="▰"/>
            </a:pPr>
            <a:r>
              <a:rPr lang="en-US" sz="2000" dirty="0"/>
              <a:t>Focus of prior retention campaigns not known – cashbacks, coupons</a:t>
            </a:r>
            <a:endParaRPr sz="2000" dirty="0"/>
          </a:p>
          <a:p>
            <a:pPr marL="457200" lvl="0" indent="-381000" algn="l" rtl="0">
              <a:spcBef>
                <a:spcPts val="1000"/>
              </a:spcBef>
              <a:spcAft>
                <a:spcPts val="0"/>
              </a:spcAft>
              <a:buSzPts val="2400"/>
              <a:buChar char="▰"/>
            </a:pPr>
            <a:r>
              <a:rPr lang="en-US" sz="2000" dirty="0"/>
              <a:t>Campaign Budget not known </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8" name="Google Shape;1090;p46">
            <a:extLst>
              <a:ext uri="{FF2B5EF4-FFF2-40B4-BE49-F238E27FC236}">
                <a16:creationId xmlns:a16="http://schemas.microsoft.com/office/drawing/2014/main" id="{8FEA6B7D-2007-432C-AC2E-7A429CCA8700}"/>
              </a:ext>
            </a:extLst>
          </p:cNvPr>
          <p:cNvSpPr/>
          <p:nvPr/>
        </p:nvSpPr>
        <p:spPr>
          <a:xfrm>
            <a:off x="270059" y="641446"/>
            <a:ext cx="307185" cy="268458"/>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010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&amp; Modelling </a:t>
            </a:r>
            <a:endParaRPr dirty="0"/>
          </a:p>
        </p:txBody>
      </p:sp>
      <p:sp>
        <p:nvSpPr>
          <p:cNvPr id="222" name="Google Shape;222;p14"/>
          <p:cNvSpPr txBox="1">
            <a:spLocks noGrp="1"/>
          </p:cNvSpPr>
          <p:nvPr>
            <p:ph type="subTitle" idx="1"/>
          </p:nvPr>
        </p:nvSpPr>
        <p:spPr>
          <a:xfrm>
            <a:off x="463525" y="3975449"/>
            <a:ext cx="4590484"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US" dirty="0"/>
              <a:t>Modelling approach, model performance, best model</a:t>
            </a:r>
            <a:endParaRPr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931327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KEY INFORMATION ABOUT DATA</a:t>
            </a:r>
            <a:endParaRPr dirty="0"/>
          </a:p>
        </p:txBody>
      </p:sp>
      <p:sp>
        <p:nvSpPr>
          <p:cNvPr id="443" name="Google Shape;443;p28"/>
          <p:cNvSpPr txBox="1">
            <a:spLocks noGrp="1"/>
          </p:cNvSpPr>
          <p:nvPr>
            <p:ph type="body" idx="1"/>
          </p:nvPr>
        </p:nvSpPr>
        <p:spPr>
          <a:xfrm>
            <a:off x="870450" y="1468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Shape</a:t>
            </a:r>
            <a:endParaRPr b="1" dirty="0"/>
          </a:p>
          <a:p>
            <a:pPr marL="0" lvl="0" indent="0" algn="l" rtl="0">
              <a:spcBef>
                <a:spcPts val="0"/>
              </a:spcBef>
              <a:buNone/>
            </a:pPr>
            <a:r>
              <a:rPr lang="en-US" sz="1200" dirty="0"/>
              <a:t>Dataset contains </a:t>
            </a:r>
            <a:r>
              <a:rPr lang="en-US" sz="1200" b="1" dirty="0"/>
              <a:t>11260 rows</a:t>
            </a:r>
            <a:r>
              <a:rPr lang="en-US" sz="1200" dirty="0"/>
              <a:t> and </a:t>
            </a:r>
            <a:r>
              <a:rPr lang="en-US" sz="1200" b="1" dirty="0"/>
              <a:t>19 columns</a:t>
            </a:r>
          </a:p>
          <a:p>
            <a:pPr marL="171450" lvl="0" indent="-171450" algn="l" rtl="0">
              <a:spcBef>
                <a:spcPts val="0"/>
              </a:spcBef>
              <a:buFontTx/>
              <a:buChar char="-"/>
            </a:pPr>
            <a:r>
              <a:rPr lang="en-US" sz="1200" dirty="0"/>
              <a:t>5 float</a:t>
            </a:r>
          </a:p>
          <a:p>
            <a:pPr marL="171450" lvl="0" indent="-171450" algn="l" rtl="0">
              <a:spcBef>
                <a:spcPts val="0"/>
              </a:spcBef>
              <a:buFontTx/>
              <a:buChar char="-"/>
            </a:pPr>
            <a:r>
              <a:rPr lang="en-US" sz="1200" dirty="0"/>
              <a:t>2 integer</a:t>
            </a:r>
          </a:p>
          <a:p>
            <a:pPr marL="171450" lvl="0" indent="-171450" algn="l" rtl="0">
              <a:spcBef>
                <a:spcPts val="0"/>
              </a:spcBef>
              <a:buFontTx/>
              <a:buChar char="-"/>
            </a:pPr>
            <a:r>
              <a:rPr lang="en-US" sz="1200" dirty="0"/>
              <a:t>12 object </a:t>
            </a:r>
          </a:p>
          <a:p>
            <a:pPr marL="0" lvl="0" indent="0" algn="l" rtl="0">
              <a:spcBef>
                <a:spcPts val="0"/>
              </a:spcBef>
              <a:buNone/>
            </a:pPr>
            <a:endParaRPr sz="1200" dirty="0"/>
          </a:p>
        </p:txBody>
      </p:sp>
      <p:sp>
        <p:nvSpPr>
          <p:cNvPr id="444" name="Google Shape;444;p28"/>
          <p:cNvSpPr txBox="1">
            <a:spLocks noGrp="1"/>
          </p:cNvSpPr>
          <p:nvPr>
            <p:ph type="body" idx="2"/>
          </p:nvPr>
        </p:nvSpPr>
        <p:spPr>
          <a:xfrm>
            <a:off x="3233637" y="1468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Nulls</a:t>
            </a:r>
            <a:endParaRPr b="1" dirty="0"/>
          </a:p>
          <a:p>
            <a:pPr marL="0" lvl="0" indent="0" algn="l" rtl="0">
              <a:spcBef>
                <a:spcPts val="0"/>
              </a:spcBef>
              <a:buNone/>
            </a:pPr>
            <a:r>
              <a:rPr lang="en" sz="1200" dirty="0"/>
              <a:t>- 4361 total nulls in all predictor fields</a:t>
            </a:r>
          </a:p>
          <a:p>
            <a:pPr marL="0" lvl="0" indent="0" algn="l" rtl="0">
              <a:spcBef>
                <a:spcPts val="0"/>
              </a:spcBef>
              <a:buNone/>
            </a:pPr>
            <a:r>
              <a:rPr lang="en-US" sz="1200" dirty="0"/>
              <a:t>- </a:t>
            </a:r>
            <a:r>
              <a:rPr lang="en-US" sz="1200" b="1" dirty="0"/>
              <a:t>2.28%</a:t>
            </a:r>
            <a:r>
              <a:rPr lang="en-US" sz="1200" dirty="0"/>
              <a:t> of all predictor fields</a:t>
            </a:r>
            <a:endParaRPr sz="1200" dirty="0"/>
          </a:p>
        </p:txBody>
      </p:sp>
      <p:sp>
        <p:nvSpPr>
          <p:cNvPr id="445" name="Google Shape;445;p28"/>
          <p:cNvSpPr txBox="1">
            <a:spLocks noGrp="1"/>
          </p:cNvSpPr>
          <p:nvPr>
            <p:ph type="body" idx="3"/>
          </p:nvPr>
        </p:nvSpPr>
        <p:spPr>
          <a:xfrm>
            <a:off x="5540650" y="1468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Duplicates</a:t>
            </a:r>
            <a:endParaRPr b="1" dirty="0"/>
          </a:p>
          <a:p>
            <a:pPr marL="0" lvl="0" indent="0" algn="l" rtl="0">
              <a:spcBef>
                <a:spcPts val="0"/>
              </a:spcBef>
              <a:spcAft>
                <a:spcPts val="0"/>
              </a:spcAft>
              <a:buNone/>
            </a:pPr>
            <a:r>
              <a:rPr lang="en-US" sz="1200" b="1" dirty="0"/>
              <a:t>0 duplicates</a:t>
            </a:r>
            <a:r>
              <a:rPr lang="en-US" sz="1200" dirty="0"/>
              <a:t> in the dataset</a:t>
            </a:r>
            <a:endParaRPr sz="1200" dirty="0"/>
          </a:p>
          <a:p>
            <a:pPr marL="0" lvl="0" indent="0" algn="l" rtl="0">
              <a:spcBef>
                <a:spcPts val="1000"/>
              </a:spcBef>
              <a:spcAft>
                <a:spcPts val="1000"/>
              </a:spcAft>
              <a:buNone/>
            </a:pPr>
            <a:endParaRPr sz="1200" dirty="0"/>
          </a:p>
        </p:txBody>
      </p:sp>
      <p:sp>
        <p:nvSpPr>
          <p:cNvPr id="446" name="Google Shape;446;p2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447" name="Google Shape;447;p28"/>
          <p:cNvSpPr txBox="1">
            <a:spLocks noGrp="1"/>
          </p:cNvSpPr>
          <p:nvPr>
            <p:ph type="body" idx="1"/>
          </p:nvPr>
        </p:nvSpPr>
        <p:spPr>
          <a:xfrm>
            <a:off x="870450" y="2992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Outliers</a:t>
            </a:r>
            <a:endParaRPr b="1" dirty="0"/>
          </a:p>
          <a:p>
            <a:pPr marL="0" lvl="0" indent="0" algn="l" rtl="0">
              <a:spcBef>
                <a:spcPts val="0"/>
              </a:spcBef>
              <a:buNone/>
            </a:pPr>
            <a:r>
              <a:rPr lang="en" sz="1200" dirty="0"/>
              <a:t>- 2658 outliers in numeric continuous columns</a:t>
            </a:r>
          </a:p>
          <a:p>
            <a:pPr marL="0" lvl="0" indent="0" algn="l" rtl="0">
              <a:spcBef>
                <a:spcPts val="0"/>
              </a:spcBef>
              <a:buNone/>
            </a:pPr>
            <a:r>
              <a:rPr lang="en-US" sz="1200" dirty="0"/>
              <a:t>- Constitutes </a:t>
            </a:r>
            <a:r>
              <a:rPr lang="en-US" sz="1200" b="1" dirty="0"/>
              <a:t>1.4%</a:t>
            </a:r>
            <a:r>
              <a:rPr lang="en-US" sz="1200" dirty="0"/>
              <a:t> of all predictor fields</a:t>
            </a:r>
            <a:endParaRPr sz="1200" dirty="0"/>
          </a:p>
        </p:txBody>
      </p:sp>
      <p:sp>
        <p:nvSpPr>
          <p:cNvPr id="448" name="Google Shape;448;p28"/>
          <p:cNvSpPr txBox="1">
            <a:spLocks noGrp="1"/>
          </p:cNvSpPr>
          <p:nvPr>
            <p:ph type="body" idx="2"/>
          </p:nvPr>
        </p:nvSpPr>
        <p:spPr>
          <a:xfrm>
            <a:off x="3233637" y="2992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Data clean up</a:t>
            </a:r>
            <a:endParaRPr b="1" dirty="0"/>
          </a:p>
          <a:p>
            <a:pPr marL="0" lvl="0" indent="0" algn="l" rtl="0">
              <a:spcBef>
                <a:spcPts val="0"/>
              </a:spcBef>
              <a:buNone/>
            </a:pPr>
            <a:r>
              <a:rPr lang="en" sz="1200" dirty="0"/>
              <a:t>-</a:t>
            </a:r>
            <a:r>
              <a:rPr lang="en-US" sz="1200" b="1" dirty="0"/>
              <a:t>10 attributes</a:t>
            </a:r>
            <a:r>
              <a:rPr lang="en-US" sz="1200" dirty="0"/>
              <a:t> required clean-up</a:t>
            </a:r>
          </a:p>
          <a:p>
            <a:pPr marL="0" lvl="0" indent="0" algn="l" rtl="0">
              <a:spcBef>
                <a:spcPts val="0"/>
              </a:spcBef>
              <a:buNone/>
            </a:pPr>
            <a:r>
              <a:rPr lang="en-US" sz="1200" dirty="0"/>
              <a:t>- Special characters such as #, &amp;, +, $, @ present</a:t>
            </a:r>
          </a:p>
          <a:p>
            <a:pPr marL="0" lvl="0" indent="0" algn="l" rtl="0">
              <a:spcBef>
                <a:spcPts val="0"/>
              </a:spcBef>
              <a:buNone/>
            </a:pPr>
            <a:r>
              <a:rPr lang="en-US" sz="1200" dirty="0"/>
              <a:t>- Different representations of same category present. E.g., Male and M, Female and F</a:t>
            </a:r>
            <a:endParaRPr sz="1200" dirty="0"/>
          </a:p>
        </p:txBody>
      </p:sp>
      <p:sp>
        <p:nvSpPr>
          <p:cNvPr id="449" name="Google Shape;449;p28"/>
          <p:cNvSpPr txBox="1">
            <a:spLocks noGrp="1"/>
          </p:cNvSpPr>
          <p:nvPr>
            <p:ph type="body" idx="3"/>
          </p:nvPr>
        </p:nvSpPr>
        <p:spPr>
          <a:xfrm>
            <a:off x="5540650" y="2992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Target variable</a:t>
            </a:r>
          </a:p>
          <a:p>
            <a:pPr marL="0" lvl="0" indent="0" algn="l" rtl="0">
              <a:spcBef>
                <a:spcPts val="0"/>
              </a:spcBef>
              <a:buNone/>
            </a:pPr>
            <a:r>
              <a:rPr lang="en-US" sz="1200" dirty="0"/>
              <a:t>-Churn = 1 (Churned customer)</a:t>
            </a:r>
          </a:p>
          <a:p>
            <a:pPr marL="0" lvl="0" indent="0" algn="l" rtl="0">
              <a:spcBef>
                <a:spcPts val="0"/>
              </a:spcBef>
              <a:buNone/>
            </a:pPr>
            <a:r>
              <a:rPr lang="en-US" sz="1200" dirty="0"/>
              <a:t>  Churn = 0 (Active customer)</a:t>
            </a:r>
          </a:p>
          <a:p>
            <a:pPr marL="0" lvl="0" indent="0" algn="l" rtl="0">
              <a:spcBef>
                <a:spcPts val="0"/>
              </a:spcBef>
              <a:buNone/>
            </a:pPr>
            <a:r>
              <a:rPr lang="en-US" sz="1200" dirty="0"/>
              <a:t>-</a:t>
            </a:r>
            <a:r>
              <a:rPr lang="en-US" sz="1200" b="1" dirty="0"/>
              <a:t>16.8% </a:t>
            </a:r>
            <a:r>
              <a:rPr lang="en-US" sz="1200" dirty="0"/>
              <a:t>churned customers in dataset</a:t>
            </a:r>
          </a:p>
          <a:p>
            <a:pPr marL="0" lvl="0" indent="0" algn="l" rtl="0">
              <a:spcBef>
                <a:spcPts val="0"/>
              </a:spcBef>
              <a:buNone/>
            </a:pPr>
            <a:r>
              <a:rPr lang="en-US" sz="1200" dirty="0"/>
              <a:t>- Class imbalance</a:t>
            </a:r>
          </a:p>
        </p:txBody>
      </p:sp>
      <p:grpSp>
        <p:nvGrpSpPr>
          <p:cNvPr id="18" name="Google Shape;927;p46">
            <a:extLst>
              <a:ext uri="{FF2B5EF4-FFF2-40B4-BE49-F238E27FC236}">
                <a16:creationId xmlns:a16="http://schemas.microsoft.com/office/drawing/2014/main" id="{00CC4303-CD4C-465F-9C44-7D18F1B7444A}"/>
              </a:ext>
            </a:extLst>
          </p:cNvPr>
          <p:cNvGrpSpPr/>
          <p:nvPr/>
        </p:nvGrpSpPr>
        <p:grpSpPr>
          <a:xfrm>
            <a:off x="296255" y="610549"/>
            <a:ext cx="330270" cy="330251"/>
            <a:chOff x="1923675" y="1633650"/>
            <a:chExt cx="436000" cy="435975"/>
          </a:xfrm>
        </p:grpSpPr>
        <p:sp>
          <p:nvSpPr>
            <p:cNvPr id="19" name="Google Shape;928;p46">
              <a:extLst>
                <a:ext uri="{FF2B5EF4-FFF2-40B4-BE49-F238E27FC236}">
                  <a16:creationId xmlns:a16="http://schemas.microsoft.com/office/drawing/2014/main" id="{F1A2174D-E89C-40E4-BB0A-F633266C85AD}"/>
                </a:ext>
              </a:extLst>
            </p:cNvPr>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29;p46">
              <a:extLst>
                <a:ext uri="{FF2B5EF4-FFF2-40B4-BE49-F238E27FC236}">
                  <a16:creationId xmlns:a16="http://schemas.microsoft.com/office/drawing/2014/main" id="{F15E5310-13CA-4DDE-9438-40861CE2C432}"/>
                </a:ext>
              </a:extLst>
            </p:cNvPr>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0;p46">
              <a:extLst>
                <a:ext uri="{FF2B5EF4-FFF2-40B4-BE49-F238E27FC236}">
                  <a16:creationId xmlns:a16="http://schemas.microsoft.com/office/drawing/2014/main" id="{A219D74E-729C-4292-A256-0B6205CBEA17}"/>
                </a:ext>
              </a:extLst>
            </p:cNvPr>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1;p46">
              <a:extLst>
                <a:ext uri="{FF2B5EF4-FFF2-40B4-BE49-F238E27FC236}">
                  <a16:creationId xmlns:a16="http://schemas.microsoft.com/office/drawing/2014/main" id="{23C05480-1E0C-4A43-9224-AA25184B4235}"/>
                </a:ext>
              </a:extLst>
            </p:cNvPr>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2;p46">
              <a:extLst>
                <a:ext uri="{FF2B5EF4-FFF2-40B4-BE49-F238E27FC236}">
                  <a16:creationId xmlns:a16="http://schemas.microsoft.com/office/drawing/2014/main" id="{2C15C090-7C38-4C83-A7A8-0DAFF6AD99F7}"/>
                </a:ext>
              </a:extLst>
            </p:cNvPr>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3;p46">
              <a:extLst>
                <a:ext uri="{FF2B5EF4-FFF2-40B4-BE49-F238E27FC236}">
                  <a16:creationId xmlns:a16="http://schemas.microsoft.com/office/drawing/2014/main" id="{57F4277C-B61F-424A-8036-6F6BEB29856F}"/>
                </a:ext>
              </a:extLst>
            </p:cNvPr>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93166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7" name="Google Shape;236;p16">
            <a:extLst>
              <a:ext uri="{FF2B5EF4-FFF2-40B4-BE49-F238E27FC236}">
                <a16:creationId xmlns:a16="http://schemas.microsoft.com/office/drawing/2014/main" id="{E00AE3ED-12AC-49B7-A5D6-521B0DEF28CA}"/>
              </a:ext>
            </a:extLst>
          </p:cNvPr>
          <p:cNvSpPr txBox="1">
            <a:spLocks/>
          </p:cNvSpPr>
          <p:nvPr/>
        </p:nvSpPr>
        <p:spPr>
          <a:xfrm>
            <a:off x="105436" y="197956"/>
            <a:ext cx="5492400" cy="24100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bg1"/>
                </a:solidFill>
                <a:latin typeface="Roboto Condensed" panose="02000000000000000000" pitchFamily="2" charset="0"/>
                <a:ea typeface="Roboto Condensed" panose="02000000000000000000" pitchFamily="2" charset="0"/>
              </a:rPr>
              <a:t>M</a:t>
            </a:r>
            <a:r>
              <a:rPr lang="en-IN" sz="1600" b="1" dirty="0">
                <a:solidFill>
                  <a:schemeClr val="bg1"/>
                </a:solidFill>
                <a:latin typeface="Roboto Condensed" panose="02000000000000000000" pitchFamily="2" charset="0"/>
                <a:ea typeface="Roboto Condensed" panose="02000000000000000000" pitchFamily="2" charset="0"/>
              </a:rPr>
              <a:t>odelling Approach</a:t>
            </a:r>
          </a:p>
        </p:txBody>
      </p:sp>
      <p:grpSp>
        <p:nvGrpSpPr>
          <p:cNvPr id="15" name="Group 14">
            <a:extLst>
              <a:ext uri="{FF2B5EF4-FFF2-40B4-BE49-F238E27FC236}">
                <a16:creationId xmlns:a16="http://schemas.microsoft.com/office/drawing/2014/main" id="{F5A92024-9294-4F22-B835-B05934F8EE46}"/>
              </a:ext>
            </a:extLst>
          </p:cNvPr>
          <p:cNvGrpSpPr/>
          <p:nvPr/>
        </p:nvGrpSpPr>
        <p:grpSpPr>
          <a:xfrm>
            <a:off x="565180" y="536852"/>
            <a:ext cx="4340480" cy="4533111"/>
            <a:chOff x="2959669" y="158457"/>
            <a:chExt cx="4340480" cy="4533111"/>
          </a:xfrm>
        </p:grpSpPr>
        <p:grpSp>
          <p:nvGrpSpPr>
            <p:cNvPr id="3" name="Group 2">
              <a:extLst>
                <a:ext uri="{FF2B5EF4-FFF2-40B4-BE49-F238E27FC236}">
                  <a16:creationId xmlns:a16="http://schemas.microsoft.com/office/drawing/2014/main" id="{4E234230-82AE-4863-A41F-A4A41FD948FC}"/>
                </a:ext>
              </a:extLst>
            </p:cNvPr>
            <p:cNvGrpSpPr/>
            <p:nvPr/>
          </p:nvGrpSpPr>
          <p:grpSpPr>
            <a:xfrm>
              <a:off x="2959669" y="158457"/>
              <a:ext cx="4329633" cy="4533111"/>
              <a:chOff x="2961524" y="230626"/>
              <a:chExt cx="4329633" cy="4533111"/>
            </a:xfrm>
          </p:grpSpPr>
          <p:sp>
            <p:nvSpPr>
              <p:cNvPr id="4" name="Freeform: Shape 3">
                <a:extLst>
                  <a:ext uri="{FF2B5EF4-FFF2-40B4-BE49-F238E27FC236}">
                    <a16:creationId xmlns:a16="http://schemas.microsoft.com/office/drawing/2014/main" id="{9BF55BBE-439A-4EC4-AFF4-ED6CFA80FF49}"/>
                  </a:ext>
                </a:extLst>
              </p:cNvPr>
              <p:cNvSpPr/>
              <p:nvPr/>
            </p:nvSpPr>
            <p:spPr>
              <a:xfrm>
                <a:off x="2971685" y="233542"/>
                <a:ext cx="715156" cy="960427"/>
              </a:xfrm>
              <a:custGeom>
                <a:avLst/>
                <a:gdLst>
                  <a:gd name="connsiteX0" fmla="*/ 0 w 960426"/>
                  <a:gd name="connsiteY0" fmla="*/ 0 h 715155"/>
                  <a:gd name="connsiteX1" fmla="*/ 602849 w 960426"/>
                  <a:gd name="connsiteY1" fmla="*/ 0 h 715155"/>
                  <a:gd name="connsiteX2" fmla="*/ 960426 w 960426"/>
                  <a:gd name="connsiteY2" fmla="*/ 357578 h 715155"/>
                  <a:gd name="connsiteX3" fmla="*/ 602849 w 960426"/>
                  <a:gd name="connsiteY3" fmla="*/ 715155 h 715155"/>
                  <a:gd name="connsiteX4" fmla="*/ 0 w 960426"/>
                  <a:gd name="connsiteY4" fmla="*/ 715155 h 715155"/>
                  <a:gd name="connsiteX5" fmla="*/ 357578 w 960426"/>
                  <a:gd name="connsiteY5" fmla="*/ 357578 h 715155"/>
                  <a:gd name="connsiteX6" fmla="*/ 0 w 960426"/>
                  <a:gd name="connsiteY6" fmla="*/ 0 h 71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0426" h="715155">
                    <a:moveTo>
                      <a:pt x="960425" y="0"/>
                    </a:moveTo>
                    <a:lnTo>
                      <a:pt x="960425" y="448895"/>
                    </a:lnTo>
                    <a:lnTo>
                      <a:pt x="480212" y="715155"/>
                    </a:lnTo>
                    <a:lnTo>
                      <a:pt x="1" y="448895"/>
                    </a:lnTo>
                    <a:lnTo>
                      <a:pt x="1" y="0"/>
                    </a:lnTo>
                    <a:lnTo>
                      <a:pt x="480212" y="266261"/>
                    </a:lnTo>
                    <a:lnTo>
                      <a:pt x="960425"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1" tIns="365199" rIns="7620" bIns="365197" numCol="1" spcCol="1270" anchor="ctr" anchorCtr="0">
                <a:noAutofit/>
              </a:bodyPr>
              <a:lstStyle/>
              <a:p>
                <a:pPr marL="0" lvl="0" indent="0" algn="ctr" defTabSz="533400">
                  <a:lnSpc>
                    <a:spcPct val="90000"/>
                  </a:lnSpc>
                  <a:spcBef>
                    <a:spcPct val="0"/>
                  </a:spcBef>
                  <a:spcAft>
                    <a:spcPct val="35000"/>
                  </a:spcAft>
                  <a:buNone/>
                </a:pPr>
                <a:r>
                  <a:rPr lang="en-US" sz="1200" b="1" i="0" u="none" strike="noStrike" kern="1200" cap="none" dirty="0">
                    <a:solidFill>
                      <a:schemeClr val="accent5"/>
                    </a:solidFill>
                    <a:latin typeface="Roboto Condensed Light"/>
                    <a:ea typeface="Roboto Condensed Light"/>
                    <a:cs typeface="Roboto Condensed Light"/>
                    <a:sym typeface="Roboto Condensed Light"/>
                  </a:rPr>
                  <a:t>Visual inspection</a:t>
                </a:r>
                <a:endParaRPr lang="en-IN" sz="1200" b="1" i="0" u="none" strike="noStrike" kern="1200" cap="none" dirty="0">
                  <a:solidFill>
                    <a:schemeClr val="accent5"/>
                  </a:solidFill>
                  <a:latin typeface="Roboto Condensed Light"/>
                  <a:ea typeface="Roboto Condensed Light"/>
                  <a:cs typeface="Roboto Condensed Light"/>
                  <a:sym typeface="Roboto Condensed Light"/>
                </a:endParaRPr>
              </a:p>
            </p:txBody>
          </p:sp>
          <p:sp>
            <p:nvSpPr>
              <p:cNvPr id="5" name="Freeform: Shape 4">
                <a:extLst>
                  <a:ext uri="{FF2B5EF4-FFF2-40B4-BE49-F238E27FC236}">
                    <a16:creationId xmlns:a16="http://schemas.microsoft.com/office/drawing/2014/main" id="{F172E0FA-2807-458C-9868-D038B109164F}"/>
                  </a:ext>
                </a:extLst>
              </p:cNvPr>
              <p:cNvSpPr/>
              <p:nvPr/>
            </p:nvSpPr>
            <p:spPr>
              <a:xfrm>
                <a:off x="3684726" y="230626"/>
                <a:ext cx="3604576" cy="638467"/>
              </a:xfrm>
              <a:custGeom>
                <a:avLst/>
                <a:gdLst>
                  <a:gd name="connsiteX0" fmla="*/ 106413 w 638466"/>
                  <a:gd name="connsiteY0" fmla="*/ 0 h 3604575"/>
                  <a:gd name="connsiteX1" fmla="*/ 532053 w 638466"/>
                  <a:gd name="connsiteY1" fmla="*/ 0 h 3604575"/>
                  <a:gd name="connsiteX2" fmla="*/ 638466 w 638466"/>
                  <a:gd name="connsiteY2" fmla="*/ 106413 h 3604575"/>
                  <a:gd name="connsiteX3" fmla="*/ 638466 w 638466"/>
                  <a:gd name="connsiteY3" fmla="*/ 3604575 h 3604575"/>
                  <a:gd name="connsiteX4" fmla="*/ 638466 w 638466"/>
                  <a:gd name="connsiteY4" fmla="*/ 3604575 h 3604575"/>
                  <a:gd name="connsiteX5" fmla="*/ 0 w 638466"/>
                  <a:gd name="connsiteY5" fmla="*/ 3604575 h 3604575"/>
                  <a:gd name="connsiteX6" fmla="*/ 0 w 638466"/>
                  <a:gd name="connsiteY6" fmla="*/ 3604575 h 3604575"/>
                  <a:gd name="connsiteX7" fmla="*/ 0 w 638466"/>
                  <a:gd name="connsiteY7" fmla="*/ 106413 h 3604575"/>
                  <a:gd name="connsiteX8" fmla="*/ 106413 w 638466"/>
                  <a:gd name="connsiteY8" fmla="*/ 0 h 360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466" h="3604575">
                    <a:moveTo>
                      <a:pt x="638466" y="600776"/>
                    </a:moveTo>
                    <a:lnTo>
                      <a:pt x="638466" y="3003799"/>
                    </a:lnTo>
                    <a:cubicBezTo>
                      <a:pt x="638466" y="3335595"/>
                      <a:pt x="630027" y="3604572"/>
                      <a:pt x="619617" y="3604572"/>
                    </a:cubicBezTo>
                    <a:lnTo>
                      <a:pt x="0" y="3604572"/>
                    </a:lnTo>
                    <a:lnTo>
                      <a:pt x="0" y="3604572"/>
                    </a:lnTo>
                    <a:lnTo>
                      <a:pt x="0" y="3"/>
                    </a:lnTo>
                    <a:lnTo>
                      <a:pt x="0" y="3"/>
                    </a:lnTo>
                    <a:lnTo>
                      <a:pt x="619617" y="3"/>
                    </a:lnTo>
                    <a:cubicBezTo>
                      <a:pt x="630027" y="3"/>
                      <a:pt x="638466" y="268980"/>
                      <a:pt x="638466" y="600776"/>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009" tIns="36882" rIns="36882" bIns="36883" numCol="1" spcCol="1270" anchor="ctr" anchorCtr="0">
                <a:noAutofit/>
              </a:bodyPr>
              <a:lstStyle/>
              <a:p>
                <a:pPr marL="57150" lvl="3" indent="-57150" defTabSz="4000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Observe rows &amp; columns, understand attributes, datatypes, nulls </a:t>
                </a:r>
                <a:endParaRPr lang="en-IN" sz="900" kern="1200" dirty="0">
                  <a:latin typeface="Roboto Condensed" panose="02000000000000000000" pitchFamily="2" charset="0"/>
                  <a:ea typeface="Roboto Condensed" panose="02000000000000000000" pitchFamily="2" charset="0"/>
                </a:endParaRPr>
              </a:p>
              <a:p>
                <a:pPr marL="57150" lvl="1" indent="-57150" defTabSz="4000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Perform data cleaning</a:t>
                </a:r>
                <a:endParaRPr lang="en-IN" sz="900" kern="1200" dirty="0">
                  <a:latin typeface="Roboto Condensed" panose="02000000000000000000" pitchFamily="2" charset="0"/>
                  <a:ea typeface="Roboto Condensed" panose="02000000000000000000" pitchFamily="2" charset="0"/>
                </a:endParaRPr>
              </a:p>
              <a:p>
                <a:pPr marL="57150" lvl="1" indent="-57150" defTabSz="4000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Statistical description</a:t>
                </a:r>
                <a:endParaRPr lang="en-IN" sz="900" kern="1200" dirty="0">
                  <a:latin typeface="Roboto Condensed" panose="02000000000000000000" pitchFamily="2" charset="0"/>
                  <a:ea typeface="Roboto Condensed" panose="02000000000000000000" pitchFamily="2" charset="0"/>
                </a:endParaRPr>
              </a:p>
            </p:txBody>
          </p:sp>
          <p:sp>
            <p:nvSpPr>
              <p:cNvPr id="6" name="Freeform: Shape 5">
                <a:extLst>
                  <a:ext uri="{FF2B5EF4-FFF2-40B4-BE49-F238E27FC236}">
                    <a16:creationId xmlns:a16="http://schemas.microsoft.com/office/drawing/2014/main" id="{04317046-A8F0-4BDD-A643-C38E8B88D028}"/>
                  </a:ext>
                </a:extLst>
              </p:cNvPr>
              <p:cNvSpPr/>
              <p:nvPr/>
            </p:nvSpPr>
            <p:spPr>
              <a:xfrm>
                <a:off x="2971685" y="1121718"/>
                <a:ext cx="704735" cy="907238"/>
              </a:xfrm>
              <a:custGeom>
                <a:avLst/>
                <a:gdLst>
                  <a:gd name="connsiteX0" fmla="*/ 0 w 907237"/>
                  <a:gd name="connsiteY0" fmla="*/ 0 h 704734"/>
                  <a:gd name="connsiteX1" fmla="*/ 554870 w 907237"/>
                  <a:gd name="connsiteY1" fmla="*/ 0 h 704734"/>
                  <a:gd name="connsiteX2" fmla="*/ 907237 w 907237"/>
                  <a:gd name="connsiteY2" fmla="*/ 352367 h 704734"/>
                  <a:gd name="connsiteX3" fmla="*/ 554870 w 907237"/>
                  <a:gd name="connsiteY3" fmla="*/ 704734 h 704734"/>
                  <a:gd name="connsiteX4" fmla="*/ 0 w 907237"/>
                  <a:gd name="connsiteY4" fmla="*/ 704734 h 704734"/>
                  <a:gd name="connsiteX5" fmla="*/ 352367 w 907237"/>
                  <a:gd name="connsiteY5" fmla="*/ 352367 h 704734"/>
                  <a:gd name="connsiteX6" fmla="*/ 0 w 907237"/>
                  <a:gd name="connsiteY6" fmla="*/ 0 h 70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7237" h="704734">
                    <a:moveTo>
                      <a:pt x="907236" y="0"/>
                    </a:moveTo>
                    <a:lnTo>
                      <a:pt x="907236" y="431018"/>
                    </a:lnTo>
                    <a:lnTo>
                      <a:pt x="453619" y="704734"/>
                    </a:lnTo>
                    <a:lnTo>
                      <a:pt x="1" y="431018"/>
                    </a:lnTo>
                    <a:lnTo>
                      <a:pt x="1" y="0"/>
                    </a:lnTo>
                    <a:lnTo>
                      <a:pt x="453619" y="273716"/>
                    </a:lnTo>
                    <a:lnTo>
                      <a:pt x="907236" y="0"/>
                    </a:lnTo>
                    <a:close/>
                  </a:path>
                </a:pathLst>
              </a:custGeom>
              <a:solidFill>
                <a:srgbClr val="3F5378">
                  <a:hueOff val="0"/>
                  <a:satOff val="0"/>
                  <a:lumOff val="0"/>
                  <a:alphaOff val="0"/>
                </a:srgbClr>
              </a:solidFill>
              <a:ln w="25400" cap="flat" cmpd="sng" algn="ctr">
                <a:solidFill>
                  <a:srgbClr val="3F5378">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0161" tIns="362527" rIns="10160" bIns="362528" numCol="1" spcCol="1270" anchor="ctr" anchorCtr="0">
                <a:noAutofit/>
              </a:bodyPr>
              <a:lstStyle/>
              <a:p>
                <a:pPr marL="0" lvl="0" indent="0" algn="ctr" defTabSz="711200">
                  <a:lnSpc>
                    <a:spcPct val="90000"/>
                  </a:lnSpc>
                  <a:spcBef>
                    <a:spcPct val="0"/>
                  </a:spcBef>
                  <a:spcAft>
                    <a:spcPct val="35000"/>
                  </a:spcAft>
                  <a:buNone/>
                </a:pPr>
                <a:r>
                  <a:rPr lang="en-US" sz="1200" b="1" i="0" u="none" strike="noStrike" kern="1200" cap="none" dirty="0">
                    <a:solidFill>
                      <a:srgbClr val="FF9800"/>
                    </a:solidFill>
                    <a:latin typeface="Roboto Condensed Light"/>
                    <a:ea typeface="Roboto Condensed Light"/>
                    <a:cs typeface="Roboto Condensed Light"/>
                  </a:rPr>
                  <a:t>EDA</a:t>
                </a:r>
                <a:endParaRPr lang="en-IN" sz="1200" b="1" i="0" u="none" strike="noStrike" kern="1200" cap="none" dirty="0">
                  <a:solidFill>
                    <a:srgbClr val="FF9800"/>
                  </a:solidFill>
                  <a:latin typeface="Roboto Condensed Light"/>
                  <a:ea typeface="Roboto Condensed Light"/>
                  <a:cs typeface="Roboto Condensed Light"/>
                </a:endParaRPr>
              </a:p>
            </p:txBody>
          </p:sp>
          <p:sp>
            <p:nvSpPr>
              <p:cNvPr id="8" name="Freeform: Shape 7">
                <a:extLst>
                  <a:ext uri="{FF2B5EF4-FFF2-40B4-BE49-F238E27FC236}">
                    <a16:creationId xmlns:a16="http://schemas.microsoft.com/office/drawing/2014/main" id="{CF75E565-39F6-444F-8E9B-FAD7CE7CD774}"/>
                  </a:ext>
                </a:extLst>
              </p:cNvPr>
              <p:cNvSpPr/>
              <p:nvPr/>
            </p:nvSpPr>
            <p:spPr>
              <a:xfrm>
                <a:off x="3676164" y="1114532"/>
                <a:ext cx="3604576" cy="576509"/>
              </a:xfrm>
              <a:custGeom>
                <a:avLst/>
                <a:gdLst>
                  <a:gd name="connsiteX0" fmla="*/ 96087 w 576508"/>
                  <a:gd name="connsiteY0" fmla="*/ 0 h 3604575"/>
                  <a:gd name="connsiteX1" fmla="*/ 480421 w 576508"/>
                  <a:gd name="connsiteY1" fmla="*/ 0 h 3604575"/>
                  <a:gd name="connsiteX2" fmla="*/ 576508 w 576508"/>
                  <a:gd name="connsiteY2" fmla="*/ 96087 h 3604575"/>
                  <a:gd name="connsiteX3" fmla="*/ 576508 w 576508"/>
                  <a:gd name="connsiteY3" fmla="*/ 3604575 h 3604575"/>
                  <a:gd name="connsiteX4" fmla="*/ 576508 w 576508"/>
                  <a:gd name="connsiteY4" fmla="*/ 3604575 h 3604575"/>
                  <a:gd name="connsiteX5" fmla="*/ 0 w 576508"/>
                  <a:gd name="connsiteY5" fmla="*/ 3604575 h 3604575"/>
                  <a:gd name="connsiteX6" fmla="*/ 0 w 576508"/>
                  <a:gd name="connsiteY6" fmla="*/ 3604575 h 3604575"/>
                  <a:gd name="connsiteX7" fmla="*/ 0 w 576508"/>
                  <a:gd name="connsiteY7" fmla="*/ 96087 h 3604575"/>
                  <a:gd name="connsiteX8" fmla="*/ 96087 w 576508"/>
                  <a:gd name="connsiteY8" fmla="*/ 0 h 360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508" h="3604575">
                    <a:moveTo>
                      <a:pt x="576508" y="600779"/>
                    </a:moveTo>
                    <a:lnTo>
                      <a:pt x="576508" y="3003796"/>
                    </a:lnTo>
                    <a:cubicBezTo>
                      <a:pt x="576508" y="3335593"/>
                      <a:pt x="569627" y="3604572"/>
                      <a:pt x="561140" y="3604572"/>
                    </a:cubicBezTo>
                    <a:lnTo>
                      <a:pt x="0" y="3604572"/>
                    </a:lnTo>
                    <a:lnTo>
                      <a:pt x="0" y="3604572"/>
                    </a:lnTo>
                    <a:lnTo>
                      <a:pt x="0" y="3"/>
                    </a:lnTo>
                    <a:lnTo>
                      <a:pt x="0" y="3"/>
                    </a:lnTo>
                    <a:lnTo>
                      <a:pt x="561140" y="3"/>
                    </a:lnTo>
                    <a:cubicBezTo>
                      <a:pt x="569627" y="3"/>
                      <a:pt x="576508" y="268982"/>
                      <a:pt x="576508" y="600779"/>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009" tIns="33858" rIns="33858" bIns="33859" numCol="1" spcCol="1270" anchor="ctr" anchorCtr="0">
                <a:noAutofit/>
              </a:bodyPr>
              <a:lstStyle/>
              <a:p>
                <a:pPr marL="57150" lvl="1" indent="-57150" defTabSz="4000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Perform univariate and bivariate analysis</a:t>
                </a:r>
                <a:endParaRPr lang="en-IN" sz="900" kern="1200" dirty="0">
                  <a:latin typeface="Roboto Condensed" panose="02000000000000000000" pitchFamily="2" charset="0"/>
                  <a:ea typeface="Roboto Condensed" panose="02000000000000000000" pitchFamily="2" charset="0"/>
                </a:endParaRPr>
              </a:p>
              <a:p>
                <a:pPr marL="57150" lvl="1" indent="-57150" defTabSz="4000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a:t>
                </a:r>
                <a:r>
                  <a:rPr lang="en-US" sz="900" kern="1200" dirty="0" err="1">
                    <a:latin typeface="Roboto Condensed" panose="02000000000000000000" pitchFamily="2" charset="0"/>
                    <a:ea typeface="Roboto Condensed" panose="02000000000000000000" pitchFamily="2" charset="0"/>
                  </a:rPr>
                  <a:t>Anova</a:t>
                </a:r>
                <a:r>
                  <a:rPr lang="en-US" sz="900" kern="1200" dirty="0">
                    <a:latin typeface="Roboto Condensed" panose="02000000000000000000" pitchFamily="2" charset="0"/>
                    <a:ea typeface="Roboto Condensed" panose="02000000000000000000" pitchFamily="2" charset="0"/>
                  </a:rPr>
                  <a:t> and Chi-squared test (YoY revenue growth, Coupons for payment) </a:t>
                </a:r>
                <a:endParaRPr lang="en-IN" sz="900" kern="1200" dirty="0">
                  <a:latin typeface="Roboto Condensed" panose="02000000000000000000" pitchFamily="2" charset="0"/>
                  <a:ea typeface="Roboto Condensed" panose="02000000000000000000" pitchFamily="2" charset="0"/>
                </a:endParaRPr>
              </a:p>
              <a:p>
                <a:pPr marL="57150" lvl="1" indent="-57150" defTabSz="4000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Correlations between variables</a:t>
                </a:r>
              </a:p>
            </p:txBody>
          </p:sp>
          <p:sp>
            <p:nvSpPr>
              <p:cNvPr id="9" name="Freeform: Shape 8">
                <a:extLst>
                  <a:ext uri="{FF2B5EF4-FFF2-40B4-BE49-F238E27FC236}">
                    <a16:creationId xmlns:a16="http://schemas.microsoft.com/office/drawing/2014/main" id="{B7A66B32-2394-4E3F-AFD5-F294E305C1D8}"/>
                  </a:ext>
                </a:extLst>
              </p:cNvPr>
              <p:cNvSpPr/>
              <p:nvPr/>
            </p:nvSpPr>
            <p:spPr>
              <a:xfrm>
                <a:off x="2971685" y="1931938"/>
                <a:ext cx="704735" cy="1016835"/>
              </a:xfrm>
              <a:custGeom>
                <a:avLst/>
                <a:gdLst>
                  <a:gd name="connsiteX0" fmla="*/ 0 w 959785"/>
                  <a:gd name="connsiteY0" fmla="*/ 0 h 704734"/>
                  <a:gd name="connsiteX1" fmla="*/ 607418 w 959785"/>
                  <a:gd name="connsiteY1" fmla="*/ 0 h 704734"/>
                  <a:gd name="connsiteX2" fmla="*/ 959785 w 959785"/>
                  <a:gd name="connsiteY2" fmla="*/ 352367 h 704734"/>
                  <a:gd name="connsiteX3" fmla="*/ 607418 w 959785"/>
                  <a:gd name="connsiteY3" fmla="*/ 704734 h 704734"/>
                  <a:gd name="connsiteX4" fmla="*/ 0 w 959785"/>
                  <a:gd name="connsiteY4" fmla="*/ 704734 h 704734"/>
                  <a:gd name="connsiteX5" fmla="*/ 352367 w 959785"/>
                  <a:gd name="connsiteY5" fmla="*/ 352367 h 704734"/>
                  <a:gd name="connsiteX6" fmla="*/ 0 w 959785"/>
                  <a:gd name="connsiteY6" fmla="*/ 0 h 70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9785" h="704734">
                    <a:moveTo>
                      <a:pt x="959784" y="0"/>
                    </a:moveTo>
                    <a:lnTo>
                      <a:pt x="959784" y="446004"/>
                    </a:lnTo>
                    <a:lnTo>
                      <a:pt x="479893" y="704734"/>
                    </a:lnTo>
                    <a:lnTo>
                      <a:pt x="1" y="446004"/>
                    </a:lnTo>
                    <a:lnTo>
                      <a:pt x="1" y="0"/>
                    </a:lnTo>
                    <a:lnTo>
                      <a:pt x="479893" y="258730"/>
                    </a:lnTo>
                    <a:lnTo>
                      <a:pt x="959784" y="0"/>
                    </a:lnTo>
                    <a:close/>
                  </a:path>
                </a:pathLst>
              </a:custGeom>
              <a:solidFill>
                <a:srgbClr val="3F5378">
                  <a:hueOff val="0"/>
                  <a:satOff val="0"/>
                  <a:lumOff val="0"/>
                  <a:alphaOff val="0"/>
                </a:srgbClr>
              </a:solidFill>
              <a:ln w="25400" cap="flat" cmpd="sng" algn="ctr">
                <a:solidFill>
                  <a:srgbClr val="3F5378">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0161" tIns="362527" rIns="10160" bIns="362528" numCol="1" spcCol="1270" anchor="ctr" anchorCtr="0">
                <a:noAutofit/>
              </a:bodyPr>
              <a:lstStyle/>
              <a:p>
                <a:pPr marL="0" lvl="0" indent="0" algn="ctr" defTabSz="711200">
                  <a:lnSpc>
                    <a:spcPct val="90000"/>
                  </a:lnSpc>
                  <a:spcBef>
                    <a:spcPct val="0"/>
                  </a:spcBef>
                  <a:spcAft>
                    <a:spcPct val="35000"/>
                  </a:spcAft>
                  <a:buNone/>
                </a:pPr>
                <a:r>
                  <a:rPr lang="en-US" sz="1200" b="1" i="0" u="none" strike="noStrike" kern="1200" cap="none" dirty="0">
                    <a:solidFill>
                      <a:srgbClr val="FF9800"/>
                    </a:solidFill>
                    <a:latin typeface="Roboto Condensed Light"/>
                    <a:ea typeface="Roboto Condensed Light"/>
                    <a:cs typeface="Roboto Condensed Light"/>
                  </a:rPr>
                  <a:t>Data Preparation</a:t>
                </a:r>
                <a:endParaRPr lang="en-IN" sz="1200" b="1" i="0" u="none" strike="noStrike" kern="1200" cap="none" dirty="0">
                  <a:solidFill>
                    <a:srgbClr val="FF9800"/>
                  </a:solidFill>
                  <a:latin typeface="Roboto Condensed Light"/>
                  <a:ea typeface="Roboto Condensed Light"/>
                  <a:cs typeface="Roboto Condensed Light"/>
                </a:endParaRPr>
              </a:p>
            </p:txBody>
          </p:sp>
          <p:sp>
            <p:nvSpPr>
              <p:cNvPr id="10" name="Freeform: Shape 9">
                <a:extLst>
                  <a:ext uri="{FF2B5EF4-FFF2-40B4-BE49-F238E27FC236}">
                    <a16:creationId xmlns:a16="http://schemas.microsoft.com/office/drawing/2014/main" id="{DC0C5DF3-86A3-460C-9AB1-A162FF589B80}"/>
                  </a:ext>
                </a:extLst>
              </p:cNvPr>
              <p:cNvSpPr/>
              <p:nvPr/>
            </p:nvSpPr>
            <p:spPr>
              <a:xfrm>
                <a:off x="3686581" y="1958250"/>
                <a:ext cx="3604576" cy="611183"/>
              </a:xfrm>
              <a:custGeom>
                <a:avLst/>
                <a:gdLst>
                  <a:gd name="connsiteX0" fmla="*/ 101866 w 611182"/>
                  <a:gd name="connsiteY0" fmla="*/ 0 h 3604575"/>
                  <a:gd name="connsiteX1" fmla="*/ 509316 w 611182"/>
                  <a:gd name="connsiteY1" fmla="*/ 0 h 3604575"/>
                  <a:gd name="connsiteX2" fmla="*/ 611182 w 611182"/>
                  <a:gd name="connsiteY2" fmla="*/ 101866 h 3604575"/>
                  <a:gd name="connsiteX3" fmla="*/ 611182 w 611182"/>
                  <a:gd name="connsiteY3" fmla="*/ 3604575 h 3604575"/>
                  <a:gd name="connsiteX4" fmla="*/ 611182 w 611182"/>
                  <a:gd name="connsiteY4" fmla="*/ 3604575 h 3604575"/>
                  <a:gd name="connsiteX5" fmla="*/ 0 w 611182"/>
                  <a:gd name="connsiteY5" fmla="*/ 3604575 h 3604575"/>
                  <a:gd name="connsiteX6" fmla="*/ 0 w 611182"/>
                  <a:gd name="connsiteY6" fmla="*/ 3604575 h 3604575"/>
                  <a:gd name="connsiteX7" fmla="*/ 0 w 611182"/>
                  <a:gd name="connsiteY7" fmla="*/ 101866 h 3604575"/>
                  <a:gd name="connsiteX8" fmla="*/ 101866 w 611182"/>
                  <a:gd name="connsiteY8" fmla="*/ 0 h 360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182" h="3604575">
                    <a:moveTo>
                      <a:pt x="611182" y="600778"/>
                    </a:moveTo>
                    <a:lnTo>
                      <a:pt x="611182" y="3003797"/>
                    </a:lnTo>
                    <a:cubicBezTo>
                      <a:pt x="611182" y="3335596"/>
                      <a:pt x="603449" y="3604572"/>
                      <a:pt x="593910" y="3604572"/>
                    </a:cubicBezTo>
                    <a:lnTo>
                      <a:pt x="0" y="3604572"/>
                    </a:lnTo>
                    <a:lnTo>
                      <a:pt x="0" y="3604572"/>
                    </a:lnTo>
                    <a:lnTo>
                      <a:pt x="0" y="3"/>
                    </a:lnTo>
                    <a:lnTo>
                      <a:pt x="0" y="3"/>
                    </a:lnTo>
                    <a:lnTo>
                      <a:pt x="593910" y="3"/>
                    </a:lnTo>
                    <a:cubicBezTo>
                      <a:pt x="603449" y="3"/>
                      <a:pt x="611182" y="268979"/>
                      <a:pt x="611182" y="600778"/>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009" tIns="35551" rIns="35550" bIns="35550" numCol="1" spcCol="1270" anchor="ctr" anchorCtr="0">
                <a:noAutofit/>
              </a:bodyPr>
              <a:lstStyle/>
              <a:p>
                <a:pPr marL="57150" lvl="1" indent="-57150" defTabSz="4000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Remove unwanted variables (Account ID)</a:t>
                </a:r>
                <a:endParaRPr lang="en-IN" sz="900" kern="1200" dirty="0">
                  <a:latin typeface="Roboto Condensed" panose="02000000000000000000" pitchFamily="2" charset="0"/>
                  <a:ea typeface="Roboto Condensed" panose="02000000000000000000" pitchFamily="2" charset="0"/>
                </a:endParaRPr>
              </a:p>
              <a:p>
                <a:pPr marL="57150" lvl="1" indent="-57150" defTabSz="4000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Missing value treatment</a:t>
                </a:r>
                <a:endParaRPr lang="en-IN" sz="900" kern="1200" dirty="0">
                  <a:latin typeface="Roboto Condensed" panose="02000000000000000000" pitchFamily="2" charset="0"/>
                  <a:ea typeface="Roboto Condensed" panose="02000000000000000000" pitchFamily="2" charset="0"/>
                </a:endParaRPr>
              </a:p>
              <a:p>
                <a:pPr marL="57150" lvl="1" indent="-57150" defTabSz="4000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Outlier treatment</a:t>
                </a:r>
                <a:endParaRPr lang="en-IN" sz="900" kern="1200" dirty="0">
                  <a:latin typeface="Roboto Condensed" panose="02000000000000000000" pitchFamily="2" charset="0"/>
                  <a:ea typeface="Roboto Condensed" panose="02000000000000000000" pitchFamily="2" charset="0"/>
                </a:endParaRPr>
              </a:p>
              <a:p>
                <a:pPr marL="57150" lvl="1" indent="-57150" defTabSz="4000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Variable transformation (Encoding)</a:t>
                </a:r>
                <a:endParaRPr lang="en-IN" sz="900" kern="1200" dirty="0">
                  <a:latin typeface="Roboto Condensed" panose="02000000000000000000" pitchFamily="2" charset="0"/>
                  <a:ea typeface="Roboto Condensed" panose="02000000000000000000" pitchFamily="2" charset="0"/>
                </a:endParaRPr>
              </a:p>
            </p:txBody>
          </p:sp>
          <p:sp>
            <p:nvSpPr>
              <p:cNvPr id="11" name="Freeform: Shape 10">
                <a:extLst>
                  <a:ext uri="{FF2B5EF4-FFF2-40B4-BE49-F238E27FC236}">
                    <a16:creationId xmlns:a16="http://schemas.microsoft.com/office/drawing/2014/main" id="{DECE75E7-F10D-49E5-8CA1-2C366F68EAFE}"/>
                  </a:ext>
                </a:extLst>
              </p:cNvPr>
              <p:cNvSpPr/>
              <p:nvPr/>
            </p:nvSpPr>
            <p:spPr>
              <a:xfrm>
                <a:off x="2961524" y="2887131"/>
                <a:ext cx="704735" cy="907238"/>
              </a:xfrm>
              <a:custGeom>
                <a:avLst/>
                <a:gdLst>
                  <a:gd name="connsiteX0" fmla="*/ 0 w 907237"/>
                  <a:gd name="connsiteY0" fmla="*/ 0 h 704734"/>
                  <a:gd name="connsiteX1" fmla="*/ 554870 w 907237"/>
                  <a:gd name="connsiteY1" fmla="*/ 0 h 704734"/>
                  <a:gd name="connsiteX2" fmla="*/ 907237 w 907237"/>
                  <a:gd name="connsiteY2" fmla="*/ 352367 h 704734"/>
                  <a:gd name="connsiteX3" fmla="*/ 554870 w 907237"/>
                  <a:gd name="connsiteY3" fmla="*/ 704734 h 704734"/>
                  <a:gd name="connsiteX4" fmla="*/ 0 w 907237"/>
                  <a:gd name="connsiteY4" fmla="*/ 704734 h 704734"/>
                  <a:gd name="connsiteX5" fmla="*/ 352367 w 907237"/>
                  <a:gd name="connsiteY5" fmla="*/ 352367 h 704734"/>
                  <a:gd name="connsiteX6" fmla="*/ 0 w 907237"/>
                  <a:gd name="connsiteY6" fmla="*/ 0 h 70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7237" h="704734">
                    <a:moveTo>
                      <a:pt x="907236" y="0"/>
                    </a:moveTo>
                    <a:lnTo>
                      <a:pt x="907236" y="431018"/>
                    </a:lnTo>
                    <a:lnTo>
                      <a:pt x="453619" y="704734"/>
                    </a:lnTo>
                    <a:lnTo>
                      <a:pt x="1" y="431018"/>
                    </a:lnTo>
                    <a:lnTo>
                      <a:pt x="1" y="0"/>
                    </a:lnTo>
                    <a:lnTo>
                      <a:pt x="453619" y="273716"/>
                    </a:lnTo>
                    <a:lnTo>
                      <a:pt x="907236" y="0"/>
                    </a:lnTo>
                    <a:close/>
                  </a:path>
                </a:pathLst>
              </a:custGeom>
              <a:solidFill>
                <a:srgbClr val="3F5378">
                  <a:hueOff val="0"/>
                  <a:satOff val="0"/>
                  <a:lumOff val="0"/>
                  <a:alphaOff val="0"/>
                </a:srgbClr>
              </a:solidFill>
              <a:ln w="25400" cap="flat" cmpd="sng" algn="ctr">
                <a:solidFill>
                  <a:srgbClr val="3F5378">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0161" tIns="362527" rIns="10160" bIns="362528" numCol="1" spcCol="1270" anchor="ctr" anchorCtr="0">
                <a:noAutofit/>
              </a:bodyPr>
              <a:lstStyle/>
              <a:p>
                <a:pPr marL="0" lvl="0" indent="0" algn="ctr" defTabSz="711200">
                  <a:lnSpc>
                    <a:spcPct val="90000"/>
                  </a:lnSpc>
                  <a:spcBef>
                    <a:spcPct val="0"/>
                  </a:spcBef>
                  <a:spcAft>
                    <a:spcPct val="35000"/>
                  </a:spcAft>
                  <a:buNone/>
                </a:pPr>
                <a:r>
                  <a:rPr lang="en-US" sz="1200" b="1" i="0" u="none" strike="noStrike" kern="1200" cap="none" dirty="0">
                    <a:solidFill>
                      <a:srgbClr val="FF9800"/>
                    </a:solidFill>
                    <a:latin typeface="Roboto Condensed Light"/>
                    <a:ea typeface="Roboto Condensed Light"/>
                    <a:cs typeface="Roboto Condensed Light"/>
                  </a:rPr>
                  <a:t>Pre- processing</a:t>
                </a:r>
                <a:endParaRPr lang="en-IN" sz="1200" b="1" i="0" u="none" strike="noStrike" kern="1200" cap="none" dirty="0">
                  <a:solidFill>
                    <a:srgbClr val="FF9800"/>
                  </a:solidFill>
                  <a:latin typeface="Roboto Condensed Light"/>
                  <a:ea typeface="Roboto Condensed Light"/>
                  <a:cs typeface="Roboto Condensed Light"/>
                </a:endParaRPr>
              </a:p>
            </p:txBody>
          </p:sp>
          <p:sp>
            <p:nvSpPr>
              <p:cNvPr id="13" name="Freeform: Shape 12">
                <a:extLst>
                  <a:ext uri="{FF2B5EF4-FFF2-40B4-BE49-F238E27FC236}">
                    <a16:creationId xmlns:a16="http://schemas.microsoft.com/office/drawing/2014/main" id="{C49C844E-456B-424D-8392-2B8B2F389576}"/>
                  </a:ext>
                </a:extLst>
              </p:cNvPr>
              <p:cNvSpPr/>
              <p:nvPr/>
            </p:nvSpPr>
            <p:spPr>
              <a:xfrm>
                <a:off x="2971685" y="3746903"/>
                <a:ext cx="704735" cy="1016834"/>
              </a:xfrm>
              <a:custGeom>
                <a:avLst/>
                <a:gdLst>
                  <a:gd name="connsiteX0" fmla="*/ 0 w 907237"/>
                  <a:gd name="connsiteY0" fmla="*/ 0 h 704734"/>
                  <a:gd name="connsiteX1" fmla="*/ 554870 w 907237"/>
                  <a:gd name="connsiteY1" fmla="*/ 0 h 704734"/>
                  <a:gd name="connsiteX2" fmla="*/ 907237 w 907237"/>
                  <a:gd name="connsiteY2" fmla="*/ 352367 h 704734"/>
                  <a:gd name="connsiteX3" fmla="*/ 554870 w 907237"/>
                  <a:gd name="connsiteY3" fmla="*/ 704734 h 704734"/>
                  <a:gd name="connsiteX4" fmla="*/ 0 w 907237"/>
                  <a:gd name="connsiteY4" fmla="*/ 704734 h 704734"/>
                  <a:gd name="connsiteX5" fmla="*/ 352367 w 907237"/>
                  <a:gd name="connsiteY5" fmla="*/ 352367 h 704734"/>
                  <a:gd name="connsiteX6" fmla="*/ 0 w 907237"/>
                  <a:gd name="connsiteY6" fmla="*/ 0 h 70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7237" h="704734">
                    <a:moveTo>
                      <a:pt x="907236" y="0"/>
                    </a:moveTo>
                    <a:lnTo>
                      <a:pt x="907236" y="431018"/>
                    </a:lnTo>
                    <a:lnTo>
                      <a:pt x="453619" y="704734"/>
                    </a:lnTo>
                    <a:lnTo>
                      <a:pt x="1" y="431018"/>
                    </a:lnTo>
                    <a:lnTo>
                      <a:pt x="1" y="0"/>
                    </a:lnTo>
                    <a:lnTo>
                      <a:pt x="453619" y="273716"/>
                    </a:lnTo>
                    <a:lnTo>
                      <a:pt x="907236"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86" tIns="359352" rIns="6985" bIns="359353" numCol="1" spcCol="1270" anchor="ctr" anchorCtr="0">
                <a:noAutofit/>
              </a:bodyPr>
              <a:lstStyle/>
              <a:p>
                <a:pPr marL="0" lvl="0" indent="0" algn="ctr" defTabSz="488950">
                  <a:lnSpc>
                    <a:spcPct val="90000"/>
                  </a:lnSpc>
                  <a:spcBef>
                    <a:spcPct val="0"/>
                  </a:spcBef>
                  <a:spcAft>
                    <a:spcPct val="35000"/>
                  </a:spcAft>
                  <a:buNone/>
                </a:pPr>
                <a:r>
                  <a:rPr lang="en-US" sz="1200" b="1" kern="1200" dirty="0">
                    <a:solidFill>
                      <a:srgbClr val="FF9800"/>
                    </a:solidFill>
                    <a:latin typeface="Roboto Condensed Light"/>
                    <a:ea typeface="Roboto Condensed Light"/>
                  </a:rPr>
                  <a:t>Modelling</a:t>
                </a:r>
                <a:endParaRPr lang="en-IN" sz="1200" b="1" kern="1200" dirty="0">
                  <a:solidFill>
                    <a:srgbClr val="FF9800"/>
                  </a:solidFill>
                  <a:latin typeface="Roboto Condensed Light"/>
                  <a:ea typeface="Roboto Condensed Light"/>
                </a:endParaRPr>
              </a:p>
            </p:txBody>
          </p:sp>
        </p:grpSp>
        <p:sp>
          <p:nvSpPr>
            <p:cNvPr id="19" name="Freeform: Shape 18">
              <a:extLst>
                <a:ext uri="{FF2B5EF4-FFF2-40B4-BE49-F238E27FC236}">
                  <a16:creationId xmlns:a16="http://schemas.microsoft.com/office/drawing/2014/main" id="{DBF687D4-EEB5-4C0A-8089-48C62692BB45}"/>
                </a:ext>
              </a:extLst>
            </p:cNvPr>
            <p:cNvSpPr/>
            <p:nvPr/>
          </p:nvSpPr>
          <p:spPr>
            <a:xfrm>
              <a:off x="3684726" y="2807778"/>
              <a:ext cx="3604576" cy="559199"/>
            </a:xfrm>
            <a:custGeom>
              <a:avLst/>
              <a:gdLst>
                <a:gd name="connsiteX0" fmla="*/ 101866 w 611182"/>
                <a:gd name="connsiteY0" fmla="*/ 0 h 3604575"/>
                <a:gd name="connsiteX1" fmla="*/ 509316 w 611182"/>
                <a:gd name="connsiteY1" fmla="*/ 0 h 3604575"/>
                <a:gd name="connsiteX2" fmla="*/ 611182 w 611182"/>
                <a:gd name="connsiteY2" fmla="*/ 101866 h 3604575"/>
                <a:gd name="connsiteX3" fmla="*/ 611182 w 611182"/>
                <a:gd name="connsiteY3" fmla="*/ 3604575 h 3604575"/>
                <a:gd name="connsiteX4" fmla="*/ 611182 w 611182"/>
                <a:gd name="connsiteY4" fmla="*/ 3604575 h 3604575"/>
                <a:gd name="connsiteX5" fmla="*/ 0 w 611182"/>
                <a:gd name="connsiteY5" fmla="*/ 3604575 h 3604575"/>
                <a:gd name="connsiteX6" fmla="*/ 0 w 611182"/>
                <a:gd name="connsiteY6" fmla="*/ 3604575 h 3604575"/>
                <a:gd name="connsiteX7" fmla="*/ 0 w 611182"/>
                <a:gd name="connsiteY7" fmla="*/ 101866 h 3604575"/>
                <a:gd name="connsiteX8" fmla="*/ 101866 w 611182"/>
                <a:gd name="connsiteY8" fmla="*/ 0 h 360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182" h="3604575">
                  <a:moveTo>
                    <a:pt x="611182" y="600778"/>
                  </a:moveTo>
                  <a:lnTo>
                    <a:pt x="611182" y="3003797"/>
                  </a:lnTo>
                  <a:cubicBezTo>
                    <a:pt x="611182" y="3335596"/>
                    <a:pt x="603449" y="3604572"/>
                    <a:pt x="593910" y="3604572"/>
                  </a:cubicBezTo>
                  <a:lnTo>
                    <a:pt x="0" y="3604572"/>
                  </a:lnTo>
                  <a:lnTo>
                    <a:pt x="0" y="3604572"/>
                  </a:lnTo>
                  <a:lnTo>
                    <a:pt x="0" y="3"/>
                  </a:lnTo>
                  <a:lnTo>
                    <a:pt x="0" y="3"/>
                  </a:lnTo>
                  <a:lnTo>
                    <a:pt x="593910" y="3"/>
                  </a:lnTo>
                  <a:cubicBezTo>
                    <a:pt x="603449" y="3"/>
                    <a:pt x="611182" y="268979"/>
                    <a:pt x="611182" y="600778"/>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009" tIns="35551" rIns="35550" bIns="35550" numCol="1" spcCol="1270" anchor="ctr" anchorCtr="0">
              <a:noAutofit/>
            </a:bodyPr>
            <a:lstStyle/>
            <a:p>
              <a:pPr marL="57150" lvl="1" indent="-57150" defTabSz="2222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High VIF variables removed (Cashback, Service Score, Clusters, User Count)</a:t>
              </a:r>
              <a:endParaRPr lang="en-IN" sz="900" kern="1200" dirty="0">
                <a:latin typeface="Roboto Condensed" panose="02000000000000000000" pitchFamily="2" charset="0"/>
                <a:ea typeface="Roboto Condensed" panose="02000000000000000000" pitchFamily="2" charset="0"/>
              </a:endParaRPr>
            </a:p>
            <a:p>
              <a:pPr marL="57150" lvl="1" indent="-57150" defTabSz="2222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Train-test split in 70:30 ratio</a:t>
              </a:r>
            </a:p>
            <a:p>
              <a:pPr marL="57150" lvl="1" indent="-57150" defTabSz="2222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Scaling</a:t>
              </a:r>
              <a:endParaRPr lang="en-IN" sz="900" kern="1200" dirty="0">
                <a:latin typeface="Roboto Condensed" panose="02000000000000000000" pitchFamily="2" charset="0"/>
                <a:ea typeface="Roboto Condensed" panose="02000000000000000000" pitchFamily="2" charset="0"/>
              </a:endParaRPr>
            </a:p>
          </p:txBody>
        </p:sp>
        <p:sp>
          <p:nvSpPr>
            <p:cNvPr id="20" name="Freeform: Shape 19">
              <a:extLst>
                <a:ext uri="{FF2B5EF4-FFF2-40B4-BE49-F238E27FC236}">
                  <a16:creationId xmlns:a16="http://schemas.microsoft.com/office/drawing/2014/main" id="{4302804E-4BE3-44C4-B869-A702754F70B5}"/>
                </a:ext>
              </a:extLst>
            </p:cNvPr>
            <p:cNvSpPr/>
            <p:nvPr/>
          </p:nvSpPr>
          <p:spPr>
            <a:xfrm>
              <a:off x="3695573" y="3683097"/>
              <a:ext cx="3604576" cy="611183"/>
            </a:xfrm>
            <a:custGeom>
              <a:avLst/>
              <a:gdLst>
                <a:gd name="connsiteX0" fmla="*/ 101866 w 611182"/>
                <a:gd name="connsiteY0" fmla="*/ 0 h 3604575"/>
                <a:gd name="connsiteX1" fmla="*/ 509316 w 611182"/>
                <a:gd name="connsiteY1" fmla="*/ 0 h 3604575"/>
                <a:gd name="connsiteX2" fmla="*/ 611182 w 611182"/>
                <a:gd name="connsiteY2" fmla="*/ 101866 h 3604575"/>
                <a:gd name="connsiteX3" fmla="*/ 611182 w 611182"/>
                <a:gd name="connsiteY3" fmla="*/ 3604575 h 3604575"/>
                <a:gd name="connsiteX4" fmla="*/ 611182 w 611182"/>
                <a:gd name="connsiteY4" fmla="*/ 3604575 h 3604575"/>
                <a:gd name="connsiteX5" fmla="*/ 0 w 611182"/>
                <a:gd name="connsiteY5" fmla="*/ 3604575 h 3604575"/>
                <a:gd name="connsiteX6" fmla="*/ 0 w 611182"/>
                <a:gd name="connsiteY6" fmla="*/ 3604575 h 3604575"/>
                <a:gd name="connsiteX7" fmla="*/ 0 w 611182"/>
                <a:gd name="connsiteY7" fmla="*/ 101866 h 3604575"/>
                <a:gd name="connsiteX8" fmla="*/ 101866 w 611182"/>
                <a:gd name="connsiteY8" fmla="*/ 0 h 360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182" h="3604575">
                  <a:moveTo>
                    <a:pt x="611182" y="600778"/>
                  </a:moveTo>
                  <a:lnTo>
                    <a:pt x="611182" y="3003797"/>
                  </a:lnTo>
                  <a:cubicBezTo>
                    <a:pt x="611182" y="3335596"/>
                    <a:pt x="603449" y="3604572"/>
                    <a:pt x="593910" y="3604572"/>
                  </a:cubicBezTo>
                  <a:lnTo>
                    <a:pt x="0" y="3604572"/>
                  </a:lnTo>
                  <a:lnTo>
                    <a:pt x="0" y="3604572"/>
                  </a:lnTo>
                  <a:lnTo>
                    <a:pt x="0" y="3"/>
                  </a:lnTo>
                  <a:lnTo>
                    <a:pt x="0" y="3"/>
                  </a:lnTo>
                  <a:lnTo>
                    <a:pt x="593910" y="3"/>
                  </a:lnTo>
                  <a:cubicBezTo>
                    <a:pt x="603449" y="3"/>
                    <a:pt x="611182" y="268979"/>
                    <a:pt x="611182" y="600778"/>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009" tIns="35551" rIns="35550" bIns="35550" numCol="1" spcCol="1270" anchor="ctr" anchorCtr="0">
              <a:noAutofit/>
            </a:bodyPr>
            <a:lstStyle/>
            <a:p>
              <a:pPr marL="57150" lvl="3" indent="-57150" defTabSz="2222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Try out different algorithms (8) &amp; evaluate performance on train and test</a:t>
              </a:r>
              <a:endParaRPr lang="en-IN" sz="900" kern="1200" dirty="0">
                <a:latin typeface="Roboto Condensed" panose="02000000000000000000" pitchFamily="2" charset="0"/>
                <a:ea typeface="Roboto Condensed" panose="02000000000000000000" pitchFamily="2" charset="0"/>
              </a:endParaRPr>
            </a:p>
            <a:p>
              <a:pPr marL="57150" lvl="3" indent="-57150" defTabSz="2222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Benchmark base model performance</a:t>
              </a:r>
              <a:endParaRPr lang="en-IN" sz="900" kern="1200" dirty="0">
                <a:latin typeface="Roboto Condensed" panose="02000000000000000000" pitchFamily="2" charset="0"/>
                <a:ea typeface="Roboto Condensed" panose="02000000000000000000" pitchFamily="2" charset="0"/>
              </a:endParaRPr>
            </a:p>
            <a:p>
              <a:pPr marL="57150" lvl="3" indent="-57150" defTabSz="2222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Tune hyper parameters and change data</a:t>
              </a:r>
            </a:p>
            <a:p>
              <a:pPr marL="57150" lvl="3" indent="-57150" defTabSz="2222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Select best model based on evaluation metrics </a:t>
              </a:r>
              <a:endParaRPr lang="en-IN" sz="900" kern="1200" dirty="0">
                <a:latin typeface="Roboto Condensed" panose="02000000000000000000" pitchFamily="2" charset="0"/>
                <a:ea typeface="Roboto Condensed" panose="02000000000000000000" pitchFamily="2" charset="0"/>
              </a:endParaRPr>
            </a:p>
          </p:txBody>
        </p:sp>
      </p:grpSp>
      <p:sp>
        <p:nvSpPr>
          <p:cNvPr id="21" name="TextBox 20">
            <a:extLst>
              <a:ext uri="{FF2B5EF4-FFF2-40B4-BE49-F238E27FC236}">
                <a16:creationId xmlns:a16="http://schemas.microsoft.com/office/drawing/2014/main" id="{BEE8DB5F-3F2A-49AD-9865-C9335B516775}"/>
              </a:ext>
            </a:extLst>
          </p:cNvPr>
          <p:cNvSpPr txBox="1"/>
          <p:nvPr/>
        </p:nvSpPr>
        <p:spPr>
          <a:xfrm>
            <a:off x="5672585" y="846750"/>
            <a:ext cx="2906233" cy="430887"/>
          </a:xfrm>
          <a:prstGeom prst="rect">
            <a:avLst/>
          </a:prstGeom>
          <a:noFill/>
          <a:ln w="22225">
            <a:solidFill>
              <a:schemeClr val="accent5"/>
            </a:solidFill>
          </a:ln>
        </p:spPr>
        <p:txBody>
          <a:bodyPr wrap="square" rtlCol="0">
            <a:spAutoFit/>
          </a:bodyPr>
          <a:lstStyle/>
          <a:p>
            <a:pPr algn="ctr"/>
            <a:r>
              <a:rPr lang="en-US" sz="1100" dirty="0">
                <a:latin typeface="Roboto Condensed" panose="02000000000000000000" pitchFamily="2" charset="0"/>
                <a:ea typeface="Roboto Condensed" panose="02000000000000000000" pitchFamily="2" charset="0"/>
              </a:rPr>
              <a:t>8 Algorithms selected</a:t>
            </a:r>
          </a:p>
          <a:p>
            <a:pPr algn="ctr"/>
            <a:r>
              <a:rPr lang="en-US" sz="1100" dirty="0">
                <a:latin typeface="Roboto Condensed" panose="02000000000000000000" pitchFamily="2" charset="0"/>
                <a:ea typeface="Roboto Condensed" panose="02000000000000000000" pitchFamily="2" charset="0"/>
              </a:rPr>
              <a:t>Classifier versions from </a:t>
            </a:r>
            <a:r>
              <a:rPr lang="en-US" sz="1100" dirty="0" err="1">
                <a:latin typeface="Roboto Condensed" panose="02000000000000000000" pitchFamily="2" charset="0"/>
                <a:ea typeface="Roboto Condensed" panose="02000000000000000000" pitchFamily="2" charset="0"/>
              </a:rPr>
              <a:t>SKLearn</a:t>
            </a:r>
            <a:r>
              <a:rPr lang="en-US" sz="1100" dirty="0">
                <a:latin typeface="Roboto Condensed" panose="02000000000000000000" pitchFamily="2" charset="0"/>
                <a:ea typeface="Roboto Condensed" panose="02000000000000000000" pitchFamily="2" charset="0"/>
              </a:rPr>
              <a:t> and </a:t>
            </a:r>
            <a:r>
              <a:rPr lang="en-US" sz="1100" dirty="0" err="1">
                <a:latin typeface="Roboto Condensed" panose="02000000000000000000" pitchFamily="2" charset="0"/>
                <a:ea typeface="Roboto Condensed" panose="02000000000000000000" pitchFamily="2" charset="0"/>
              </a:rPr>
              <a:t>Statsmodel</a:t>
            </a:r>
            <a:endParaRPr lang="en-IN" sz="1100" dirty="0">
              <a:latin typeface="Roboto Condensed" panose="02000000000000000000" pitchFamily="2" charset="0"/>
              <a:ea typeface="Roboto Condensed" panose="02000000000000000000" pitchFamily="2" charset="0"/>
            </a:endParaRPr>
          </a:p>
        </p:txBody>
      </p:sp>
      <p:sp>
        <p:nvSpPr>
          <p:cNvPr id="23" name="TextBox 22">
            <a:extLst>
              <a:ext uri="{FF2B5EF4-FFF2-40B4-BE49-F238E27FC236}">
                <a16:creationId xmlns:a16="http://schemas.microsoft.com/office/drawing/2014/main" id="{A5E198AA-C7B5-44C4-AE1C-0728966DDD88}"/>
              </a:ext>
            </a:extLst>
          </p:cNvPr>
          <p:cNvSpPr txBox="1"/>
          <p:nvPr/>
        </p:nvSpPr>
        <p:spPr>
          <a:xfrm>
            <a:off x="5672587" y="269072"/>
            <a:ext cx="2906233" cy="430887"/>
          </a:xfrm>
          <a:prstGeom prst="rect">
            <a:avLst/>
          </a:prstGeom>
          <a:noFill/>
          <a:ln w="22225">
            <a:solidFill>
              <a:schemeClr val="accent5"/>
            </a:solidFill>
          </a:ln>
        </p:spPr>
        <p:txBody>
          <a:bodyPr wrap="square" rtlCol="0">
            <a:spAutoFit/>
          </a:bodyPr>
          <a:lstStyle/>
          <a:p>
            <a:pPr algn="ctr"/>
            <a:r>
              <a:rPr lang="en-US" sz="1100" dirty="0">
                <a:latin typeface="Roboto Condensed" panose="02000000000000000000" pitchFamily="2" charset="0"/>
                <a:ea typeface="Roboto Condensed" panose="02000000000000000000" pitchFamily="2" charset="0"/>
              </a:rPr>
              <a:t>Model evaluation criteria – Good fit, Interpretable, F1score, Precision, Recall for 1s</a:t>
            </a:r>
            <a:endParaRPr lang="en-IN" sz="1100" dirty="0">
              <a:latin typeface="Roboto Condensed" panose="02000000000000000000" pitchFamily="2" charset="0"/>
              <a:ea typeface="Roboto Condensed" panose="02000000000000000000" pitchFamily="2" charset="0"/>
            </a:endParaRPr>
          </a:p>
        </p:txBody>
      </p:sp>
      <p:sp>
        <p:nvSpPr>
          <p:cNvPr id="24" name="TextBox 23">
            <a:extLst>
              <a:ext uri="{FF2B5EF4-FFF2-40B4-BE49-F238E27FC236}">
                <a16:creationId xmlns:a16="http://schemas.microsoft.com/office/drawing/2014/main" id="{53009CEF-60C1-4653-AC25-3344B5F5E97F}"/>
              </a:ext>
            </a:extLst>
          </p:cNvPr>
          <p:cNvSpPr txBox="1"/>
          <p:nvPr/>
        </p:nvSpPr>
        <p:spPr>
          <a:xfrm>
            <a:off x="5672584" y="1391224"/>
            <a:ext cx="2906233" cy="430887"/>
          </a:xfrm>
          <a:prstGeom prst="rect">
            <a:avLst/>
          </a:prstGeom>
          <a:noFill/>
          <a:ln w="22225">
            <a:solidFill>
              <a:schemeClr val="accent5"/>
            </a:solidFill>
          </a:ln>
        </p:spPr>
        <p:txBody>
          <a:bodyPr wrap="square" rtlCol="0">
            <a:spAutoFit/>
          </a:bodyPr>
          <a:lstStyle/>
          <a:p>
            <a:pPr algn="ctr"/>
            <a:r>
              <a:rPr lang="en-US" sz="1100" dirty="0">
                <a:latin typeface="Roboto Condensed" panose="02000000000000000000" pitchFamily="2" charset="0"/>
                <a:ea typeface="Roboto Condensed" panose="02000000000000000000" pitchFamily="2" charset="0"/>
              </a:rPr>
              <a:t>Base model with default hyperparameters</a:t>
            </a:r>
          </a:p>
          <a:p>
            <a:pPr algn="ctr"/>
            <a:r>
              <a:rPr lang="en-US" sz="1100" dirty="0">
                <a:latin typeface="Roboto Condensed" panose="02000000000000000000" pitchFamily="2" charset="0"/>
                <a:ea typeface="Roboto Condensed" panose="02000000000000000000" pitchFamily="2" charset="0"/>
              </a:rPr>
              <a:t>for benchmarking</a:t>
            </a:r>
            <a:endParaRPr lang="en-IN" sz="1100" dirty="0">
              <a:latin typeface="Roboto Condensed" panose="02000000000000000000" pitchFamily="2" charset="0"/>
              <a:ea typeface="Roboto Condensed" panose="02000000000000000000" pitchFamily="2" charset="0"/>
            </a:endParaRPr>
          </a:p>
        </p:txBody>
      </p:sp>
      <p:sp>
        <p:nvSpPr>
          <p:cNvPr id="25" name="TextBox 24">
            <a:extLst>
              <a:ext uri="{FF2B5EF4-FFF2-40B4-BE49-F238E27FC236}">
                <a16:creationId xmlns:a16="http://schemas.microsoft.com/office/drawing/2014/main" id="{92F9ABFF-7C8C-4775-9233-13615F658235}"/>
              </a:ext>
            </a:extLst>
          </p:cNvPr>
          <p:cNvSpPr txBox="1"/>
          <p:nvPr/>
        </p:nvSpPr>
        <p:spPr>
          <a:xfrm>
            <a:off x="5672584" y="1920818"/>
            <a:ext cx="2906233" cy="938719"/>
          </a:xfrm>
          <a:prstGeom prst="rect">
            <a:avLst/>
          </a:prstGeom>
          <a:noFill/>
          <a:ln w="22225">
            <a:solidFill>
              <a:schemeClr val="accent5"/>
            </a:solidFill>
          </a:ln>
        </p:spPr>
        <p:txBody>
          <a:bodyPr wrap="square" rtlCol="0">
            <a:spAutoFit/>
          </a:bodyPr>
          <a:lstStyle/>
          <a:p>
            <a:pPr algn="ctr"/>
            <a:r>
              <a:rPr lang="en-US" sz="1100" b="1" dirty="0">
                <a:latin typeface="Roboto Condensed" panose="02000000000000000000" pitchFamily="2" charset="0"/>
                <a:ea typeface="Roboto Condensed" panose="02000000000000000000" pitchFamily="2" charset="0"/>
              </a:rPr>
              <a:t>Performance improvement</a:t>
            </a:r>
          </a:p>
          <a:p>
            <a:pPr marL="228600" indent="-228600">
              <a:buAutoNum type="arabicPeriod"/>
            </a:pPr>
            <a:r>
              <a:rPr lang="en-US" sz="1100" dirty="0">
                <a:latin typeface="Roboto Condensed" panose="02000000000000000000" pitchFamily="2" charset="0"/>
                <a:ea typeface="Roboto Condensed" panose="02000000000000000000" pitchFamily="2" charset="0"/>
              </a:rPr>
              <a:t>Data changed for different trials</a:t>
            </a:r>
          </a:p>
          <a:p>
            <a:pPr marL="228600" indent="-228600">
              <a:buAutoNum type="arabicPeriod"/>
            </a:pPr>
            <a:r>
              <a:rPr lang="en-US" sz="1100" dirty="0">
                <a:latin typeface="Roboto Condensed" panose="02000000000000000000" pitchFamily="2" charset="0"/>
                <a:ea typeface="Roboto Condensed" panose="02000000000000000000" pitchFamily="2" charset="0"/>
              </a:rPr>
              <a:t>Hyperparameters tuned (Grid Search)</a:t>
            </a:r>
          </a:p>
          <a:p>
            <a:pPr marL="228600" indent="-228600">
              <a:buAutoNum type="arabicPeriod"/>
            </a:pPr>
            <a:r>
              <a:rPr lang="en-US" sz="1100" dirty="0">
                <a:latin typeface="Roboto Condensed" panose="02000000000000000000" pitchFamily="2" charset="0"/>
                <a:ea typeface="Roboto Condensed" panose="02000000000000000000" pitchFamily="2" charset="0"/>
              </a:rPr>
              <a:t>Regularization</a:t>
            </a:r>
          </a:p>
          <a:p>
            <a:pPr marL="228600" indent="-228600">
              <a:buAutoNum type="arabicPeriod"/>
            </a:pPr>
            <a:r>
              <a:rPr lang="en-US" sz="1100" dirty="0">
                <a:latin typeface="Roboto Condensed" panose="02000000000000000000" pitchFamily="2" charset="0"/>
                <a:ea typeface="Roboto Condensed" panose="02000000000000000000" pitchFamily="2" charset="0"/>
              </a:rPr>
              <a:t>Ensembles</a:t>
            </a:r>
            <a:endParaRPr lang="en-IN" sz="1100" dirty="0">
              <a:latin typeface="Roboto Condensed" panose="02000000000000000000" pitchFamily="2" charset="0"/>
              <a:ea typeface="Roboto Condensed" panose="02000000000000000000" pitchFamily="2" charset="0"/>
            </a:endParaRPr>
          </a:p>
        </p:txBody>
      </p:sp>
      <p:sp>
        <p:nvSpPr>
          <p:cNvPr id="28" name="TextBox 27">
            <a:extLst>
              <a:ext uri="{FF2B5EF4-FFF2-40B4-BE49-F238E27FC236}">
                <a16:creationId xmlns:a16="http://schemas.microsoft.com/office/drawing/2014/main" id="{C42EB95C-0A68-4EEA-B38C-BC71AA596EF1}"/>
              </a:ext>
            </a:extLst>
          </p:cNvPr>
          <p:cNvSpPr txBox="1"/>
          <p:nvPr/>
        </p:nvSpPr>
        <p:spPr>
          <a:xfrm>
            <a:off x="5672584" y="2974514"/>
            <a:ext cx="2906233" cy="430887"/>
          </a:xfrm>
          <a:prstGeom prst="rect">
            <a:avLst/>
          </a:prstGeom>
          <a:noFill/>
          <a:ln w="22225">
            <a:solidFill>
              <a:schemeClr val="accent5"/>
            </a:solidFill>
          </a:ln>
        </p:spPr>
        <p:txBody>
          <a:bodyPr wrap="square" rtlCol="0">
            <a:spAutoFit/>
          </a:bodyPr>
          <a:lstStyle/>
          <a:p>
            <a:pPr algn="ctr"/>
            <a:r>
              <a:rPr lang="en-US" sz="1100" dirty="0">
                <a:latin typeface="Roboto Condensed" panose="02000000000000000000" pitchFamily="2" charset="0"/>
                <a:ea typeface="Roboto Condensed" panose="02000000000000000000" pitchFamily="2" charset="0"/>
              </a:rPr>
              <a:t>Best model within each algorithm selected based on evaluation criteria</a:t>
            </a:r>
            <a:endParaRPr lang="en-IN" sz="1100" dirty="0">
              <a:latin typeface="Roboto Condensed" panose="02000000000000000000" pitchFamily="2" charset="0"/>
              <a:ea typeface="Roboto Condensed" panose="02000000000000000000" pitchFamily="2" charset="0"/>
            </a:endParaRPr>
          </a:p>
        </p:txBody>
      </p:sp>
      <p:sp>
        <p:nvSpPr>
          <p:cNvPr id="29" name="TextBox 28">
            <a:extLst>
              <a:ext uri="{FF2B5EF4-FFF2-40B4-BE49-F238E27FC236}">
                <a16:creationId xmlns:a16="http://schemas.microsoft.com/office/drawing/2014/main" id="{5552CEAF-D790-4BA7-B427-4132A47A6CA2}"/>
              </a:ext>
            </a:extLst>
          </p:cNvPr>
          <p:cNvSpPr txBox="1"/>
          <p:nvPr/>
        </p:nvSpPr>
        <p:spPr>
          <a:xfrm>
            <a:off x="5672584" y="3529928"/>
            <a:ext cx="2906233" cy="430887"/>
          </a:xfrm>
          <a:prstGeom prst="rect">
            <a:avLst/>
          </a:prstGeom>
          <a:noFill/>
          <a:ln w="22225">
            <a:solidFill>
              <a:schemeClr val="accent5"/>
            </a:solidFill>
          </a:ln>
        </p:spPr>
        <p:txBody>
          <a:bodyPr wrap="square" rtlCol="0">
            <a:spAutoFit/>
          </a:bodyPr>
          <a:lstStyle/>
          <a:p>
            <a:pPr algn="ctr"/>
            <a:r>
              <a:rPr lang="en-US" sz="1100" dirty="0">
                <a:latin typeface="Roboto Condensed" panose="02000000000000000000" pitchFamily="2" charset="0"/>
                <a:ea typeface="Roboto Condensed" panose="02000000000000000000" pitchFamily="2" charset="0"/>
              </a:rPr>
              <a:t>Model performance comparison across best models of all algorithms</a:t>
            </a:r>
            <a:endParaRPr lang="en-IN" sz="1100" dirty="0">
              <a:latin typeface="Roboto Condensed" panose="02000000000000000000" pitchFamily="2" charset="0"/>
              <a:ea typeface="Roboto Condensed" panose="02000000000000000000" pitchFamily="2" charset="0"/>
            </a:endParaRPr>
          </a:p>
        </p:txBody>
      </p:sp>
      <p:sp>
        <p:nvSpPr>
          <p:cNvPr id="31" name="TextBox 30">
            <a:extLst>
              <a:ext uri="{FF2B5EF4-FFF2-40B4-BE49-F238E27FC236}">
                <a16:creationId xmlns:a16="http://schemas.microsoft.com/office/drawing/2014/main" id="{13DE9330-4992-413A-ACEA-BC4038A6B4BB}"/>
              </a:ext>
            </a:extLst>
          </p:cNvPr>
          <p:cNvSpPr txBox="1"/>
          <p:nvPr/>
        </p:nvSpPr>
        <p:spPr>
          <a:xfrm>
            <a:off x="5672584" y="4110202"/>
            <a:ext cx="2906233" cy="261610"/>
          </a:xfrm>
          <a:prstGeom prst="rect">
            <a:avLst/>
          </a:prstGeom>
          <a:noFill/>
          <a:ln w="22225">
            <a:solidFill>
              <a:schemeClr val="accent5"/>
            </a:solidFill>
          </a:ln>
        </p:spPr>
        <p:txBody>
          <a:bodyPr wrap="square" rtlCol="0">
            <a:spAutoFit/>
          </a:bodyPr>
          <a:lstStyle/>
          <a:p>
            <a:pPr algn="ctr"/>
            <a:r>
              <a:rPr lang="en-US" sz="1100" dirty="0">
                <a:latin typeface="Roboto Condensed" panose="02000000000000000000" pitchFamily="2" charset="0"/>
                <a:ea typeface="Roboto Condensed" panose="02000000000000000000" pitchFamily="2" charset="0"/>
              </a:rPr>
              <a:t>Decide best model</a:t>
            </a:r>
            <a:endParaRPr lang="en-IN" sz="1100" dirty="0">
              <a:latin typeface="Roboto Condensed" panose="02000000000000000000" pitchFamily="2" charset="0"/>
              <a:ea typeface="Roboto Condensed" panose="02000000000000000000" pitchFamily="2" charset="0"/>
            </a:endParaRPr>
          </a:p>
        </p:txBody>
      </p:sp>
      <p:sp>
        <p:nvSpPr>
          <p:cNvPr id="32" name="Rectangle 31">
            <a:extLst>
              <a:ext uri="{FF2B5EF4-FFF2-40B4-BE49-F238E27FC236}">
                <a16:creationId xmlns:a16="http://schemas.microsoft.com/office/drawing/2014/main" id="{1923D255-6195-4BF7-9DFB-2C54875DD2E7}"/>
              </a:ext>
            </a:extLst>
          </p:cNvPr>
          <p:cNvSpPr/>
          <p:nvPr/>
        </p:nvSpPr>
        <p:spPr>
          <a:xfrm>
            <a:off x="5597836" y="168929"/>
            <a:ext cx="3081707" cy="43522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4" name="Straight Connector 33">
            <a:extLst>
              <a:ext uri="{FF2B5EF4-FFF2-40B4-BE49-F238E27FC236}">
                <a16:creationId xmlns:a16="http://schemas.microsoft.com/office/drawing/2014/main" id="{FB9EB9D5-9460-4F40-A822-F147B330353B}"/>
              </a:ext>
            </a:extLst>
          </p:cNvPr>
          <p:cNvCxnSpPr>
            <a:cxnSpLocks/>
            <a:stCxn id="20" idx="2"/>
          </p:cNvCxnSpPr>
          <p:nvPr/>
        </p:nvCxnSpPr>
        <p:spPr>
          <a:xfrm flipV="1">
            <a:off x="4905660" y="219730"/>
            <a:ext cx="666198" cy="385903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45828C9-E26B-4B4D-BC16-93D61ADFD5D0}"/>
              </a:ext>
            </a:extLst>
          </p:cNvPr>
          <p:cNvCxnSpPr>
            <a:cxnSpLocks/>
          </p:cNvCxnSpPr>
          <p:nvPr/>
        </p:nvCxnSpPr>
        <p:spPr>
          <a:xfrm flipV="1">
            <a:off x="4868286" y="4528512"/>
            <a:ext cx="703572" cy="107989"/>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546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8" name="Picture 7">
            <a:extLst>
              <a:ext uri="{FF2B5EF4-FFF2-40B4-BE49-F238E27FC236}">
                <a16:creationId xmlns:a16="http://schemas.microsoft.com/office/drawing/2014/main" id="{81730578-4F43-4F92-8276-2917BF10AF23}"/>
              </a:ext>
            </a:extLst>
          </p:cNvPr>
          <p:cNvPicPr>
            <a:picLocks noChangeAspect="1"/>
          </p:cNvPicPr>
          <p:nvPr/>
        </p:nvPicPr>
        <p:blipFill>
          <a:blip r:embed="rId3"/>
          <a:stretch>
            <a:fillRect/>
          </a:stretch>
        </p:blipFill>
        <p:spPr>
          <a:xfrm>
            <a:off x="0" y="980095"/>
            <a:ext cx="9144000" cy="3656405"/>
          </a:xfrm>
          <a:prstGeom prst="rect">
            <a:avLst/>
          </a:prstGeom>
        </p:spPr>
      </p:pic>
      <p:sp>
        <p:nvSpPr>
          <p:cNvPr id="341" name="Google Shape;341;p23"/>
          <p:cNvSpPr txBox="1">
            <a:spLocks noGrp="1"/>
          </p:cNvSpPr>
          <p:nvPr>
            <p:ph type="title"/>
          </p:nvPr>
        </p:nvSpPr>
        <p:spPr>
          <a:xfrm>
            <a:off x="814275" y="312748"/>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COMPARISON OF MODEL PERFORMANCE</a:t>
            </a:r>
            <a:endParaRPr dirty="0"/>
          </a:p>
        </p:txBody>
      </p:sp>
      <p:sp>
        <p:nvSpPr>
          <p:cNvPr id="343" name="Google Shape;343;p2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344" name="Google Shape;344;p23"/>
          <p:cNvGrpSpPr/>
          <p:nvPr/>
        </p:nvGrpSpPr>
        <p:grpSpPr>
          <a:xfrm>
            <a:off x="307844" y="568986"/>
            <a:ext cx="318264" cy="282756"/>
            <a:chOff x="5292575" y="3681900"/>
            <a:chExt cx="420150" cy="373275"/>
          </a:xfrm>
        </p:grpSpPr>
        <p:sp>
          <p:nvSpPr>
            <p:cNvPr id="345" name="Google Shape;345;p23"/>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a:extLst>
              <a:ext uri="{FF2B5EF4-FFF2-40B4-BE49-F238E27FC236}">
                <a16:creationId xmlns:a16="http://schemas.microsoft.com/office/drawing/2014/main" id="{5814EFE4-9F9D-40A7-B541-84976FF5961C}"/>
              </a:ext>
            </a:extLst>
          </p:cNvPr>
          <p:cNvSpPr/>
          <p:nvPr/>
        </p:nvSpPr>
        <p:spPr>
          <a:xfrm>
            <a:off x="38600" y="3955312"/>
            <a:ext cx="9013251" cy="6811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7ECF1058-4739-4CCE-9512-DFB3AB483B7D}"/>
              </a:ext>
            </a:extLst>
          </p:cNvPr>
          <p:cNvSpPr txBox="1"/>
          <p:nvPr/>
        </p:nvSpPr>
        <p:spPr>
          <a:xfrm>
            <a:off x="814275" y="4784651"/>
            <a:ext cx="5423492" cy="261610"/>
          </a:xfrm>
          <a:prstGeom prst="rect">
            <a:avLst/>
          </a:prstGeom>
          <a:noFill/>
        </p:spPr>
        <p:txBody>
          <a:bodyPr wrap="square" rtlCol="0">
            <a:spAutoFit/>
          </a:bodyPr>
          <a:lstStyle/>
          <a:p>
            <a:r>
              <a:rPr lang="en-US" sz="1050" dirty="0"/>
              <a:t>Detailed model performance of Gradient boost is given in </a:t>
            </a:r>
            <a:r>
              <a:rPr lang="en-US" sz="1050" dirty="0">
                <a:hlinkClick r:id="rId4" action="ppaction://hlinksldjump"/>
              </a:rPr>
              <a:t>Appendix</a:t>
            </a:r>
            <a:endParaRPr lang="en-IN" sz="1050" dirty="0"/>
          </a:p>
        </p:txBody>
      </p:sp>
    </p:spTree>
    <p:extLst>
      <p:ext uri="{BB962C8B-B14F-4D97-AF65-F5344CB8AC3E}">
        <p14:creationId xmlns:p14="http://schemas.microsoft.com/office/powerpoint/2010/main" val="1098404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grpSp>
        <p:nvGrpSpPr>
          <p:cNvPr id="389" name="Google Shape;389;p26"/>
          <p:cNvGrpSpPr/>
          <p:nvPr/>
        </p:nvGrpSpPr>
        <p:grpSpPr>
          <a:xfrm>
            <a:off x="4415770" y="2310461"/>
            <a:ext cx="4473049" cy="469359"/>
            <a:chOff x="-1535283" y="1287958"/>
            <a:chExt cx="11486583" cy="2067202"/>
          </a:xfrm>
        </p:grpSpPr>
        <p:sp>
          <p:nvSpPr>
            <p:cNvPr id="390" name="Google Shape;390;p26"/>
            <p:cNvSpPr/>
            <p:nvPr/>
          </p:nvSpPr>
          <p:spPr>
            <a:xfrm>
              <a:off x="8699480" y="1287958"/>
              <a:ext cx="1243801" cy="414299"/>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1" name="Google Shape;391;p26"/>
            <p:cNvSpPr/>
            <p:nvPr/>
          </p:nvSpPr>
          <p:spPr>
            <a:xfrm rot="10800000" flipH="1">
              <a:off x="-308908" y="1697037"/>
              <a:ext cx="9030604" cy="1243799"/>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2" name="Google Shape;392;p26"/>
            <p:cNvSpPr/>
            <p:nvPr/>
          </p:nvSpPr>
          <p:spPr>
            <a:xfrm rot="10800000" flipH="1">
              <a:off x="8707499" y="1697039"/>
              <a:ext cx="1243801" cy="1243799"/>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3" name="Google Shape;393;p26"/>
            <p:cNvSpPr/>
            <p:nvPr/>
          </p:nvSpPr>
          <p:spPr>
            <a:xfrm flipH="1">
              <a:off x="-1535283" y="1697039"/>
              <a:ext cx="1243801" cy="1243799"/>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4" name="Google Shape;394;p26"/>
            <p:cNvSpPr/>
            <p:nvPr/>
          </p:nvSpPr>
          <p:spPr>
            <a:xfrm rot="10800000">
              <a:off x="-1535278" y="2940861"/>
              <a:ext cx="1243801" cy="414299"/>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95" name="Google Shape;395;p26"/>
          <p:cNvGrpSpPr/>
          <p:nvPr/>
        </p:nvGrpSpPr>
        <p:grpSpPr>
          <a:xfrm>
            <a:off x="4407833" y="3249769"/>
            <a:ext cx="4473049" cy="469359"/>
            <a:chOff x="-1535283" y="1287958"/>
            <a:chExt cx="11486583" cy="2067202"/>
          </a:xfrm>
        </p:grpSpPr>
        <p:sp>
          <p:nvSpPr>
            <p:cNvPr id="396" name="Google Shape;396;p26"/>
            <p:cNvSpPr/>
            <p:nvPr/>
          </p:nvSpPr>
          <p:spPr>
            <a:xfrm>
              <a:off x="8699480" y="1287958"/>
              <a:ext cx="1243801" cy="414299"/>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7" name="Google Shape;397;p26"/>
            <p:cNvSpPr/>
            <p:nvPr/>
          </p:nvSpPr>
          <p:spPr>
            <a:xfrm rot="10800000" flipH="1">
              <a:off x="-308908" y="1697037"/>
              <a:ext cx="9030604" cy="1243799"/>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8" name="Google Shape;398;p26"/>
            <p:cNvSpPr/>
            <p:nvPr/>
          </p:nvSpPr>
          <p:spPr>
            <a:xfrm rot="10800000" flipH="1">
              <a:off x="8707499" y="1697039"/>
              <a:ext cx="1243801" cy="1243799"/>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9" name="Google Shape;399;p26"/>
            <p:cNvSpPr/>
            <p:nvPr/>
          </p:nvSpPr>
          <p:spPr>
            <a:xfrm flipH="1">
              <a:off x="-1535283" y="1697039"/>
              <a:ext cx="1243801" cy="1243799"/>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0" name="Google Shape;400;p26"/>
            <p:cNvSpPr/>
            <p:nvPr/>
          </p:nvSpPr>
          <p:spPr>
            <a:xfrm rot="10800000">
              <a:off x="-1535278" y="2940861"/>
              <a:ext cx="1243801" cy="414299"/>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01" name="Google Shape;401;p26"/>
          <p:cNvGrpSpPr/>
          <p:nvPr/>
        </p:nvGrpSpPr>
        <p:grpSpPr>
          <a:xfrm>
            <a:off x="4404710" y="1452756"/>
            <a:ext cx="4473049" cy="469359"/>
            <a:chOff x="-1535283" y="1287958"/>
            <a:chExt cx="11486583" cy="2067202"/>
          </a:xfrm>
        </p:grpSpPr>
        <p:sp>
          <p:nvSpPr>
            <p:cNvPr id="402" name="Google Shape;402;p26"/>
            <p:cNvSpPr/>
            <p:nvPr/>
          </p:nvSpPr>
          <p:spPr>
            <a:xfrm>
              <a:off x="8699480" y="1287958"/>
              <a:ext cx="1243801" cy="414299"/>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3" name="Google Shape;403;p26"/>
            <p:cNvSpPr/>
            <p:nvPr/>
          </p:nvSpPr>
          <p:spPr>
            <a:xfrm rot="10800000" flipH="1">
              <a:off x="-308908" y="1697037"/>
              <a:ext cx="9030604" cy="1243799"/>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4" name="Google Shape;404;p26"/>
            <p:cNvSpPr/>
            <p:nvPr/>
          </p:nvSpPr>
          <p:spPr>
            <a:xfrm rot="10800000" flipH="1">
              <a:off x="8707499" y="1697039"/>
              <a:ext cx="1243801" cy="1243799"/>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5" name="Google Shape;405;p26"/>
            <p:cNvSpPr/>
            <p:nvPr/>
          </p:nvSpPr>
          <p:spPr>
            <a:xfrm flipH="1">
              <a:off x="-1535283" y="1697039"/>
              <a:ext cx="1243801" cy="1243799"/>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6" name="Google Shape;406;p26"/>
            <p:cNvSpPr/>
            <p:nvPr/>
          </p:nvSpPr>
          <p:spPr>
            <a:xfrm rot="10800000">
              <a:off x="-1535278" y="2940861"/>
              <a:ext cx="1243801" cy="414299"/>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407" name="Google Shape;407;p26"/>
          <p:cNvSpPr txBox="1">
            <a:spLocks noGrp="1"/>
          </p:cNvSpPr>
          <p:nvPr>
            <p:ph type="ctrTitle" idx="4294967295"/>
          </p:nvPr>
        </p:nvSpPr>
        <p:spPr>
          <a:xfrm>
            <a:off x="4901022" y="1575668"/>
            <a:ext cx="3473874" cy="2764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Good fit</a:t>
            </a:r>
            <a:endParaRPr sz="1800" dirty="0"/>
          </a:p>
        </p:txBody>
      </p:sp>
      <p:sp>
        <p:nvSpPr>
          <p:cNvPr id="408" name="Google Shape;408;p26"/>
          <p:cNvSpPr txBox="1">
            <a:spLocks noGrp="1"/>
          </p:cNvSpPr>
          <p:nvPr>
            <p:ph type="subTitle" idx="4294967295"/>
          </p:nvPr>
        </p:nvSpPr>
        <p:spPr>
          <a:xfrm>
            <a:off x="4887093" y="1882764"/>
            <a:ext cx="3473874" cy="239511"/>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 sz="1600" dirty="0"/>
              <a:t>Comparable train and test performances</a:t>
            </a:r>
            <a:endParaRPr sz="1600" dirty="0">
              <a:solidFill>
                <a:srgbClr val="3F5378"/>
              </a:solidFill>
            </a:endParaRPr>
          </a:p>
        </p:txBody>
      </p:sp>
      <p:sp>
        <p:nvSpPr>
          <p:cNvPr id="409" name="Google Shape;409;p26"/>
          <p:cNvSpPr txBox="1">
            <a:spLocks noGrp="1"/>
          </p:cNvSpPr>
          <p:nvPr>
            <p:ph type="ctrTitle" idx="4294967295"/>
          </p:nvPr>
        </p:nvSpPr>
        <p:spPr>
          <a:xfrm>
            <a:off x="4904145" y="3350401"/>
            <a:ext cx="3473874" cy="2764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Interpretable</a:t>
            </a:r>
            <a:endParaRPr sz="1800" dirty="0"/>
          </a:p>
        </p:txBody>
      </p:sp>
      <p:sp>
        <p:nvSpPr>
          <p:cNvPr id="410" name="Google Shape;410;p26"/>
          <p:cNvSpPr txBox="1">
            <a:spLocks noGrp="1"/>
          </p:cNvSpPr>
          <p:nvPr>
            <p:ph type="subTitle" idx="4294967295"/>
          </p:nvPr>
        </p:nvSpPr>
        <p:spPr>
          <a:xfrm>
            <a:off x="4910509" y="3811426"/>
            <a:ext cx="3473874" cy="213140"/>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 sz="1600" dirty="0">
                <a:solidFill>
                  <a:srgbClr val="3F5378"/>
                </a:solidFill>
              </a:rPr>
              <a:t>Gradient Boost Feature importances provided by Sklearn</a:t>
            </a:r>
            <a:endParaRPr sz="1600" dirty="0">
              <a:solidFill>
                <a:srgbClr val="3F5378"/>
              </a:solidFill>
            </a:endParaRPr>
          </a:p>
        </p:txBody>
      </p:sp>
      <p:sp>
        <p:nvSpPr>
          <p:cNvPr id="411" name="Google Shape;411;p26"/>
          <p:cNvSpPr txBox="1">
            <a:spLocks noGrp="1"/>
          </p:cNvSpPr>
          <p:nvPr>
            <p:ph type="ctrTitle" idx="4294967295"/>
          </p:nvPr>
        </p:nvSpPr>
        <p:spPr>
          <a:xfrm>
            <a:off x="4912082" y="2412881"/>
            <a:ext cx="3473874" cy="2764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Precision, F1 score &amp; Accuracy</a:t>
            </a:r>
            <a:endParaRPr sz="1800" dirty="0"/>
          </a:p>
        </p:txBody>
      </p:sp>
      <p:sp>
        <p:nvSpPr>
          <p:cNvPr id="412" name="Google Shape;412;p26"/>
          <p:cNvSpPr txBox="1">
            <a:spLocks noGrp="1"/>
          </p:cNvSpPr>
          <p:nvPr>
            <p:ph type="subTitle" idx="4294967295"/>
          </p:nvPr>
        </p:nvSpPr>
        <p:spPr>
          <a:xfrm>
            <a:off x="4912082" y="2863040"/>
            <a:ext cx="3473874" cy="213140"/>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 sz="1600" dirty="0">
                <a:solidFill>
                  <a:srgbClr val="3F5378"/>
                </a:solidFill>
              </a:rPr>
              <a:t>Precision, Recall, F1-Score, Accuracy and AUC are highest</a:t>
            </a:r>
            <a:endParaRPr sz="1600" dirty="0">
              <a:solidFill>
                <a:srgbClr val="3F5378"/>
              </a:solidFill>
            </a:endParaRPr>
          </a:p>
        </p:txBody>
      </p:sp>
      <p:sp>
        <p:nvSpPr>
          <p:cNvPr id="413" name="Google Shape;413;p2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27" name="Google Shape;236;p16">
            <a:extLst>
              <a:ext uri="{FF2B5EF4-FFF2-40B4-BE49-F238E27FC236}">
                <a16:creationId xmlns:a16="http://schemas.microsoft.com/office/drawing/2014/main" id="{D2E5F6D0-775F-41F2-B232-6B9B619A2233}"/>
              </a:ext>
            </a:extLst>
          </p:cNvPr>
          <p:cNvSpPr txBox="1">
            <a:spLocks/>
          </p:cNvSpPr>
          <p:nvPr/>
        </p:nvSpPr>
        <p:spPr>
          <a:xfrm>
            <a:off x="-14622" y="225113"/>
            <a:ext cx="2020631" cy="24100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solidFill>
                  <a:schemeClr val="bg1"/>
                </a:solidFill>
                <a:latin typeface="Roboto Condensed" panose="02000000000000000000" pitchFamily="2" charset="0"/>
                <a:ea typeface="Roboto Condensed" panose="02000000000000000000" pitchFamily="2" charset="0"/>
              </a:rPr>
              <a:t>Best model</a:t>
            </a:r>
            <a:endParaRPr lang="en-IN" sz="1800" b="1" dirty="0">
              <a:solidFill>
                <a:schemeClr val="bg1"/>
              </a:solidFill>
              <a:latin typeface="Roboto Condensed" panose="02000000000000000000" pitchFamily="2" charset="0"/>
              <a:ea typeface="Roboto Condensed" panose="02000000000000000000" pitchFamily="2" charset="0"/>
            </a:endParaRPr>
          </a:p>
        </p:txBody>
      </p:sp>
      <p:pic>
        <p:nvPicPr>
          <p:cNvPr id="3" name="Picture 2">
            <a:extLst>
              <a:ext uri="{FF2B5EF4-FFF2-40B4-BE49-F238E27FC236}">
                <a16:creationId xmlns:a16="http://schemas.microsoft.com/office/drawing/2014/main" id="{6BA45DB7-DB45-43CC-91F6-C9227978AF2F}"/>
              </a:ext>
            </a:extLst>
          </p:cNvPr>
          <p:cNvPicPr>
            <a:picLocks noChangeAspect="1"/>
          </p:cNvPicPr>
          <p:nvPr/>
        </p:nvPicPr>
        <p:blipFill>
          <a:blip r:embed="rId3"/>
          <a:stretch>
            <a:fillRect/>
          </a:stretch>
        </p:blipFill>
        <p:spPr>
          <a:xfrm>
            <a:off x="391053" y="1321440"/>
            <a:ext cx="3586717" cy="3113189"/>
          </a:xfrm>
          <a:prstGeom prst="rect">
            <a:avLst/>
          </a:prstGeom>
          <a:ln w="31750">
            <a:solidFill>
              <a:srgbClr val="FFC000"/>
            </a:solidFill>
          </a:ln>
        </p:spPr>
      </p:pic>
      <p:sp>
        <p:nvSpPr>
          <p:cNvPr id="2" name="TextBox 1">
            <a:extLst>
              <a:ext uri="{FF2B5EF4-FFF2-40B4-BE49-F238E27FC236}">
                <a16:creationId xmlns:a16="http://schemas.microsoft.com/office/drawing/2014/main" id="{E9D74A8B-2C4A-41EE-AF8B-336887709218}"/>
              </a:ext>
            </a:extLst>
          </p:cNvPr>
          <p:cNvSpPr txBox="1"/>
          <p:nvPr/>
        </p:nvSpPr>
        <p:spPr>
          <a:xfrm>
            <a:off x="177209" y="4522381"/>
            <a:ext cx="4238561" cy="553998"/>
          </a:xfrm>
          <a:prstGeom prst="rect">
            <a:avLst/>
          </a:prstGeom>
          <a:noFill/>
        </p:spPr>
        <p:txBody>
          <a:bodyPr wrap="square" rtlCol="0">
            <a:spAutoFit/>
          </a:bodyPr>
          <a:lstStyle/>
          <a:p>
            <a:r>
              <a:rPr lang="en-US" sz="1000" dirty="0">
                <a:latin typeface="Roboto Condensed" panose="02000000000000000000" pitchFamily="2" charset="0"/>
                <a:ea typeface="Roboto Condensed" panose="02000000000000000000" pitchFamily="2" charset="0"/>
              </a:rPr>
              <a:t>Where </a:t>
            </a:r>
          </a:p>
          <a:p>
            <a:r>
              <a:rPr lang="en-US" sz="1000" dirty="0">
                <a:latin typeface="Roboto Condensed" panose="02000000000000000000" pitchFamily="2" charset="0"/>
                <a:ea typeface="Roboto Condensed" panose="02000000000000000000" pitchFamily="2" charset="0"/>
              </a:rPr>
              <a:t>True positive rate/ Sensitivity/Recall   = TP/ TP+FN = TP/ Actual total positives</a:t>
            </a:r>
          </a:p>
          <a:p>
            <a:r>
              <a:rPr lang="en-IN" sz="1000" dirty="0">
                <a:latin typeface="Roboto Condensed" panose="02000000000000000000" pitchFamily="2" charset="0"/>
                <a:ea typeface="Roboto Condensed" panose="02000000000000000000" pitchFamily="2" charset="0"/>
              </a:rPr>
              <a:t>False positive rate/1-Specificity           = FP/FP+TN  = FP/ Actual total negatives</a:t>
            </a:r>
          </a:p>
        </p:txBody>
      </p:sp>
      <p:sp>
        <p:nvSpPr>
          <p:cNvPr id="4" name="TextBox 3">
            <a:extLst>
              <a:ext uri="{FF2B5EF4-FFF2-40B4-BE49-F238E27FC236}">
                <a16:creationId xmlns:a16="http://schemas.microsoft.com/office/drawing/2014/main" id="{DA278E8E-D19D-4923-A848-5DFDEB711DF9}"/>
              </a:ext>
            </a:extLst>
          </p:cNvPr>
          <p:cNvSpPr txBox="1"/>
          <p:nvPr/>
        </p:nvSpPr>
        <p:spPr>
          <a:xfrm>
            <a:off x="0" y="621715"/>
            <a:ext cx="4301165" cy="630942"/>
          </a:xfrm>
          <a:prstGeom prst="rect">
            <a:avLst/>
          </a:prstGeom>
          <a:noFill/>
        </p:spPr>
        <p:txBody>
          <a:bodyPr wrap="square" rtlCol="0">
            <a:spAutoFit/>
          </a:bodyPr>
          <a:lstStyle/>
          <a:p>
            <a:pPr algn="ctr"/>
            <a:r>
              <a:rPr lang="en-US" b="1" dirty="0">
                <a:solidFill>
                  <a:schemeClr val="accent1"/>
                </a:solidFill>
                <a:latin typeface="Roboto Condensed" panose="02000000000000000000" pitchFamily="2" charset="0"/>
                <a:ea typeface="Roboto Condensed" panose="02000000000000000000" pitchFamily="2" charset="0"/>
              </a:rPr>
              <a:t>ROC curve and AUC</a:t>
            </a:r>
          </a:p>
          <a:p>
            <a:pPr algn="ctr"/>
            <a:r>
              <a:rPr lang="en-US" sz="1050" dirty="0">
                <a:latin typeface="Roboto Condensed" panose="02000000000000000000" pitchFamily="2" charset="0"/>
                <a:ea typeface="Roboto Condensed" panose="02000000000000000000" pitchFamily="2" charset="0"/>
              </a:rPr>
              <a:t>ROC : Performance of classification model at all classification thresholds</a:t>
            </a:r>
          </a:p>
          <a:p>
            <a:pPr algn="ctr"/>
            <a:r>
              <a:rPr lang="en-US" sz="1050" dirty="0">
                <a:latin typeface="Roboto Condensed" panose="02000000000000000000" pitchFamily="2" charset="0"/>
                <a:ea typeface="Roboto Condensed" panose="02000000000000000000" pitchFamily="2" charset="0"/>
              </a:rPr>
              <a:t>AUC: Signifies ability of model to differentiate between 0s and 1s</a:t>
            </a:r>
            <a:endParaRPr lang="en-IN" sz="1050" dirty="0">
              <a:latin typeface="Roboto Condensed" panose="02000000000000000000" pitchFamily="2" charset="0"/>
              <a:ea typeface="Roboto Condensed" panose="02000000000000000000" pitchFamily="2" charset="0"/>
            </a:endParaRPr>
          </a:p>
        </p:txBody>
      </p:sp>
      <p:cxnSp>
        <p:nvCxnSpPr>
          <p:cNvPr id="6" name="Straight Arrow Connector 5">
            <a:extLst>
              <a:ext uri="{FF2B5EF4-FFF2-40B4-BE49-F238E27FC236}">
                <a16:creationId xmlns:a16="http://schemas.microsoft.com/office/drawing/2014/main" id="{FC41B386-F58A-43C4-BF9C-9F3B76643F57}"/>
              </a:ext>
            </a:extLst>
          </p:cNvPr>
          <p:cNvCxnSpPr>
            <a:cxnSpLocks/>
          </p:cNvCxnSpPr>
          <p:nvPr/>
        </p:nvCxnSpPr>
        <p:spPr>
          <a:xfrm flipH="1" flipV="1">
            <a:off x="789193" y="1484995"/>
            <a:ext cx="137614" cy="200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911E2D3-E635-41AD-A7E6-1F6DA6CF4378}"/>
              </a:ext>
            </a:extLst>
          </p:cNvPr>
          <p:cNvSpPr txBox="1"/>
          <p:nvPr/>
        </p:nvSpPr>
        <p:spPr>
          <a:xfrm>
            <a:off x="383964" y="1307556"/>
            <a:ext cx="907312" cy="200055"/>
          </a:xfrm>
          <a:prstGeom prst="rect">
            <a:avLst/>
          </a:prstGeom>
          <a:noFill/>
        </p:spPr>
        <p:txBody>
          <a:bodyPr wrap="square" rtlCol="0">
            <a:spAutoFit/>
          </a:bodyPr>
          <a:lstStyle/>
          <a:p>
            <a:r>
              <a:rPr lang="en-US" sz="700" dirty="0"/>
              <a:t>Gradient Boost</a:t>
            </a:r>
            <a:endParaRPr lang="en-IN" sz="700" dirty="0"/>
          </a:p>
        </p:txBody>
      </p:sp>
      <p:sp>
        <p:nvSpPr>
          <p:cNvPr id="5" name="TextBox 4">
            <a:extLst>
              <a:ext uri="{FF2B5EF4-FFF2-40B4-BE49-F238E27FC236}">
                <a16:creationId xmlns:a16="http://schemas.microsoft.com/office/drawing/2014/main" id="{D8FC2440-0073-4BC6-AA74-C8F37B0510CF}"/>
              </a:ext>
            </a:extLst>
          </p:cNvPr>
          <p:cNvSpPr txBox="1"/>
          <p:nvPr/>
        </p:nvSpPr>
        <p:spPr>
          <a:xfrm>
            <a:off x="2184411" y="182619"/>
            <a:ext cx="4012018" cy="369332"/>
          </a:xfrm>
          <a:prstGeom prst="rect">
            <a:avLst/>
          </a:prstGeom>
          <a:noFill/>
        </p:spPr>
        <p:txBody>
          <a:bodyPr wrap="square" rtlCol="0">
            <a:spAutoFit/>
          </a:bodyPr>
          <a:lstStyle/>
          <a:p>
            <a:r>
              <a:rPr lang="en-US" sz="1800" b="1" dirty="0">
                <a:solidFill>
                  <a:schemeClr val="accent1"/>
                </a:solidFill>
                <a:latin typeface="Roboto Condensed" panose="02000000000000000000" pitchFamily="2" charset="0"/>
                <a:ea typeface="Roboto Condensed" panose="02000000000000000000" pitchFamily="2" charset="0"/>
              </a:rPr>
              <a:t>Gradient Boost is the best model! Why?</a:t>
            </a:r>
            <a:endParaRPr lang="en-IN" sz="1800" b="1" dirty="0">
              <a:solidFill>
                <a:schemeClr val="accent1"/>
              </a:solidFill>
              <a:latin typeface="Roboto Condensed" panose="02000000000000000000" pitchFamily="2" charset="0"/>
              <a:ea typeface="Roboto Condensed" panose="02000000000000000000" pitchFamily="2" charset="0"/>
            </a:endParaRPr>
          </a:p>
        </p:txBody>
      </p:sp>
      <p:sp>
        <p:nvSpPr>
          <p:cNvPr id="42" name="TextBox 41">
            <a:extLst>
              <a:ext uri="{FF2B5EF4-FFF2-40B4-BE49-F238E27FC236}">
                <a16:creationId xmlns:a16="http://schemas.microsoft.com/office/drawing/2014/main" id="{DEDC0027-A760-42DF-8F67-F3D142149DB6}"/>
              </a:ext>
            </a:extLst>
          </p:cNvPr>
          <p:cNvSpPr txBox="1"/>
          <p:nvPr/>
        </p:nvSpPr>
        <p:spPr>
          <a:xfrm>
            <a:off x="4641437" y="1115972"/>
            <a:ext cx="4012018" cy="369332"/>
          </a:xfrm>
          <a:prstGeom prst="rect">
            <a:avLst/>
          </a:prstGeom>
          <a:noFill/>
        </p:spPr>
        <p:txBody>
          <a:bodyPr wrap="square" rtlCol="0">
            <a:spAutoFit/>
          </a:bodyPr>
          <a:lstStyle/>
          <a:p>
            <a:pPr algn="ctr"/>
            <a:r>
              <a:rPr lang="en-US" sz="1800" b="1" dirty="0">
                <a:solidFill>
                  <a:schemeClr val="accent1"/>
                </a:solidFill>
                <a:latin typeface="Roboto Condensed" panose="02000000000000000000" pitchFamily="2" charset="0"/>
                <a:ea typeface="Roboto Condensed" panose="02000000000000000000" pitchFamily="2" charset="0"/>
              </a:rPr>
              <a:t>Why Gradient Boost?</a:t>
            </a:r>
            <a:endParaRPr lang="en-IN" sz="1800" b="1" dirty="0">
              <a:solidFill>
                <a:schemeClr val="accent1"/>
              </a:solidFill>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3358001681"/>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5741</TotalTime>
  <Words>2169</Words>
  <Application>Microsoft Office PowerPoint</Application>
  <PresentationFormat>On-screen Show (16:9)</PresentationFormat>
  <Paragraphs>315</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Roboto Condensed Light</vt:lpstr>
      <vt:lpstr>Arvo</vt:lpstr>
      <vt:lpstr>Wingdings</vt:lpstr>
      <vt:lpstr>Roboto Condensed</vt:lpstr>
      <vt:lpstr>charter</vt:lpstr>
      <vt:lpstr>Salerio template</vt:lpstr>
      <vt:lpstr>Customer Churn Prediction Capstone Project  Kalaivani.K.G DSBA – Dec ‘20</vt:lpstr>
      <vt:lpstr>Business Problem Understanding</vt:lpstr>
      <vt:lpstr>BUSINESS PROBLEM &amp; OBJECTIVE</vt:lpstr>
      <vt:lpstr>SCOPE AND CONSTRAINTS</vt:lpstr>
      <vt:lpstr>Data &amp; Modelling </vt:lpstr>
      <vt:lpstr>KEY INFORMATION ABOUT DATA</vt:lpstr>
      <vt:lpstr>PowerPoint Presentation</vt:lpstr>
      <vt:lpstr>COMPARISON OF MODEL PERFORMANCE</vt:lpstr>
      <vt:lpstr>Good fit</vt:lpstr>
      <vt:lpstr>Top predictors for the best model</vt:lpstr>
      <vt:lpstr>Key Business Insights &amp; Recommendations</vt:lpstr>
      <vt:lpstr>High churn rate in low tenure customers</vt:lpstr>
      <vt:lpstr>Cashback &amp; Coupons</vt:lpstr>
      <vt:lpstr>Churn and Customer care service</vt:lpstr>
      <vt:lpstr>Customer care &amp; Service – Customer perspective</vt:lpstr>
      <vt:lpstr>Revenue per month</vt:lpstr>
      <vt:lpstr>SEGMENTATION ILLUSTRATION</vt:lpstr>
      <vt:lpstr>THANKS!</vt:lpstr>
      <vt:lpstr>Data Insights</vt:lpstr>
      <vt:lpstr>EDA – CONTINUOUS ATTRIBUTES</vt:lpstr>
      <vt:lpstr>EDA – CATEGORICAL ATTRIBUTES</vt:lpstr>
      <vt:lpstr>Model performance – Gradient Boost</vt:lpstr>
      <vt:lpstr>DETAILED RECOMMENDATIONS</vt:lpstr>
      <vt:lpstr> ONBOARDING/ACTIVATION PROCESS</vt:lpstr>
      <vt:lpstr>COMPLAINT ANALYTICS AND MANAGEMENT</vt:lpstr>
      <vt:lpstr>REVIEW CUSTOMER CARE AND SERVICE PROCESS</vt:lpstr>
      <vt:lpstr>REVIEW CURRENT RETENTION SPENDS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Capstone Project  Kalaivani.K.G DSBA – Dec ‘20</dc:title>
  <cp:lastModifiedBy>Vani Arun</cp:lastModifiedBy>
  <cp:revision>453</cp:revision>
  <dcterms:modified xsi:type="dcterms:W3CDTF">2022-01-16T11:32:15Z</dcterms:modified>
</cp:coreProperties>
</file>