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8" r:id="rId3"/>
    <p:sldId id="284" r:id="rId4"/>
    <p:sldId id="260" r:id="rId5"/>
    <p:sldId id="262" r:id="rId6"/>
    <p:sldId id="263" r:id="rId7"/>
    <p:sldId id="285" r:id="rId8"/>
    <p:sldId id="264" r:id="rId9"/>
    <p:sldId id="265" r:id="rId10"/>
    <p:sldId id="266" r:id="rId11"/>
    <p:sldId id="267" r:id="rId12"/>
    <p:sldId id="269" r:id="rId13"/>
    <p:sldId id="286" r:id="rId14"/>
    <p:sldId id="270" r:id="rId15"/>
    <p:sldId id="272" r:id="rId16"/>
    <p:sldId id="273" r:id="rId17"/>
    <p:sldId id="275" r:id="rId18"/>
    <p:sldId id="276" r:id="rId19"/>
    <p:sldId id="28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24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Willkommen zu AI &amp; ML Patterns. Diese Präsentation behandelt moderne Architektur-Patterns für KI-Systeme, von klassischen ML-Pipelines bis zu fortgeschrittenen LLM-Architekturen. Telekom-spezifische Anwendungsfälle zeigen praktische Implementierungen.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Advanced Patterns addressieren moderne AI Challenges: Knowledge Integration (RAG), Autonomous Actions (Agents), und Domain Adaptation (Fine-Tuning).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RAG </a:t>
            </a:r>
            <a:r>
              <a:rPr dirty="0" err="1"/>
              <a:t>revolutioniert</a:t>
            </a:r>
            <a:r>
              <a:rPr dirty="0"/>
              <a:t> Customer Support </a:t>
            </a:r>
            <a:r>
              <a:rPr dirty="0" err="1"/>
              <a:t>bei</a:t>
            </a:r>
            <a:r>
              <a:rPr dirty="0"/>
              <a:t> Telekom. Unser System </a:t>
            </a:r>
            <a:r>
              <a:rPr dirty="0" err="1"/>
              <a:t>greift</a:t>
            </a:r>
            <a:r>
              <a:rPr dirty="0"/>
              <a:t> auf 100k+ </a:t>
            </a:r>
            <a:r>
              <a:rPr dirty="0" err="1"/>
              <a:t>Dokumente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: Product docs, FAQs, Support tickets. Latency: &lt;2s für retrieval + generation. Accuracy: 92% first-call resolution.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Telekom Customer Service Assistant:</a:t>
            </a:r>
          </a:p>
          <a:p>
            <a:endParaRPr lang="en-US" dirty="0"/>
          </a:p>
          <a:p>
            <a:r>
              <a:rPr lang="en-US" dirty="0"/>
              <a:t>Knowledge Base:</a:t>
            </a:r>
          </a:p>
          <a:p>
            <a:r>
              <a:rPr lang="en-US" dirty="0"/>
              <a:t>100k+ Product documentation pages</a:t>
            </a:r>
          </a:p>
          <a:p>
            <a:r>
              <a:rPr lang="en-US" dirty="0"/>
              <a:t>500k+ Resolved support tickets</a:t>
            </a:r>
          </a:p>
          <a:p>
            <a:r>
              <a:rPr lang="en-US" dirty="0"/>
              <a:t>Real-time network status</a:t>
            </a:r>
          </a:p>
          <a:p>
            <a:r>
              <a:rPr lang="en-US" dirty="0"/>
              <a:t>Tariff and billing information</a:t>
            </a:r>
          </a:p>
          <a:p>
            <a:endParaRPr lang="en-US" dirty="0"/>
          </a:p>
          <a:p>
            <a:r>
              <a:rPr lang="en-US" dirty="0"/>
              <a:t>Technology Stack:</a:t>
            </a:r>
          </a:p>
          <a:p>
            <a:r>
              <a:rPr lang="en-US" dirty="0"/>
              <a:t>Embedding: Sentence-BERT multilingual</a:t>
            </a:r>
          </a:p>
          <a:p>
            <a:r>
              <a:rPr lang="en-US" dirty="0"/>
              <a:t>Vector DB: </a:t>
            </a:r>
            <a:r>
              <a:rPr lang="en-US" dirty="0" err="1"/>
              <a:t>Qdrant</a:t>
            </a:r>
            <a:r>
              <a:rPr lang="en-US" dirty="0"/>
              <a:t> (100M+ vectors)</a:t>
            </a:r>
          </a:p>
          <a:p>
            <a:r>
              <a:rPr lang="en-US" dirty="0"/>
              <a:t>LLM: GPT-4 with fallback to Claude</a:t>
            </a:r>
          </a:p>
          <a:p>
            <a:r>
              <a:rPr lang="en-US" dirty="0"/>
              <a:t>Orchestration: </a:t>
            </a:r>
            <a:r>
              <a:rPr lang="en-US" dirty="0" err="1"/>
              <a:t>LangChain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Performance:</a:t>
            </a:r>
          </a:p>
          <a:p>
            <a:r>
              <a:rPr lang="en-US" dirty="0"/>
              <a:t>92% first-call resolution</a:t>
            </a:r>
          </a:p>
          <a:p>
            <a:r>
              <a:rPr lang="en-US" dirty="0"/>
              <a:t>&lt;2s response time</a:t>
            </a:r>
          </a:p>
          <a:p>
            <a:r>
              <a:rPr lang="en-US" dirty="0"/>
              <a:t>30% reduction in escalations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Kritischer Erfolgsfaktor: Retrieval Quality. Wir messen Retrieval@5 täglich. Embedding drift ist real - monatliches re-embedding nötig. Context window management ist crucial für long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FF7BD-716B-7341-5BDA-4127ABB8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E3456-E600-ADB0-63FB-58A0724EF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00B6AE-E168-4C8C-3782-F69213097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Advanced Patterns addressieren moderne AI Challenges: Knowledge Integration (RAG), Autonomous Actions (Agents), und Domain Adaptation (Fine-Tuning).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90A68-90C0-248F-317A-EE0CC3419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94333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Agents </a:t>
            </a:r>
            <a:r>
              <a:rPr dirty="0" err="1"/>
              <a:t>sind</a:t>
            </a:r>
            <a:r>
              <a:rPr dirty="0"/>
              <a:t> der </a:t>
            </a:r>
            <a:r>
              <a:rPr dirty="0" err="1"/>
              <a:t>nächste</a:t>
            </a:r>
            <a:r>
              <a:rPr dirty="0"/>
              <a:t> Schritt in AI Evolution. Telekom Network Incident Agent: Autonomous diagnosis und resolution. </a:t>
            </a:r>
            <a:r>
              <a:rPr dirty="0" err="1"/>
              <a:t>Wichtig</a:t>
            </a:r>
            <a:r>
              <a:rPr dirty="0"/>
              <a:t>: Human-in-the-loop für critical actions. Agent </a:t>
            </a:r>
            <a:r>
              <a:rPr dirty="0" err="1"/>
              <a:t>löst</a:t>
            </a:r>
            <a:r>
              <a:rPr dirty="0"/>
              <a:t> 40% der Incidents </a:t>
            </a:r>
            <a:r>
              <a:rPr dirty="0" err="1"/>
              <a:t>vollautomatisch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Telekom Network Incident Resolution:</a:t>
            </a:r>
          </a:p>
          <a:p>
            <a:endParaRPr lang="en-US" dirty="0"/>
          </a:p>
          <a:p>
            <a:r>
              <a:rPr lang="en-US" dirty="0"/>
              <a:t>Agent Capabilities:</a:t>
            </a:r>
          </a:p>
          <a:p>
            <a:r>
              <a:rPr lang="en-US" dirty="0"/>
              <a:t>Incident detection and classification</a:t>
            </a:r>
          </a:p>
          <a:p>
            <a:r>
              <a:rPr lang="en-US" dirty="0"/>
              <a:t>Root cause analysis</a:t>
            </a:r>
          </a:p>
          <a:p>
            <a:r>
              <a:rPr lang="en-US" dirty="0"/>
              <a:t>Automated diagnostics</a:t>
            </a:r>
          </a:p>
          <a:p>
            <a:r>
              <a:rPr lang="en-US" dirty="0"/>
              <a:t>Resolution execution</a:t>
            </a:r>
          </a:p>
          <a:p>
            <a:r>
              <a:rPr lang="en-US" dirty="0"/>
              <a:t>Documentation generation</a:t>
            </a:r>
          </a:p>
          <a:p>
            <a:endParaRPr lang="en-US" dirty="0"/>
          </a:p>
          <a:p>
            <a:r>
              <a:rPr lang="en-US" dirty="0"/>
              <a:t>Tools Integration:</a:t>
            </a:r>
          </a:p>
          <a:p>
            <a:r>
              <a:rPr lang="en-US" dirty="0"/>
              <a:t>Network monitoring APIs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/>
              <a:t>Log analysis systems</a:t>
            </a:r>
          </a:p>
          <a:p>
            <a:r>
              <a:rPr lang="en-US" dirty="0"/>
              <a:t>Ticketing system</a:t>
            </a:r>
          </a:p>
          <a:p>
            <a:r>
              <a:rPr lang="en-US" dirty="0"/>
              <a:t>Knowledge base</a:t>
            </a:r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r>
              <a:rPr lang="en-US" dirty="0"/>
              <a:t>40% autonomous resolution</a:t>
            </a:r>
          </a:p>
          <a:p>
            <a:r>
              <a:rPr lang="en-US" dirty="0"/>
              <a:t>60% faster MTTR</a:t>
            </a:r>
          </a:p>
          <a:p>
            <a:r>
              <a:rPr lang="en-US" dirty="0"/>
              <a:t>24/7 availability</a:t>
            </a:r>
          </a:p>
          <a:p>
            <a:r>
              <a:rPr lang="en-US" dirty="0"/>
              <a:t>Continuous learning from feedback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Specialized Patterns addressieren spezifische Challenges: Accuracy (Ensemble), Privacy (Federated), und Limited Data (Transfer Learning).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Ensemble verbessert Credit Risk Assessment bei Telekom von 78% auf 84% accuracy. Wir kombinieren: Logistic Regression (interpretable), Random Forest (non-linear), XGBoost (performance), Neural Net (complex patterns).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MLOps ist der Unterschied zwischen Experiment und Production. Telekom MLOps Platform managed 200+ Models mit automated deployment, monitoring, und governance.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Telekom </a:t>
            </a:r>
            <a:r>
              <a:rPr dirty="0" err="1"/>
              <a:t>MLOps</a:t>
            </a:r>
            <a:r>
              <a:rPr dirty="0"/>
              <a:t> Stack: Kubeflow für Orchestration, </a:t>
            </a:r>
            <a:r>
              <a:rPr dirty="0" err="1"/>
              <a:t>MLflow</a:t>
            </a:r>
            <a:r>
              <a:rPr dirty="0"/>
              <a:t> für Tracking, Seldon für Serving, Evidently für Monitoring. Platform managed 200+ Models, 10k+ experiments/month, 1B+ predictions/day.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Responsible AI Framework:</a:t>
            </a:r>
          </a:p>
          <a:p>
            <a:endParaRPr lang="en-US" dirty="0"/>
          </a:p>
          <a:p>
            <a:r>
              <a:rPr lang="en-US" dirty="0"/>
              <a:t>Core Principles:</a:t>
            </a:r>
          </a:p>
          <a:p>
            <a:r>
              <a:rPr lang="en-US" dirty="0"/>
              <a:t>Fairness - Bias detection and mitigation</a:t>
            </a:r>
          </a:p>
          <a:p>
            <a:r>
              <a:rPr lang="en-US" dirty="0"/>
              <a:t>Transparency - Explainable AI (SHAP, LIME)</a:t>
            </a:r>
          </a:p>
          <a:p>
            <a:r>
              <a:rPr lang="en-US" dirty="0"/>
              <a:t>Privacy - GDPR compliance, anonymization</a:t>
            </a:r>
          </a:p>
          <a:p>
            <a:r>
              <a:rPr lang="en-US" dirty="0"/>
              <a:t>Accountability - Audit trails, decision logs</a:t>
            </a:r>
          </a:p>
          <a:p>
            <a:r>
              <a:rPr lang="en-US" dirty="0"/>
              <a:t>Safety - Guardrails, human oversight</a:t>
            </a:r>
          </a:p>
          <a:p>
            <a:endParaRPr lang="en-US" dirty="0"/>
          </a:p>
          <a:p>
            <a:r>
              <a:rPr lang="en-US" dirty="0"/>
              <a:t>Implementation at Telekom:</a:t>
            </a:r>
          </a:p>
          <a:p>
            <a:r>
              <a:rPr lang="en-US" dirty="0"/>
              <a:t>Model cards für documentation</a:t>
            </a:r>
          </a:p>
          <a:p>
            <a:r>
              <a:rPr lang="en-US" dirty="0"/>
              <a:t>Fairness metrics in evaluation</a:t>
            </a:r>
          </a:p>
          <a:p>
            <a:r>
              <a:rPr lang="en-US" dirty="0"/>
              <a:t>Regular bias audits</a:t>
            </a:r>
          </a:p>
          <a:p>
            <a:r>
              <a:rPr lang="en-US" dirty="0"/>
              <a:t>Customer consent management</a:t>
            </a:r>
          </a:p>
          <a:p>
            <a:r>
              <a:rPr lang="en-US" dirty="0"/>
              <a:t>Right to explanation</a:t>
            </a:r>
          </a:p>
          <a:p>
            <a:r>
              <a:rPr lang="en-US" dirty="0"/>
              <a:t>Algorithmic impact assessments</a:t>
            </a:r>
          </a:p>
          <a:p>
            <a:endParaRPr lang="en-US" dirty="0"/>
          </a:p>
          <a:p>
            <a:r>
              <a:rPr lang="en-US" dirty="0"/>
              <a:t>Compliance:</a:t>
            </a:r>
          </a:p>
          <a:p>
            <a:r>
              <a:rPr lang="en-US" dirty="0"/>
              <a:t>GDPR Article 22 (Automated decisions)</a:t>
            </a:r>
          </a:p>
          <a:p>
            <a:r>
              <a:rPr lang="en-US" dirty="0"/>
              <a:t>AI Act readiness</a:t>
            </a:r>
          </a:p>
          <a:p>
            <a:r>
              <a:rPr lang="en-US" dirty="0"/>
              <a:t>ISO/IEC 23053 compliance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72F3E-7AAF-895B-471F-DDD17708F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67406-03D0-654D-05CE-1A8B57F060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A5B813-1E01-C49B-CA77-376263204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MLOps ist der Unterschied zwischen Experiment und Production. Telekom MLOps Platform managed 200+ Models mit automated deployment, monitoring, und governance.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D4FC3-F6FC-C66B-7D94-6E34FD7E8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5508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Evolution von AI zeigt den Weg von deterministischen Regel-Systemen zu emergenten, selbst-verbessernden Systemen. Bei Telekom sehen wir diese Evolution in Customer Service (Rules → Chatbots → Autonomous Agents) und Network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Telekom exploriert Multimodal AI für Customer Service (voice + text + sentiment). Neuro-Symbolic für Network Planning (rules + learning). AutoML für Citizen Data Scientists. Quantum ML noch in research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B7BDC-9A30-70A3-660C-7DA42CCF5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2FD1D-0218-0ED2-73CE-6E3C8429F0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0C265-EFE2-FA53-D2AC-95582FEEB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Foundation Patterns bilden das Rückgrat jeder Production ML Infrastruktur. Diese Patterns sind essentiell für skalierbare, wartbare ML-Systeme.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29C3-49F5-A305-0F36-72302ECC2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4999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Der Pipeline Pattern </a:t>
            </a:r>
            <a:r>
              <a:rPr dirty="0" err="1"/>
              <a:t>ist</a:t>
            </a:r>
            <a:r>
              <a:rPr dirty="0"/>
              <a:t> fundamental für reproducible ML. Telekom </a:t>
            </a:r>
            <a:r>
              <a:rPr dirty="0" err="1"/>
              <a:t>nutzt</a:t>
            </a:r>
            <a:r>
              <a:rPr dirty="0"/>
              <a:t> dies für Customer Churn Prediction </a:t>
            </a:r>
            <a:r>
              <a:rPr dirty="0" err="1"/>
              <a:t>mit</a:t>
            </a:r>
            <a:r>
              <a:rPr dirty="0"/>
              <a:t> Apache Airflow Orchestration. </a:t>
            </a:r>
            <a:r>
              <a:rPr dirty="0" err="1"/>
              <a:t>Jeder</a:t>
            </a:r>
            <a:r>
              <a:rPr dirty="0"/>
              <a:t> Schritt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versioniert</a:t>
            </a:r>
            <a:r>
              <a:rPr dirty="0"/>
              <a:t> und tracked. </a:t>
            </a:r>
            <a:r>
              <a:rPr dirty="0" err="1"/>
              <a:t>MLflow</a:t>
            </a:r>
            <a:r>
              <a:rPr dirty="0"/>
              <a:t> </a:t>
            </a:r>
            <a:r>
              <a:rPr dirty="0" err="1"/>
              <a:t>speichert</a:t>
            </a:r>
            <a:r>
              <a:rPr dirty="0"/>
              <a:t> alle </a:t>
            </a:r>
            <a:r>
              <a:rPr dirty="0" err="1"/>
              <a:t>Experimente</a:t>
            </a:r>
            <a:r>
              <a:rPr dirty="0"/>
              <a:t>, Feast managed Features.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Telekom Customer Churn Prediction:</a:t>
            </a:r>
          </a:p>
          <a:p>
            <a:endParaRPr lang="en-US" dirty="0"/>
          </a:p>
          <a:p>
            <a:r>
              <a:rPr lang="en-US" dirty="0"/>
              <a:t>Data Sources:</a:t>
            </a:r>
          </a:p>
          <a:p>
            <a:r>
              <a:rPr lang="en-US" dirty="0"/>
              <a:t>CRM data, Billing records, Network logs</a:t>
            </a:r>
          </a:p>
          <a:p>
            <a:r>
              <a:rPr lang="en-US" dirty="0"/>
              <a:t>Support tickets, Customer interactions</a:t>
            </a:r>
          </a:p>
          <a:p>
            <a:endParaRPr lang="en-US" dirty="0"/>
          </a:p>
          <a:p>
            <a:r>
              <a:rPr lang="en-US" dirty="0"/>
              <a:t>Pipeline Components:</a:t>
            </a:r>
          </a:p>
          <a:p>
            <a:r>
              <a:rPr lang="en-US" dirty="0"/>
              <a:t>Apache Airflow für Orchestration</a:t>
            </a:r>
          </a:p>
          <a:p>
            <a:r>
              <a:rPr lang="en-US" dirty="0"/>
              <a:t>Feast Feature Store für Feature Management</a:t>
            </a:r>
          </a:p>
          <a:p>
            <a:r>
              <a:rPr lang="en-US" dirty="0" err="1"/>
              <a:t>MLflow</a:t>
            </a:r>
            <a:r>
              <a:rPr lang="en-US" dirty="0"/>
              <a:t> für Experiment Tracking</a:t>
            </a:r>
          </a:p>
          <a:p>
            <a:r>
              <a:rPr lang="en-US" dirty="0"/>
              <a:t>Kubernetes für Model Serving</a:t>
            </a:r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r>
              <a:rPr lang="en-US" dirty="0"/>
              <a:t>30% reduction in churn rate</a:t>
            </a:r>
          </a:p>
          <a:p>
            <a:r>
              <a:rPr lang="en-US" dirty="0"/>
              <a:t>Automated daily retraining</a:t>
            </a:r>
          </a:p>
          <a:p>
            <a:r>
              <a:rPr lang="en-US" dirty="0"/>
              <a:t>A/B testing für </a:t>
            </a:r>
            <a:r>
              <a:rPr lang="en-US" dirty="0" err="1"/>
              <a:t>neue</a:t>
            </a:r>
            <a:r>
              <a:rPr lang="en-US" dirty="0"/>
              <a:t> Modelle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Der initiale Setup ist aufwendig (3-6 Monate), aber der ROI kommt durch reduced time-to-market für neue Models und Features. Telekom Erfahrung: Break-even nach 8 Monaten.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Rule of thumb: Ab 3+ Models in Production oder monatlichen Updates lohnt sich die Pipeline Investment. Für PoCs: Start mit Jupyter Notebooks, dann Migration zu Pipelines.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5B94-F9D2-C7FC-D071-906AB1108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C8C15-C568-7DDF-61B6-25181F8E6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1ABA1-349D-B3B7-A149-7916BB10E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Foundation Patterns bilden das Rückgrat jeder Production ML Infrastruktur. Diese Patterns sind essentiell für skalierbare, wartbare ML-Systeme.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10744-1136-692D-1386-D81CE0515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3087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Feature Store löst das Training-Serving Skew Problem. Telekom Beispiel: Network Optimization Features - Signal strength aggregations werden identisch in Training und Production verwendet. Offline Store in Snowflake, Online Store in Redis.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Feature Store reduziert Feature Engineering Zeit um 60%. Kritisch: Point-in-time correct joins vermeiden data leakage. Cost: ~50k€/Jahr für mid-size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&amp; Machine Learning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Architektur-Patterns für KI-Systeme</a:t>
            </a:r>
          </a:p>
          <a:p>
            <a:r>
              <a:t>Moderne ML-Architekturen und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Pattern -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dirty="0"/>
              <a:t>User Query ──────────────────┐</a:t>
            </a:r>
          </a:p>
          <a:p>
            <a:r>
              <a:rPr dirty="0"/>
              <a:t>                            ↓</a:t>
            </a:r>
          </a:p>
          <a:p>
            <a:r>
              <a:rPr dirty="0"/>
              <a:t>                    ┌──────────────┐</a:t>
            </a:r>
          </a:p>
          <a:p>
            <a:r>
              <a:rPr dirty="0"/>
              <a:t>                    │   Embedder   │</a:t>
            </a:r>
          </a:p>
          <a:p>
            <a:r>
              <a:rPr dirty="0"/>
              <a:t>                    └──────┬───────┘</a:t>
            </a:r>
          </a:p>
          <a:p>
            <a:r>
              <a:rPr dirty="0"/>
              <a:t>                           ↓</a:t>
            </a:r>
          </a:p>
          <a:p>
            <a:r>
              <a:rPr dirty="0"/>
              <a:t>┌──────────────────────────┴─────────────────────────┐</a:t>
            </a:r>
          </a:p>
          <a:p>
            <a:r>
              <a:rPr dirty="0"/>
              <a:t>│                  Vector Database                   │</a:t>
            </a:r>
          </a:p>
          <a:p>
            <a:r>
              <a:rPr dirty="0"/>
              <a:t>│  ┌──────────┐  ┌──────────┐  ┌──────────┐          │</a:t>
            </a:r>
          </a:p>
          <a:p>
            <a:r>
              <a:rPr dirty="0"/>
              <a:t>│  │  Doc 1   │  │  Doc 2   │  │  Doc N   │          │</a:t>
            </a:r>
          </a:p>
          <a:p>
            <a:r>
              <a:rPr dirty="0"/>
              <a:t>│  │ Embedding│  │ Embedding│  │ Embedding│  ...     │</a:t>
            </a:r>
          </a:p>
          <a:p>
            <a:r>
              <a:rPr dirty="0"/>
              <a:t>│  └──────────┘  └──────────┘  └──────────┘          │</a:t>
            </a:r>
          </a:p>
          <a:p>
            <a:r>
              <a:rPr dirty="0"/>
              <a:t>└──────────────────────┬─────────────────────────────┘</a:t>
            </a:r>
          </a:p>
          <a:p>
            <a:r>
              <a:rPr dirty="0"/>
              <a:t>                       ↓</a:t>
            </a:r>
          </a:p>
          <a:p>
            <a:r>
              <a:rPr dirty="0"/>
              <a:t>            ┌─────────────────┐</a:t>
            </a:r>
          </a:p>
          <a:p>
            <a:r>
              <a:rPr dirty="0"/>
              <a:t>            │   LLM Prompt    │</a:t>
            </a:r>
          </a:p>
          <a:p>
            <a:r>
              <a:rPr dirty="0"/>
              <a:t>            │ [</a:t>
            </a:r>
            <a:r>
              <a:rPr dirty="0" err="1"/>
              <a:t>Context+Query</a:t>
            </a:r>
            <a:r>
              <a:rPr dirty="0"/>
              <a:t>] │</a:t>
            </a:r>
          </a:p>
          <a:p>
            <a:r>
              <a:rPr dirty="0"/>
              <a:t>            └────────┬────────┘</a:t>
            </a:r>
          </a:p>
          <a:p>
            <a:r>
              <a:rPr dirty="0"/>
              <a:t>                     ↓</a:t>
            </a:r>
          </a:p>
          <a:p>
            <a:r>
              <a:rPr dirty="0"/>
              <a:t>              Generated Answer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Pattern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Up-to-date information</a:t>
            </a:r>
          </a:p>
          <a:p>
            <a:pPr>
              <a:lnSpc>
                <a:spcPct val="150000"/>
              </a:lnSpc>
            </a:pPr>
            <a:r>
              <a:rPr sz="1800" dirty="0"/>
              <a:t>Reduced hallucination</a:t>
            </a:r>
          </a:p>
          <a:p>
            <a:pPr>
              <a:lnSpc>
                <a:spcPct val="150000"/>
              </a:lnSpc>
            </a:pPr>
            <a:r>
              <a:rPr sz="1800" dirty="0"/>
              <a:t>Source citations</a:t>
            </a:r>
          </a:p>
          <a:p>
            <a:pPr>
              <a:lnSpc>
                <a:spcPct val="150000"/>
              </a:lnSpc>
            </a:pPr>
            <a:r>
              <a:rPr sz="1800" dirty="0"/>
              <a:t>Cost-effective</a:t>
            </a:r>
          </a:p>
          <a:p>
            <a:pPr>
              <a:lnSpc>
                <a:spcPct val="150000"/>
              </a:lnSpc>
            </a:pPr>
            <a:r>
              <a:rPr sz="1800" dirty="0"/>
              <a:t>Domain knowledge</a:t>
            </a:r>
          </a:p>
          <a:p>
            <a:pPr>
              <a:lnSpc>
                <a:spcPct val="150000"/>
              </a:lnSpc>
            </a:pPr>
            <a:r>
              <a:rPr sz="1800" dirty="0"/>
              <a:t>No retraining needed</a:t>
            </a:r>
          </a:p>
          <a:p>
            <a:pPr>
              <a:lnSpc>
                <a:spcPct val="150000"/>
              </a:lnSpc>
            </a:pPr>
            <a:r>
              <a:rPr sz="1800" dirty="0"/>
              <a:t>Explainable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Retrieval quality dependency</a:t>
            </a:r>
          </a:p>
          <a:p>
            <a:pPr>
              <a:lnSpc>
                <a:spcPct val="150000"/>
              </a:lnSpc>
            </a:pPr>
            <a:r>
              <a:rPr sz="1800" dirty="0"/>
              <a:t>Increased latency</a:t>
            </a:r>
          </a:p>
          <a:p>
            <a:pPr>
              <a:lnSpc>
                <a:spcPct val="150000"/>
              </a:lnSpc>
            </a:pPr>
            <a:r>
              <a:rPr sz="1800" dirty="0"/>
              <a:t>Vector DB maintenance</a:t>
            </a:r>
          </a:p>
          <a:p>
            <a:pPr>
              <a:lnSpc>
                <a:spcPct val="150000"/>
              </a:lnSpc>
            </a:pPr>
            <a:r>
              <a:rPr sz="1800" dirty="0"/>
              <a:t>Context limitations</a:t>
            </a:r>
          </a:p>
          <a:p>
            <a:pPr>
              <a:lnSpc>
                <a:spcPct val="150000"/>
              </a:lnSpc>
            </a:pPr>
            <a:r>
              <a:rPr sz="1800" dirty="0"/>
              <a:t>Embedding consistency</a:t>
            </a:r>
          </a:p>
          <a:p>
            <a:pPr>
              <a:lnSpc>
                <a:spcPct val="150000"/>
              </a:lnSpc>
            </a:pPr>
            <a:r>
              <a:rPr sz="1800" dirty="0"/>
              <a:t>Infrastructure costs</a:t>
            </a:r>
          </a:p>
          <a:p>
            <a:pPr>
              <a:lnSpc>
                <a:spcPct val="150000"/>
              </a:lnSpc>
            </a:pPr>
            <a:r>
              <a:rPr sz="1800" dirty="0"/>
              <a:t>Complex debugging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B4094-0C75-E9EF-94D9-D4A709D1F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F8AD-8005-ABF7-9E0E-8D350ED0F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CB3AC-49E3-D853-DCAE-C56188D6E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9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Pattern -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┌───────────────────────────────────────────────┐</a:t>
            </a:r>
          </a:p>
          <a:p>
            <a:r>
              <a:rPr dirty="0"/>
              <a:t>│                  Agent Core                   │</a:t>
            </a:r>
          </a:p>
          <a:p>
            <a:r>
              <a:rPr dirty="0"/>
              <a:t>│  ┌──────────┐  ┌──────────┐  ┌──────────┐     │</a:t>
            </a:r>
          </a:p>
          <a:p>
            <a:r>
              <a:rPr dirty="0"/>
              <a:t>│  │ Planning │  │ Memory   │  │Reflection│     │</a:t>
            </a:r>
          </a:p>
          <a:p>
            <a:r>
              <a:rPr dirty="0"/>
              <a:t>│  │  Module  │  │  Store   │  │  Engine  │     │</a:t>
            </a:r>
          </a:p>
          <a:p>
            <a:r>
              <a:rPr dirty="0"/>
              <a:t>│  └──────────┘  └──────────┘  └──────────┘     │</a:t>
            </a:r>
          </a:p>
          <a:p>
            <a:r>
              <a:rPr dirty="0"/>
              <a:t>└─────────────────────┬─────────────────────────┘</a:t>
            </a:r>
          </a:p>
          <a:p>
            <a:r>
              <a:rPr dirty="0"/>
              <a:t>                      ↓</a:t>
            </a:r>
          </a:p>
          <a:p>
            <a:r>
              <a:rPr dirty="0"/>
              <a:t>        ┌─────────────┴─────────────┐</a:t>
            </a:r>
          </a:p>
          <a:p>
            <a:r>
              <a:rPr dirty="0"/>
              <a:t>        │      Tool Interface       │</a:t>
            </a:r>
          </a:p>
          <a:p>
            <a:r>
              <a:rPr dirty="0"/>
              <a:t>        └─────────────┬─────────────┘</a:t>
            </a:r>
          </a:p>
          <a:p>
            <a:r>
              <a:rPr dirty="0"/>
              <a:t>    ┌─────────┬──────┴──────┬──────────┐</a:t>
            </a:r>
          </a:p>
          <a:p>
            <a:r>
              <a:rPr dirty="0"/>
              <a:t>    ↓         ↓             ↓          ↓</a:t>
            </a:r>
          </a:p>
          <a:p>
            <a:r>
              <a:rPr dirty="0"/>
              <a:t>┌────────┐ ┌────────┐ ┌──────</a:t>
            </a:r>
            <a:r>
              <a:rPr lang="en-US" dirty="0"/>
              <a:t>─</a:t>
            </a:r>
            <a:r>
              <a:rPr dirty="0"/>
              <a:t>──┐ ┌────────┐</a:t>
            </a:r>
          </a:p>
          <a:p>
            <a:r>
              <a:rPr dirty="0"/>
              <a:t>│  API   │ │Database│ │  Code </a:t>
            </a:r>
            <a:r>
              <a:rPr lang="en-US" dirty="0"/>
              <a:t> </a:t>
            </a:r>
            <a:r>
              <a:rPr dirty="0"/>
              <a:t> │ │External│</a:t>
            </a:r>
          </a:p>
          <a:p>
            <a:r>
              <a:rPr dirty="0"/>
              <a:t>│ Calls  │ │ Query  │ │Execution│ │Systems │</a:t>
            </a:r>
          </a:p>
          <a:p>
            <a:r>
              <a:rPr dirty="0"/>
              <a:t>└────────┘ └────────┘ └──────</a:t>
            </a:r>
            <a:r>
              <a:rPr lang="en-US" dirty="0"/>
              <a:t>─</a:t>
            </a:r>
            <a:r>
              <a:rPr dirty="0"/>
              <a:t>──┘ └────────┘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Ensemble Pattern -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 </a:t>
            </a:r>
            <a:r>
              <a:rPr dirty="0"/>
              <a:t>Input Data</a:t>
            </a:r>
          </a:p>
          <a:p>
            <a:r>
              <a:rPr dirty="0"/>
              <a:t>    </a:t>
            </a:r>
            <a:r>
              <a:rPr lang="en-US" dirty="0"/>
              <a:t>  </a:t>
            </a:r>
            <a:r>
              <a:rPr dirty="0"/>
              <a:t>↓</a:t>
            </a:r>
          </a:p>
          <a:p>
            <a:r>
              <a:rPr lang="en-US" dirty="0"/>
              <a:t>  </a:t>
            </a:r>
            <a:r>
              <a:rPr dirty="0"/>
              <a:t>┌───┴───┬───────┬───────┬───────┐</a:t>
            </a:r>
          </a:p>
          <a:p>
            <a:r>
              <a:rPr lang="en-US" dirty="0"/>
              <a:t>  </a:t>
            </a:r>
            <a:r>
              <a:rPr dirty="0"/>
              <a:t>↓       ↓       ↓       ↓       ↓</a:t>
            </a:r>
          </a:p>
          <a:p>
            <a:r>
              <a:rPr dirty="0"/>
              <a:t>Model 1 Model 2 Model 3 Model 4 Model N</a:t>
            </a:r>
          </a:p>
          <a:p>
            <a:r>
              <a:rPr dirty="0"/>
              <a:t>  ↓       ↓       ↓       ↓       ↓</a:t>
            </a:r>
          </a:p>
          <a:p>
            <a:r>
              <a:rPr dirty="0"/>
              <a:t>┌──────────────────────────────</a:t>
            </a:r>
            <a:r>
              <a:rPr lang="en-US" dirty="0"/>
              <a:t>─</a:t>
            </a:r>
            <a:r>
              <a:rPr dirty="0"/>
              <a:t>───┐</a:t>
            </a:r>
          </a:p>
          <a:p>
            <a:r>
              <a:rPr dirty="0"/>
              <a:t>│</a:t>
            </a:r>
            <a:r>
              <a:rPr lang="en-US" dirty="0"/>
              <a:t>. </a:t>
            </a:r>
            <a:r>
              <a:rPr dirty="0"/>
              <a:t>      Aggregation Layer      </a:t>
            </a:r>
            <a:r>
              <a:rPr lang="en-US" dirty="0"/>
              <a:t> </a:t>
            </a:r>
            <a:r>
              <a:rPr dirty="0"/>
              <a:t>  │</a:t>
            </a:r>
          </a:p>
          <a:p>
            <a:r>
              <a:rPr dirty="0"/>
              <a:t>│ </a:t>
            </a:r>
            <a:r>
              <a:rPr lang="en-US" dirty="0"/>
              <a:t> </a:t>
            </a:r>
            <a:r>
              <a:rPr dirty="0"/>
              <a:t> ┌─────────────────────────┐   </a:t>
            </a:r>
            <a:r>
              <a:rPr lang="en-US" dirty="0"/>
              <a:t> </a:t>
            </a:r>
            <a:r>
              <a:rPr dirty="0"/>
              <a:t>│</a:t>
            </a:r>
          </a:p>
          <a:p>
            <a:r>
              <a:rPr dirty="0"/>
              <a:t>│ </a:t>
            </a:r>
            <a:r>
              <a:rPr lang="en-US" dirty="0"/>
              <a:t> </a:t>
            </a:r>
            <a:r>
              <a:rPr dirty="0"/>
              <a:t> │ Voting / Averaging /    │   </a:t>
            </a:r>
            <a:r>
              <a:rPr lang="en-US" dirty="0"/>
              <a:t> </a:t>
            </a:r>
            <a:r>
              <a:rPr dirty="0"/>
              <a:t>│</a:t>
            </a:r>
          </a:p>
          <a:p>
            <a:r>
              <a:rPr dirty="0"/>
              <a:t>│ </a:t>
            </a:r>
            <a:r>
              <a:rPr lang="en-US" dirty="0"/>
              <a:t> </a:t>
            </a:r>
            <a:r>
              <a:rPr dirty="0"/>
              <a:t> │ Stacking / Blending     │   </a:t>
            </a:r>
            <a:r>
              <a:rPr lang="en-US" dirty="0"/>
              <a:t> </a:t>
            </a:r>
            <a:r>
              <a:rPr dirty="0"/>
              <a:t>│</a:t>
            </a:r>
          </a:p>
          <a:p>
            <a:r>
              <a:rPr dirty="0"/>
              <a:t>│ </a:t>
            </a:r>
            <a:r>
              <a:rPr lang="en-US" dirty="0"/>
              <a:t> </a:t>
            </a:r>
            <a:r>
              <a:rPr dirty="0"/>
              <a:t> └─────────────────────────┘   </a:t>
            </a:r>
            <a:r>
              <a:rPr lang="en-US" dirty="0"/>
              <a:t> </a:t>
            </a:r>
            <a:r>
              <a:rPr dirty="0"/>
              <a:t>│</a:t>
            </a:r>
          </a:p>
          <a:p>
            <a:r>
              <a:rPr dirty="0"/>
              <a:t>└───</a:t>
            </a:r>
            <a:r>
              <a:rPr lang="en-US" dirty="0"/>
              <a:t>─</a:t>
            </a:r>
            <a:r>
              <a:rPr dirty="0"/>
              <a:t>───────────┬──────────────────┘</a:t>
            </a:r>
          </a:p>
          <a:p>
            <a:r>
              <a:rPr dirty="0"/>
              <a:t>               </a:t>
            </a:r>
            <a:r>
              <a:rPr lang="en-US" dirty="0"/>
              <a:t> </a:t>
            </a:r>
            <a:r>
              <a:rPr dirty="0"/>
              <a:t>↓</a:t>
            </a:r>
          </a:p>
          <a:p>
            <a:r>
              <a:rPr dirty="0"/>
              <a:t>         Final Prediction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MLOps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MLOps Platform -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Development          Operations          Monitoring</a:t>
            </a:r>
          </a:p>
          <a:p>
            <a:r>
              <a:rPr dirty="0"/>
              <a:t>┌──────────┐        ┌──────────┐        ┌──────────┐</a:t>
            </a:r>
          </a:p>
          <a:p>
            <a:r>
              <a:rPr dirty="0"/>
              <a:t>│Experiment│        │  CI/CD   │        │ Metrics  │</a:t>
            </a:r>
          </a:p>
          <a:p>
            <a:r>
              <a:rPr dirty="0"/>
              <a:t>│ Tracking │        │ Pipeline │        │Dashboard │</a:t>
            </a:r>
          </a:p>
          <a:p>
            <a:r>
              <a:rPr dirty="0"/>
              <a:t>└────┬─────┘        └────┬─────┘        └────┬─────┘</a:t>
            </a:r>
          </a:p>
          <a:p>
            <a:r>
              <a:rPr dirty="0"/>
              <a:t>     └───────────────────┼────────────────────┘</a:t>
            </a:r>
          </a:p>
          <a:p>
            <a:r>
              <a:rPr dirty="0"/>
              <a:t>                         ↓</a:t>
            </a:r>
          </a:p>
          <a:p>
            <a:r>
              <a:rPr dirty="0"/>
              <a:t>              ┌─────────────────────┐</a:t>
            </a:r>
          </a:p>
          <a:p>
            <a:r>
              <a:rPr dirty="0"/>
              <a:t>              │   </a:t>
            </a:r>
            <a:r>
              <a:rPr dirty="0" err="1"/>
              <a:t>MLOps</a:t>
            </a:r>
            <a:r>
              <a:rPr dirty="0"/>
              <a:t> Platform    │</a:t>
            </a:r>
          </a:p>
          <a:p>
            <a:r>
              <a:rPr dirty="0"/>
              <a:t>              │ • Model Registry    │</a:t>
            </a:r>
          </a:p>
          <a:p>
            <a:r>
              <a:rPr dirty="0"/>
              <a:t>              │ • Feature Store     │</a:t>
            </a:r>
          </a:p>
          <a:p>
            <a:r>
              <a:rPr dirty="0"/>
              <a:t>              │ • A/B Testing       │</a:t>
            </a:r>
          </a:p>
          <a:p>
            <a:r>
              <a:rPr dirty="0"/>
              <a:t>              │ • Drift Detection   │</a:t>
            </a:r>
          </a:p>
          <a:p>
            <a:r>
              <a:rPr dirty="0"/>
              <a:t>              └──────────┬──────────┘</a:t>
            </a:r>
          </a:p>
          <a:p>
            <a:r>
              <a:rPr dirty="0"/>
              <a:t>                         ↓</a:t>
            </a:r>
          </a:p>
          <a:p>
            <a:r>
              <a:rPr dirty="0"/>
              <a:t>              ┌─────────────────────┐</a:t>
            </a:r>
          </a:p>
          <a:p>
            <a:r>
              <a:rPr dirty="0"/>
              <a:t>              │Production Inference │</a:t>
            </a:r>
          </a:p>
          <a:p>
            <a:r>
              <a:rPr dirty="0"/>
              <a:t>              └─────────────────────┘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832E5-F641-1649-E721-0C69C9F8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5EC6-0B41-9126-C227-86DEDA20A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Emerging Patterns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18BAB-61B9-8ABA-CAB6-8E7930B00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45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Architecture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Rule-Based          Machine Learning    Deep Learning       Autonomous AI</a:t>
            </a:r>
          </a:p>
          <a:p>
            <a:r>
              <a:rPr dirty="0"/>
              <a:t>┌─────────────┐     ┌─────────────┐     ┌─────────────┐     ┌─────────────┐</a:t>
            </a:r>
          </a:p>
          <a:p>
            <a:r>
              <a:rPr dirty="0"/>
              <a:t>│  If-Then    │ --&gt; │ Statistical │ --&gt; │   Neural    │ --&gt; │   Agentic   │</a:t>
            </a:r>
          </a:p>
          <a:p>
            <a:r>
              <a:rPr dirty="0"/>
              <a:t>│   Rules     │     │   Models    │     │  Networks   │     │   Systems   │</a:t>
            </a:r>
          </a:p>
          <a:p>
            <a:r>
              <a:rPr dirty="0"/>
              <a:t>│  Expert     │     │  Feature    │     │  End-to-End │     │  Self-      │</a:t>
            </a:r>
          </a:p>
          <a:p>
            <a:r>
              <a:rPr dirty="0"/>
              <a:t>│  Systems    │     │ Engineering │     │  Learning   │     │  Improving  │</a:t>
            </a:r>
          </a:p>
          <a:p>
            <a:r>
              <a:rPr dirty="0"/>
              <a:t>└─────────────┘     └─────────────┘     └─────────────┘     └─────────────┘</a:t>
            </a:r>
          </a:p>
          <a:p>
            <a:endParaRPr dirty="0"/>
          </a:p>
          <a:p>
            <a:r>
              <a:rPr dirty="0"/>
              <a:t>Deterministic       Probabilistic       Black Box          Emergent</a:t>
            </a:r>
          </a:p>
          <a:p>
            <a:r>
              <a:rPr dirty="0"/>
              <a:t>Control             Predictions         Processing         Behavior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Emerging AI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Multimodal AI:</a:t>
            </a:r>
          </a:p>
          <a:p>
            <a:pPr>
              <a:lnSpc>
                <a:spcPct val="150000"/>
              </a:lnSpc>
            </a:pPr>
            <a:r>
              <a:rPr sz="1800" dirty="0"/>
              <a:t>Text + Image + Audio processing</a:t>
            </a:r>
          </a:p>
          <a:p>
            <a:pPr>
              <a:lnSpc>
                <a:spcPct val="150000"/>
              </a:lnSpc>
            </a:pPr>
            <a:r>
              <a:rPr sz="1800" dirty="0"/>
              <a:t>Unified representation learning</a:t>
            </a:r>
          </a:p>
          <a:p>
            <a:pPr>
              <a:lnSpc>
                <a:spcPct val="150000"/>
              </a:lnSpc>
            </a:pPr>
            <a:r>
              <a:rPr sz="1800" dirty="0"/>
              <a:t>Cross-modal attention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Neuro-Symbolic AI:</a:t>
            </a:r>
          </a:p>
          <a:p>
            <a:pPr>
              <a:lnSpc>
                <a:spcPct val="150000"/>
              </a:lnSpc>
            </a:pPr>
            <a:r>
              <a:rPr sz="1800" dirty="0"/>
              <a:t>Neural networks + symbolic reasoning</a:t>
            </a:r>
          </a:p>
          <a:p>
            <a:pPr>
              <a:lnSpc>
                <a:spcPct val="150000"/>
              </a:lnSpc>
            </a:pPr>
            <a:r>
              <a:rPr sz="1800" dirty="0"/>
              <a:t>Knowledge graphs + deep learning</a:t>
            </a:r>
          </a:p>
          <a:p>
            <a:pPr>
              <a:lnSpc>
                <a:spcPct val="150000"/>
              </a:lnSpc>
            </a:pPr>
            <a:r>
              <a:rPr sz="1800" dirty="0"/>
              <a:t>Improved interpretability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AutoML</a:t>
            </a:r>
            <a:r>
              <a:rPr sz="1800" b="1" dirty="0"/>
              <a:t> 2.0:</a:t>
            </a:r>
          </a:p>
          <a:p>
            <a:pPr>
              <a:lnSpc>
                <a:spcPct val="150000"/>
              </a:lnSpc>
            </a:pPr>
            <a:r>
              <a:rPr sz="1800" dirty="0"/>
              <a:t>Neural Architecture Search</a:t>
            </a:r>
          </a:p>
          <a:p>
            <a:pPr>
              <a:lnSpc>
                <a:spcPct val="150000"/>
              </a:lnSpc>
            </a:pPr>
            <a:r>
              <a:rPr sz="1800" dirty="0"/>
              <a:t>Automated feature engineering</a:t>
            </a:r>
          </a:p>
          <a:p>
            <a:pPr>
              <a:lnSpc>
                <a:spcPct val="150000"/>
              </a:lnSpc>
            </a:pPr>
            <a:r>
              <a:rPr sz="1800" dirty="0"/>
              <a:t>Self-optimizing systems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Quantum ML:</a:t>
            </a:r>
          </a:p>
          <a:p>
            <a:pPr>
              <a:lnSpc>
                <a:spcPct val="150000"/>
              </a:lnSpc>
            </a:pPr>
            <a:r>
              <a:rPr sz="1800" dirty="0"/>
              <a:t>Quantum computing für optimization</a:t>
            </a:r>
          </a:p>
          <a:p>
            <a:pPr>
              <a:lnSpc>
                <a:spcPct val="150000"/>
              </a:lnSpc>
            </a:pPr>
            <a:r>
              <a:rPr sz="1800" dirty="0"/>
              <a:t>Quantum neural networks</a:t>
            </a:r>
          </a:p>
          <a:p>
            <a:pPr>
              <a:lnSpc>
                <a:spcPct val="150000"/>
              </a:lnSpc>
            </a:pPr>
            <a:r>
              <a:rPr sz="1800" dirty="0"/>
              <a:t>Exponential speedup potential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B466-15E3-F29E-E58E-35714D957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5CAC-9ECE-8F9C-792E-3626BCCAF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857AF-F463-978E-2991-6EF9E3D17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2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Pattern -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┌──────────┐    ┌──────────┐    ┌──────────┐    ┌──────────┐    ┌──────────┐</a:t>
            </a:r>
          </a:p>
          <a:p>
            <a:r>
              <a:rPr sz="1800" dirty="0"/>
              <a:t>│   Data   │───&gt;│  Feature │───&gt;│  Model   │───&gt;│   Model  │───&gt;│  Deploy  │</a:t>
            </a:r>
          </a:p>
          <a:p>
            <a:r>
              <a:rPr sz="1800" dirty="0"/>
              <a:t>│ Ingestion│    │Engineering│   │ Training │    │Evaluation│    │  Serving │</a:t>
            </a:r>
          </a:p>
          <a:p>
            <a:r>
              <a:rPr sz="1800" dirty="0"/>
              <a:t>└──────────┘    └──────────┘    └──────────┘    └──────────┘    └──────────┘</a:t>
            </a:r>
          </a:p>
          <a:p>
            <a:r>
              <a:rPr sz="1800" dirty="0"/>
              <a:t>      │               │               │               │               │</a:t>
            </a:r>
          </a:p>
          <a:p>
            <a:r>
              <a:rPr sz="1800" dirty="0"/>
              <a:t>      v               v               v               v               v</a:t>
            </a:r>
          </a:p>
          <a:p>
            <a:r>
              <a:rPr sz="1800" dirty="0"/>
              <a:t>┌──────────────────────────────────────────────────────────────────────┐</a:t>
            </a:r>
          </a:p>
          <a:p>
            <a:r>
              <a:rPr sz="1800" dirty="0"/>
              <a:t>│                    ML Metadata Store (Experiment Tracking)           │</a:t>
            </a:r>
          </a:p>
          <a:p>
            <a:r>
              <a:rPr sz="1800" dirty="0"/>
              <a:t>└──────────────────────────────────────────────────────────────────────┘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Pattern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Reproducible ML workflows</a:t>
            </a:r>
          </a:p>
          <a:p>
            <a:pPr>
              <a:lnSpc>
                <a:spcPct val="150000"/>
              </a:lnSpc>
            </a:pPr>
            <a:r>
              <a:rPr sz="1800" dirty="0"/>
              <a:t>Automated retraining</a:t>
            </a:r>
          </a:p>
          <a:p>
            <a:pPr>
              <a:lnSpc>
                <a:spcPct val="150000"/>
              </a:lnSpc>
            </a:pPr>
            <a:r>
              <a:rPr sz="1800" dirty="0"/>
              <a:t>Version control für </a:t>
            </a:r>
            <a:r>
              <a:rPr sz="1800" dirty="0" err="1"/>
              <a:t>alles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Standardized processes</a:t>
            </a:r>
          </a:p>
          <a:p>
            <a:pPr>
              <a:lnSpc>
                <a:spcPct val="150000"/>
              </a:lnSpc>
            </a:pPr>
            <a:r>
              <a:rPr sz="1800" dirty="0"/>
              <a:t>Easy debugging &amp; rollback</a:t>
            </a:r>
          </a:p>
          <a:p>
            <a:pPr>
              <a:lnSpc>
                <a:spcPct val="150000"/>
              </a:lnSpc>
            </a:pPr>
            <a:r>
              <a:rPr sz="1800" dirty="0"/>
              <a:t>Experiment tracking</a:t>
            </a:r>
          </a:p>
          <a:p>
            <a:pPr>
              <a:lnSpc>
                <a:spcPct val="150000"/>
              </a:lnSpc>
            </a:pPr>
            <a:r>
              <a:rPr sz="1800" dirty="0"/>
              <a:t>Compliance &amp; Audit trails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Complex infrastructure</a:t>
            </a:r>
          </a:p>
          <a:p>
            <a:pPr>
              <a:lnSpc>
                <a:spcPct val="150000"/>
              </a:lnSpc>
            </a:pPr>
            <a:r>
              <a:rPr sz="1800" dirty="0"/>
              <a:t>High setup cost</a:t>
            </a:r>
          </a:p>
          <a:p>
            <a:pPr>
              <a:lnSpc>
                <a:spcPct val="150000"/>
              </a:lnSpc>
            </a:pPr>
            <a:r>
              <a:rPr sz="1800" dirty="0" err="1"/>
              <a:t>MLOps</a:t>
            </a:r>
            <a:r>
              <a:rPr sz="1800" dirty="0"/>
              <a:t> expertise required</a:t>
            </a:r>
          </a:p>
          <a:p>
            <a:pPr>
              <a:lnSpc>
                <a:spcPct val="150000"/>
              </a:lnSpc>
            </a:pPr>
            <a:r>
              <a:rPr sz="1800" dirty="0"/>
              <a:t>Overhead für simple models</a:t>
            </a:r>
          </a:p>
          <a:p>
            <a:pPr>
              <a:lnSpc>
                <a:spcPct val="150000"/>
              </a:lnSpc>
            </a:pPr>
            <a:r>
              <a:rPr sz="1800" dirty="0"/>
              <a:t>Maintenance burden</a:t>
            </a:r>
          </a:p>
          <a:p>
            <a:pPr>
              <a:lnSpc>
                <a:spcPct val="150000"/>
              </a:lnSpc>
            </a:pPr>
            <a:r>
              <a:rPr sz="1800" dirty="0"/>
              <a:t>Tool proliferation</a:t>
            </a:r>
          </a:p>
          <a:p>
            <a:pPr>
              <a:lnSpc>
                <a:spcPct val="150000"/>
              </a:lnSpc>
            </a:pPr>
            <a:r>
              <a:rPr sz="1800" dirty="0"/>
              <a:t>Learning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Pattern - 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Ideal für:</a:t>
            </a:r>
          </a:p>
          <a:p>
            <a:pPr>
              <a:lnSpc>
                <a:spcPct val="150000"/>
              </a:lnSpc>
            </a:pPr>
            <a:r>
              <a:rPr sz="1800" dirty="0"/>
              <a:t>Production ML </a:t>
            </a:r>
            <a:r>
              <a:rPr sz="1800" dirty="0" err="1"/>
              <a:t>mit</a:t>
            </a:r>
            <a:r>
              <a:rPr sz="1800" dirty="0"/>
              <a:t> regular updates</a:t>
            </a:r>
          </a:p>
          <a:p>
            <a:pPr>
              <a:lnSpc>
                <a:spcPct val="150000"/>
              </a:lnSpc>
            </a:pPr>
            <a:r>
              <a:rPr sz="1800" dirty="0"/>
              <a:t>Multiple models in production</a:t>
            </a:r>
          </a:p>
          <a:p>
            <a:pPr>
              <a:lnSpc>
                <a:spcPct val="150000"/>
              </a:lnSpc>
            </a:pPr>
            <a:r>
              <a:rPr sz="1800" dirty="0"/>
              <a:t>Regulated industries (Audit requirements)</a:t>
            </a:r>
          </a:p>
          <a:p>
            <a:pPr>
              <a:lnSpc>
                <a:spcPct val="150000"/>
              </a:lnSpc>
            </a:pPr>
            <a:r>
              <a:rPr sz="1800" dirty="0"/>
              <a:t>Teams </a:t>
            </a:r>
            <a:r>
              <a:rPr sz="1800" dirty="0" err="1"/>
              <a:t>mit</a:t>
            </a:r>
            <a:r>
              <a:rPr sz="1800" dirty="0"/>
              <a:t> Data Scientists und Engineers</a:t>
            </a:r>
          </a:p>
          <a:p>
            <a:pPr>
              <a:lnSpc>
                <a:spcPct val="150000"/>
              </a:lnSpc>
            </a:pPr>
            <a:r>
              <a:rPr sz="1800" dirty="0"/>
              <a:t>Complex feature engineering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dirty="0" err="1"/>
              <a:t>Vermeiden</a:t>
            </a:r>
            <a:r>
              <a:rPr dirty="0"/>
              <a:t> </a:t>
            </a:r>
            <a:r>
              <a:rPr dirty="0" err="1"/>
              <a:t>wenn</a:t>
            </a:r>
            <a:r>
              <a:rPr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Simple, static models </a:t>
            </a:r>
            <a:r>
              <a:rPr sz="1800" dirty="0" err="1"/>
              <a:t>ausreichend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Proof of Concept Phase</a:t>
            </a:r>
          </a:p>
          <a:p>
            <a:pPr>
              <a:lnSpc>
                <a:spcPct val="150000"/>
              </a:lnSpc>
            </a:pPr>
            <a:r>
              <a:rPr sz="1800" dirty="0"/>
              <a:t>Limited engineering resources</a:t>
            </a:r>
          </a:p>
          <a:p>
            <a:pPr>
              <a:lnSpc>
                <a:spcPct val="150000"/>
              </a:lnSpc>
            </a:pPr>
            <a:r>
              <a:rPr sz="1800" dirty="0"/>
              <a:t>Infrequent model updates</a:t>
            </a:r>
          </a:p>
          <a:p>
            <a:pPr>
              <a:lnSpc>
                <a:spcPct val="150000"/>
              </a:lnSpc>
            </a:pPr>
            <a:r>
              <a:rPr sz="1800" dirty="0"/>
              <a:t>Real-time training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796D9-1180-B11A-4CA8-4E342EBC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6169-1665-98A7-E091-4775DD456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Store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6FDCB-8E3A-46C8-6B77-7B6515D7D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18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Store -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Feature Store Architecture:</a:t>
            </a:r>
          </a:p>
          <a:p>
            <a:endParaRPr dirty="0"/>
          </a:p>
          <a:p>
            <a:r>
              <a:rPr dirty="0"/>
              <a:t>┌───────────────────────────────────────────────────────────┐</a:t>
            </a:r>
          </a:p>
          <a:p>
            <a:r>
              <a:rPr dirty="0"/>
              <a:t>│                     Feature Store                         │</a:t>
            </a:r>
          </a:p>
          <a:p>
            <a:r>
              <a:rPr dirty="0"/>
              <a:t>├─────────────┬──────────────┬──────────────┬───────────────┤</a:t>
            </a:r>
          </a:p>
          <a:p>
            <a:r>
              <a:rPr dirty="0"/>
              <a:t>│   Offline   │    Online    │   Feature    │   Feature     │</a:t>
            </a:r>
          </a:p>
          <a:p>
            <a:r>
              <a:rPr dirty="0"/>
              <a:t>│    Store    │    Store     │  Transform   │   Registry    │</a:t>
            </a:r>
          </a:p>
          <a:p>
            <a:r>
              <a:rPr dirty="0"/>
              <a:t>│  (Warehouse)│   (Cache)    │   Engine     │  (Metadata)   │</a:t>
            </a:r>
          </a:p>
          <a:p>
            <a:r>
              <a:rPr dirty="0"/>
              <a:t>└─────────────┴──────────────┴──────────────┴───────────────┘</a:t>
            </a:r>
          </a:p>
          <a:p>
            <a:r>
              <a:rPr dirty="0"/>
              <a:t>       ↑              ↑               ↑              ↑</a:t>
            </a:r>
          </a:p>
          <a:p>
            <a:r>
              <a:rPr dirty="0"/>
              <a:t>┌──────┴───┐   ┌─────┴────┐   ┌─────┴────┐   ┌────┴─────┐</a:t>
            </a:r>
          </a:p>
          <a:p>
            <a:r>
              <a:rPr dirty="0"/>
              <a:t>│ Training │   │ Serving  │   │  Feature │   │ Discovery│</a:t>
            </a:r>
          </a:p>
          <a:p>
            <a:r>
              <a:rPr dirty="0"/>
              <a:t>│ Pipeline │   │   API    │   │ Engineers│   │   Users  │</a:t>
            </a:r>
          </a:p>
          <a:p>
            <a:r>
              <a:rPr dirty="0"/>
              <a:t>└──────────┘   └──────────┘   └──────────┘   └──────────┘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Store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Feature reusability</a:t>
            </a:r>
          </a:p>
          <a:p>
            <a:pPr>
              <a:lnSpc>
                <a:spcPct val="150000"/>
              </a:lnSpc>
            </a:pPr>
            <a:r>
              <a:rPr sz="1800" dirty="0"/>
              <a:t>Training-serving consistency</a:t>
            </a:r>
          </a:p>
          <a:p>
            <a:pPr>
              <a:lnSpc>
                <a:spcPct val="150000"/>
              </a:lnSpc>
            </a:pPr>
            <a:r>
              <a:rPr sz="1800" dirty="0"/>
              <a:t>Reduced development time</a:t>
            </a:r>
          </a:p>
          <a:p>
            <a:pPr>
              <a:lnSpc>
                <a:spcPct val="150000"/>
              </a:lnSpc>
            </a:pPr>
            <a:r>
              <a:rPr sz="1800" dirty="0"/>
              <a:t>Centralized governance</a:t>
            </a:r>
          </a:p>
          <a:p>
            <a:pPr>
              <a:lnSpc>
                <a:spcPct val="150000"/>
              </a:lnSpc>
            </a:pPr>
            <a:r>
              <a:rPr sz="1800" dirty="0"/>
              <a:t>Point-in-time correctness</a:t>
            </a:r>
          </a:p>
          <a:p>
            <a:pPr>
              <a:lnSpc>
                <a:spcPct val="150000"/>
              </a:lnSpc>
            </a:pPr>
            <a:r>
              <a:rPr sz="1800" dirty="0"/>
              <a:t>Feature versioning</a:t>
            </a:r>
          </a:p>
          <a:p>
            <a:pPr>
              <a:lnSpc>
                <a:spcPct val="150000"/>
              </a:lnSpc>
            </a:pPr>
            <a:r>
              <a:rPr sz="1800" dirty="0"/>
              <a:t>Cross-team sharing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Infrastructure complexity</a:t>
            </a:r>
          </a:p>
          <a:p>
            <a:pPr>
              <a:lnSpc>
                <a:spcPct val="150000"/>
              </a:lnSpc>
            </a:pPr>
            <a:r>
              <a:rPr sz="1800" dirty="0"/>
              <a:t>Storage costs</a:t>
            </a:r>
          </a:p>
          <a:p>
            <a:pPr>
              <a:lnSpc>
                <a:spcPct val="150000"/>
              </a:lnSpc>
            </a:pPr>
            <a:r>
              <a:rPr sz="1800" dirty="0"/>
              <a:t>Learning curve</a:t>
            </a:r>
          </a:p>
          <a:p>
            <a:pPr>
              <a:lnSpc>
                <a:spcPct val="150000"/>
              </a:lnSpc>
            </a:pPr>
            <a:r>
              <a:rPr sz="1800" dirty="0"/>
              <a:t>Single point of failure</a:t>
            </a:r>
          </a:p>
          <a:p>
            <a:pPr>
              <a:lnSpc>
                <a:spcPct val="150000"/>
              </a:lnSpc>
            </a:pPr>
            <a:r>
              <a:rPr sz="1800" dirty="0"/>
              <a:t>Migration effort</a:t>
            </a:r>
          </a:p>
          <a:p>
            <a:pPr>
              <a:lnSpc>
                <a:spcPct val="150000"/>
              </a:lnSpc>
            </a:pPr>
            <a:r>
              <a:rPr sz="1800" dirty="0"/>
              <a:t>Vendor lock-in risk</a:t>
            </a:r>
          </a:p>
          <a:p>
            <a:pPr>
              <a:lnSpc>
                <a:spcPct val="150000"/>
              </a:lnSpc>
            </a:pPr>
            <a:r>
              <a:rPr sz="1800" dirty="0"/>
              <a:t>Operational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1683</Words>
  <Application>Microsoft Macintosh PowerPoint</Application>
  <PresentationFormat>Widescreen</PresentationFormat>
  <Paragraphs>311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Open Sans</vt:lpstr>
      <vt:lpstr>Open Sans Light</vt:lpstr>
      <vt:lpstr>Source Code Pro</vt:lpstr>
      <vt:lpstr>Custom Design</vt:lpstr>
      <vt:lpstr>AI &amp; Machine Learning Patterns</vt:lpstr>
      <vt:lpstr>AI Architecture Evolution</vt:lpstr>
      <vt:lpstr>Pipeline</vt:lpstr>
      <vt:lpstr>Pipeline Pattern - Architecture</vt:lpstr>
      <vt:lpstr>Pipeline Pattern - Trade-offs</vt:lpstr>
      <vt:lpstr>Pipeline Pattern - When to Use</vt:lpstr>
      <vt:lpstr>Feature Store</vt:lpstr>
      <vt:lpstr>Feature Store - Architecture</vt:lpstr>
      <vt:lpstr>Feature Store - Trade-offs</vt:lpstr>
      <vt:lpstr>RAG</vt:lpstr>
      <vt:lpstr>RAG Pattern - Architecture</vt:lpstr>
      <vt:lpstr>RAG Pattern - Trade-offs</vt:lpstr>
      <vt:lpstr>Agents</vt:lpstr>
      <vt:lpstr>Agent Pattern - Architecture</vt:lpstr>
      <vt:lpstr>Ensemble</vt:lpstr>
      <vt:lpstr>Ensemble Pattern - Architecture</vt:lpstr>
      <vt:lpstr>MLOps</vt:lpstr>
      <vt:lpstr>MLOps Platform - Architecture</vt:lpstr>
      <vt:lpstr>Emerging Patterns</vt:lpstr>
      <vt:lpstr>Emerging AI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9</cp:revision>
  <dcterms:created xsi:type="dcterms:W3CDTF">2025-09-10T03:57:45Z</dcterms:created>
  <dcterms:modified xsi:type="dcterms:W3CDTF">2025-09-12T09:54:10Z</dcterms:modified>
</cp:coreProperties>
</file>