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6"/>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9" d="100"/>
          <a:sy n="129" d="100"/>
        </p:scale>
        <p:origin x="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notesMaster" Target="notesMasters/notesMaster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Willkommen zum Anti-Patterns Workshop. Heute werden wir die häufigsten Architektur-Antipatterns untersuchen, die in Softwareprojekten auftreten. Diese Patterns sind wichtig zu erkennen, da sie oft schleichend entstehen und erhebliche technische Schulden verursachen können.</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Lösung für das Spaghetti Code Anti-Pattern erfordert oft einen schrittweisen Ansatz. Wichtig ist, dass das Team die Notwendigkeit der Refaktorierung versteht und Management-Support hat. Die Investition in saubere Architektur zahlt sich langfristig aus.</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verbesserte Version zeigt, wie Spaghetti Code vermieden werden kann. Beachten Sie die klare Struktur, die Separation of Concerns und die verbesserte Testbarkeit. Diese Lösung folgt etablierten Design Patterns und Best Practices der Softwarearchitektur.</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Jetzt betrachten wir das Lava Flow Anti-Pattern. Dieses Pattern ist besonders problematisch, weil es oft schleichend entsteht und erst spät erkannt wird. Die Auswirkungen auf Wartbarkeit und Erweiterbarkeit sind jedoch erheblich.</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Hauptprobleme des Lava Flow Anti-Patterns sind vielfältig. In der Praxis führt dies zu erhöhten Wartungskosten, längeren Entwicklungszeiten und einer höheren Fehleranfälligkeit. Teams berichten oft von Frustration beim Arbeiten mit solchem Code.</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Hier sehen wir ein typisches Beispiel für Lava Flow. Beachten Sie die charakteristischen Merkmale: Die hohe Komplexität, die fehlende Struktur und die Schwierigkeit, den Code zu verstehen. Solcher Code entsteht oft durch Zeitdruck und fehlende Architektur-Reviews.</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Lösung für das Lava Flow Anti-Pattern erfordert oft einen schrittweisen Ansatz. Wichtig ist, dass das Team die Notwendigkeit der Refaktorierung versteht und Management-Support hat. Die Investition in saubere Architektur zahlt sich langfristig aus.</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verbesserte Version zeigt, wie Lava Flow vermieden werden kann. Beachten Sie die klare Struktur, die Separation of Concerns und die verbesserte Testbarkeit. Diese Lösung folgt etablierten Design Patterns und Best Practices der Softwarearchitektur.</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Jetzt betrachten wir das Golden Hammer Anti-Pattern. Dieses Pattern ist besonders problematisch, weil es oft schleichend entsteht und erst spät erkannt wird. Die Auswirkungen auf Wartbarkeit und Erweiterbarkeit sind jedoch erheblich.</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Hauptprobleme des Golden Hammer Anti-Patterns sind vielfältig. In der Praxis führt dies zu erhöhten Wartungskosten, längeren Entwicklungszeiten und einer höheren Fehleranfälligkeit. Teams berichten oft von Frustration beim Arbeiten mit solchem Code.</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Hier sehen wir ein typisches Beispiel für Golden Hammer. Beachten Sie die charakteristischen Merkmale: Die hohe Komplexität, die fehlende Struktur und die Schwierigkeit, den Code zu verstehen. Solcher Code entsteht oft durch Zeitdruck und fehlende Architektur-Reviews.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Jetzt betrachten wir das The Blob Anti-Pattern. Dieses Pattern ist besonders problematisch, weil es oft schleichend entsteht und erst spät erkannt wird. Die Auswirkungen auf Wartbarkeit und Erweiterbarkeit sind jedoch erheblich.</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Lösung für das Golden Hammer Anti-Pattern erfordert oft einen schrittweisen Ansatz. Wichtig ist, dass das Team die Notwendigkeit der Refaktorierung versteht und Management-Support hat. Die Investition in saubere Architektur zahlt sich langfristig aus.</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verbesserte Version zeigt, wie Golden Hammer vermieden werden kann. Beachten Sie die klare Struktur, die Separation of Concerns und die verbesserte Testbarkeit. Diese Lösung folgt etablierten Design Patterns und Best Practices der Softwarearchitektur.</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Jetzt betrachten wir das Copy-Paste Programming Anti-Pattern. Dieses Pattern ist besonders problematisch, weil es oft schleichend entsteht und erst spät erkannt wird. Die Auswirkungen auf Wartbarkeit und Erweiterbarkeit sind jedoch erheblich.</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Hauptprobleme des Copy-Paste Programming Anti-Patterns sind vielfältig. In der Praxis führt dies zu erhöhten Wartungskosten, längeren Entwicklungszeiten und einer höheren Fehleranfälligkeit. Teams berichten oft von Frustration beim Arbeiten mit solchem Code.</a:t>
            </a:r>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Hier sehen wir ein typisches Beispiel für Copy-Paste Programming. Beachten Sie die charakteristischen Merkmale: Die hohe Komplexität, die fehlende Struktur und die Schwierigkeit, den Code zu verstehen. Solcher Code entsteht oft durch Zeitdruck und fehlende Architektur-Reviews.</a:t>
            </a:r>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Lösung für das Copy-Paste Programming Anti-Pattern erfordert oft einen schrittweisen Ansatz. Wichtig ist, dass das Team die Notwendigkeit der Refaktorierung versteht und Management-Support hat. Die Investition in saubere Architektur zahlt sich langfristig aus.</a:t>
            </a:r>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verbesserte Version zeigt, wie Copy-Paste Programming vermieden werden kann. Beachten Sie die klare Struktur, die Separation of Concerns und die verbesserte Testbarkeit. Diese Lösung folgt etablierten Design Patterns und Best Practices der Softwarearchitektur.</a:t>
            </a:r>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Jetzt betrachten wir das Vendor Lock-in Anti-Pattern. Dieses Pattern ist besonders problematisch, weil es oft schleichend entsteht und erst spät erkannt wird. Die Auswirkungen auf Wartbarkeit und Erweiterbarkeit sind jedoch erheblich.</a:t>
            </a:r>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Hauptprobleme des Vendor Lock-in Anti-Patterns sind vielfältig. In der Praxis führt dies zu erhöhten Wartungskosten, längeren Entwicklungszeiten und einer höheren Fehleranfälligkeit. Teams berichten oft von Frustration beim Arbeiten mit solchem Code.</a:t>
            </a:r>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Hier sehen wir ein typisches Beispiel für Vendor Lock-in. Beachten Sie die charakteristischen Merkmale: Die hohe Komplexität, die fehlende Struktur und die Schwierigkeit, den Code zu verstehen. Solcher Code entsteht oft durch Zeitdruck und fehlende Architektur-Reviews.</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Hauptprobleme des The Blob Anti-Patterns sind vielfältig. In der Praxis führt dies zu erhöhten Wartungskosten, längeren Entwicklungszeiten und einer höheren Fehleranfälligkeit. Teams berichten oft von Frustration beim Arbeiten mit solchem Code.</a:t>
            </a:r>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Lösung für das Vendor Lock-in Anti-Pattern erfordert oft einen schrittweisen Ansatz. Wichtig ist, dass das Team die Notwendigkeit der Refaktorierung versteht und Management-Support hat. Die Investition in saubere Architektur zahlt sich langfristig aus.</a:t>
            </a:r>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verbesserte Version zeigt, wie Vendor Lock-in vermieden werden kann. Beachten Sie die klare Struktur, die Separation of Concerns und die verbesserte Testbarkeit. Diese Lösung folgt etablierten Design Patterns und Best Practices der Softwarearchitektur.</a:t>
            </a:r>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Zusammenfassend ist es wichtig zu verstehen, dass Anti-Patterns nicht über Nacht entstehen. Sie sind das Resultat von technischen Schulden, die sich über Zeit ansammeln. Durch proaktive Maßnahmen wie Code Reviews, Architektur-Governance und kontinuierliches Refactoring können wir diese Patterns vermeiden oder frühzeitig korrigieren. Die Investition in eine saubere Architektur und die Schulung des Teams sind dabei entscheidend für den langfristigen Erfolg eines Projekts.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Hier sehen wir ein typisches Beispiel für The Blob. Beachten Sie die charakteristischen Merkmale: Die hohe Komplexität, die fehlende Struktur und die Schwierigkeit, den Code zu verstehen. Solcher Code entsteht oft durch Zeitdruck und fehlende Architektur-Reviews.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Lösung für das The Blob Anti-Pattern erfordert oft einen schrittweisen Ansatz. Wichtig ist, dass das Team die Notwendigkeit der Refaktorierung versteht und Management-Support hat. Die Investition in saubere Architektur zahlt sich langfristig aus.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verbesserte Version zeigt, wie The Blob vermieden werden kann. Beachten Sie die klare Struktur, die Separation of Concerns und die verbesserte Testbarkeit. Diese Lösung folgt etablierten Design Patterns und Best Practices der Softwarearchitektur.</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Jetzt betrachten wir das Spaghetti Code Anti-Pattern. Dieses Pattern ist besonders problematisch, weil es oft schleichend entsteht und erst spät erkannt wird. Die Auswirkungen auf Wartbarkeit und Erweiterbarkeit sind jedoch erheblich.</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Hauptprobleme des Spaghetti Code Anti-Patterns sind vielfältig. In der Praxis führt dies zu erhöhten Wartungskosten, längeren Entwicklungszeiten und einer höheren Fehleranfälligkeit. Teams berichten oft von Frustration beim Arbeiten mit solchem Code.</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Hier sehen wir ein typisches Beispiel für Spaghetti Code. Beachten Sie die charakteristischen Merkmale: Die hohe Komplexität, die fehlende Struktur und die Schwierigkeit, den Code zu verstehen. Solcher Code entsteht oft durch Zeitdruck und fehlende Architektur-Reviews.</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7193-AE5D-4968-BAF6-3656BE156B00}"/>
              </a:ext>
            </a:extLst>
          </p:cNvPr>
          <p:cNvSpPr>
            <a:spLocks noGrp="1"/>
          </p:cNvSpPr>
          <p:nvPr>
            <p:ph type="ctrTitle"/>
          </p:nvPr>
        </p:nvSpPr>
        <p:spPr>
          <a:xfrm>
            <a:off x="1524000" y="4870169"/>
            <a:ext cx="9144000" cy="895972"/>
          </a:xfrm>
          <a:prstGeom prst="rect">
            <a:avLst/>
          </a:prstGeom>
        </p:spPr>
        <p:txBody>
          <a:bodyPr anchor="b"/>
          <a:lstStyle>
            <a:lvl1pPr algn="ctr">
              <a:defRPr sz="4800">
                <a:solidFill>
                  <a:srgbClr val="434343"/>
                </a:solidFill>
                <a:latin typeface="Open Sans" pitchFamily="2" charset="0"/>
                <a:ea typeface="Open Sans" pitchFamily="2" charset="0"/>
                <a:cs typeface="Open Sans"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72186BB9-FD07-7E5E-44C6-0A574C54EA97}"/>
              </a:ext>
            </a:extLst>
          </p:cNvPr>
          <p:cNvSpPr>
            <a:spLocks noGrp="1"/>
          </p:cNvSpPr>
          <p:nvPr>
            <p:ph type="subTitle" idx="1"/>
          </p:nvPr>
        </p:nvSpPr>
        <p:spPr>
          <a:xfrm>
            <a:off x="1524000" y="5858216"/>
            <a:ext cx="9144000" cy="552519"/>
          </a:xfrm>
          <a:prstGeom prst="rect">
            <a:avLst/>
          </a:prstGeom>
        </p:spPr>
        <p:txBody>
          <a:bodyPr/>
          <a:lstStyle>
            <a:lvl1pPr marL="0" indent="0" algn="ctr">
              <a:buNone/>
              <a:defRPr sz="2400">
                <a:solidFill>
                  <a:srgbClr val="434343"/>
                </a:solidFill>
                <a:latin typeface="Open Sans" pitchFamily="2" charset="0"/>
                <a:ea typeface="Open Sans" pitchFamily="2" charset="0"/>
                <a:cs typeface="Open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1" descr="A white flower on a yellow background&#10;&#10;Description automatically generated">
            <a:extLst>
              <a:ext uri="{FF2B5EF4-FFF2-40B4-BE49-F238E27FC236}">
                <a16:creationId xmlns:a16="http://schemas.microsoft.com/office/drawing/2014/main" id="{B45C3DAA-2C1B-4B03-DCD5-CEA9A48DC327}"/>
              </a:ext>
            </a:extLst>
          </p:cNvPr>
          <p:cNvPicPr>
            <a:picLocks noChangeAspect="1"/>
          </p:cNvPicPr>
          <p:nvPr userDrawn="1"/>
        </p:nvPicPr>
        <p:blipFill>
          <a:blip r:embed="rId2">
            <a:lum/>
            <a:alphaModFix/>
          </a:blip>
          <a:srcRect/>
          <a:stretch>
            <a:fillRect/>
          </a:stretch>
        </p:blipFill>
        <p:spPr>
          <a:xfrm>
            <a:off x="5302560" y="2321640"/>
            <a:ext cx="1586880" cy="2214720"/>
          </a:xfrm>
          <a:prstGeom prst="rect">
            <a:avLst/>
          </a:prstGeom>
          <a:noFill/>
          <a:ln>
            <a:noFill/>
          </a:ln>
        </p:spPr>
      </p:pic>
      <p:sp>
        <p:nvSpPr>
          <p:cNvPr id="5" name="Rectangle 4">
            <a:extLst>
              <a:ext uri="{FF2B5EF4-FFF2-40B4-BE49-F238E27FC236}">
                <a16:creationId xmlns:a16="http://schemas.microsoft.com/office/drawing/2014/main" id="{84214E46-3795-F2C4-2D6A-4DF0C15ACEDA}"/>
              </a:ext>
            </a:extLst>
          </p:cNvPr>
          <p:cNvSpPr/>
          <p:nvPr userDrawn="1"/>
        </p:nvSpPr>
        <p:spPr>
          <a:xfrm>
            <a:off x="10416209" y="-1"/>
            <a:ext cx="1610139" cy="19182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39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F1FF-93BF-4CCF-926B-0576DF6BC898}"/>
              </a:ext>
            </a:extLst>
          </p:cNvPr>
          <p:cNvSpPr>
            <a:spLocks noGrp="1"/>
          </p:cNvSpPr>
          <p:nvPr>
            <p:ph type="title"/>
          </p:nvPr>
        </p:nvSpPr>
        <p:spPr>
          <a:xfrm>
            <a:off x="437322" y="365125"/>
            <a:ext cx="10118035" cy="1325563"/>
          </a:xfrm>
        </p:spPr>
        <p:txBody>
          <a:bodyPr/>
          <a:lstStyle>
            <a:lvl1pPr>
              <a:defRPr>
                <a:solidFill>
                  <a:srgbClr val="43434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FFFAE5E-51A7-801C-5D44-B6AB89FF08A7}"/>
              </a:ext>
            </a:extLst>
          </p:cNvPr>
          <p:cNvSpPr>
            <a:spLocks noGrp="1"/>
          </p:cNvSpPr>
          <p:nvPr>
            <p:ph idx="1"/>
          </p:nvPr>
        </p:nvSpPr>
        <p:spPr>
          <a:xfrm>
            <a:off x="467139" y="1825625"/>
            <a:ext cx="11231218" cy="4667250"/>
          </a:xfrm>
        </p:spPr>
        <p:txBody>
          <a:bodyPr>
            <a:normAutofit/>
          </a:bodyPr>
          <a:lstStyle>
            <a:lvl1pPr marL="0" indent="0">
              <a:buNone/>
              <a:defRPr sz="2400" b="0" i="0">
                <a:solidFill>
                  <a:srgbClr val="434343"/>
                </a:solidFill>
                <a:latin typeface="Source Code Pro" panose="020B0309030403020204" pitchFamily="49" charset="0"/>
                <a:ea typeface="Source Code Pro" panose="020B0309030403020204" pitchFamily="49" charset="0"/>
              </a:defRPr>
            </a:lvl1pPr>
            <a:lvl2pPr marL="457200" indent="0">
              <a:buNone/>
              <a:defRPr sz="2000" b="0" i="0">
                <a:solidFill>
                  <a:srgbClr val="434343"/>
                </a:solidFill>
                <a:latin typeface="Source Code Pro" panose="020B0309030403020204" pitchFamily="49" charset="0"/>
                <a:ea typeface="Source Code Pro" panose="020B0309030403020204" pitchFamily="49" charset="0"/>
              </a:defRPr>
            </a:lvl2pPr>
            <a:lvl3pPr marL="914400" indent="0">
              <a:buNone/>
              <a:defRPr sz="1800" b="0" i="0">
                <a:solidFill>
                  <a:srgbClr val="434343"/>
                </a:solidFill>
                <a:latin typeface="Source Code Pro" panose="020B0309030403020204" pitchFamily="49" charset="0"/>
                <a:ea typeface="Source Code Pro" panose="020B0309030403020204" pitchFamily="49" charset="0"/>
              </a:defRPr>
            </a:lvl3pPr>
            <a:lvl4pPr marL="1371600" indent="0">
              <a:buNone/>
              <a:defRPr sz="1600" b="0" i="0">
                <a:solidFill>
                  <a:srgbClr val="434343"/>
                </a:solidFill>
                <a:latin typeface="Source Code Pro" panose="020B0309030403020204" pitchFamily="49" charset="0"/>
                <a:ea typeface="Source Code Pro" panose="020B0309030403020204" pitchFamily="49" charset="0"/>
              </a:defRPr>
            </a:lvl4pPr>
            <a:lvl5pPr marL="1828800" indent="0">
              <a:buNone/>
              <a:defRPr sz="1600" b="0" i="0">
                <a:solidFill>
                  <a:srgbClr val="434343"/>
                </a:solidFill>
                <a:latin typeface="Source Code Pro" panose="020B0309030403020204" pitchFamily="49" charset="0"/>
                <a:ea typeface="Source Code Pro" panose="020B030903040302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F2C3E47A-69A0-8F49-E63F-B87255EE9AE5}"/>
              </a:ext>
            </a:extLst>
          </p:cNvPr>
          <p:cNvSpPr>
            <a:spLocks noGrp="1"/>
          </p:cNvSpPr>
          <p:nvPr>
            <p:ph type="sldNum" sz="quarter" idx="12"/>
          </p:nvPr>
        </p:nvSpPr>
        <p:spPr>
          <a:xfrm>
            <a:off x="8955157" y="6492875"/>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180509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60A35E-A630-2C0F-48C4-334D4CCF3441}"/>
              </a:ext>
            </a:extLst>
          </p:cNvPr>
          <p:cNvSpPr>
            <a:spLocks noGrp="1"/>
          </p:cNvSpPr>
          <p:nvPr>
            <p:ph type="sldNum" sz="quarter" idx="12"/>
          </p:nvPr>
        </p:nvSpPr>
        <p:spPr>
          <a:xfrm>
            <a:off x="9077739" y="6492875"/>
            <a:ext cx="2743200" cy="365125"/>
          </a:xfrm>
        </p:spPr>
        <p:txBody>
          <a:bodyPr/>
          <a:lstStyle>
            <a:lvl1pPr>
              <a:defRPr b="0" i="0">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553736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E0C0-D32D-13D4-8621-9FED98472400}"/>
              </a:ext>
            </a:extLst>
          </p:cNvPr>
          <p:cNvSpPr>
            <a:spLocks noGrp="1"/>
          </p:cNvSpPr>
          <p:nvPr>
            <p:ph type="title"/>
          </p:nvPr>
        </p:nvSpPr>
        <p:spPr>
          <a:xfrm>
            <a:off x="407504" y="457200"/>
            <a:ext cx="4364521" cy="1600200"/>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6F3F3171-700D-AC09-57D2-7CE376F6C63D}"/>
              </a:ext>
            </a:extLst>
          </p:cNvPr>
          <p:cNvSpPr>
            <a:spLocks noGrp="1"/>
          </p:cNvSpPr>
          <p:nvPr>
            <p:ph idx="1"/>
          </p:nvPr>
        </p:nvSpPr>
        <p:spPr>
          <a:xfrm>
            <a:off x="5183188" y="987425"/>
            <a:ext cx="6525108" cy="543325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DD5D4F-5251-A419-B3B6-3E776795B614}"/>
              </a:ext>
            </a:extLst>
          </p:cNvPr>
          <p:cNvSpPr>
            <a:spLocks noGrp="1"/>
          </p:cNvSpPr>
          <p:nvPr>
            <p:ph type="body" sz="half" idx="2"/>
          </p:nvPr>
        </p:nvSpPr>
        <p:spPr>
          <a:xfrm>
            <a:off x="407504" y="2057400"/>
            <a:ext cx="4364521" cy="43632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241C4C30-205A-2492-192B-B806843EDD02}"/>
              </a:ext>
            </a:extLst>
          </p:cNvPr>
          <p:cNvSpPr>
            <a:spLocks noGrp="1"/>
          </p:cNvSpPr>
          <p:nvPr>
            <p:ph type="sldNum" sz="quarter" idx="12"/>
          </p:nvPr>
        </p:nvSpPr>
        <p:spPr>
          <a:xfrm>
            <a:off x="8989874" y="6492875"/>
            <a:ext cx="2743200" cy="365125"/>
          </a:xfrm>
        </p:spPr>
        <p:txBody>
          <a:bodyPr/>
          <a:lstStyle>
            <a:lvl1pPr>
              <a:defRPr b="0" i="0">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171214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ED0A-CB71-BE95-6D74-70732531D47D}"/>
              </a:ext>
            </a:extLst>
          </p:cNvPr>
          <p:cNvSpPr>
            <a:spLocks noGrp="1"/>
          </p:cNvSpPr>
          <p:nvPr>
            <p:ph type="title"/>
          </p:nvPr>
        </p:nvSpPr>
        <p:spPr>
          <a:xfrm>
            <a:off x="407504" y="407504"/>
            <a:ext cx="7146235" cy="1282147"/>
          </a:xfrm>
        </p:spPr>
        <p:txBody>
          <a:bodyPr anchor="ctr"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07DA386B-F71F-624B-D60E-1519DE75165B}"/>
              </a:ext>
            </a:extLst>
          </p:cNvPr>
          <p:cNvSpPr>
            <a:spLocks noGrp="1"/>
          </p:cNvSpPr>
          <p:nvPr>
            <p:ph type="pic" idx="1"/>
          </p:nvPr>
        </p:nvSpPr>
        <p:spPr>
          <a:xfrm>
            <a:off x="7712765" y="0"/>
            <a:ext cx="4479235" cy="6858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26256-41DC-0D7B-7119-A2460887C564}"/>
              </a:ext>
            </a:extLst>
          </p:cNvPr>
          <p:cNvSpPr>
            <a:spLocks noGrp="1"/>
          </p:cNvSpPr>
          <p:nvPr>
            <p:ph type="body" sz="half" idx="2"/>
          </p:nvPr>
        </p:nvSpPr>
        <p:spPr>
          <a:xfrm>
            <a:off x="407504" y="1816443"/>
            <a:ext cx="7146235" cy="4703627"/>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25832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ED0A-CB71-BE95-6D74-70732531D47D}"/>
              </a:ext>
            </a:extLst>
          </p:cNvPr>
          <p:cNvSpPr>
            <a:spLocks noGrp="1"/>
          </p:cNvSpPr>
          <p:nvPr>
            <p:ph type="title"/>
          </p:nvPr>
        </p:nvSpPr>
        <p:spPr>
          <a:xfrm>
            <a:off x="4701209" y="407504"/>
            <a:ext cx="5854148" cy="1282147"/>
          </a:xfrm>
        </p:spPr>
        <p:txBody>
          <a:bodyPr anchor="ctr"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07DA386B-F71F-624B-D60E-1519DE75165B}"/>
              </a:ext>
            </a:extLst>
          </p:cNvPr>
          <p:cNvSpPr>
            <a:spLocks noGrp="1"/>
          </p:cNvSpPr>
          <p:nvPr>
            <p:ph type="pic" idx="1"/>
          </p:nvPr>
        </p:nvSpPr>
        <p:spPr>
          <a:xfrm>
            <a:off x="0" y="9942"/>
            <a:ext cx="4479235" cy="6858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26256-41DC-0D7B-7119-A2460887C564}"/>
              </a:ext>
            </a:extLst>
          </p:cNvPr>
          <p:cNvSpPr>
            <a:spLocks noGrp="1"/>
          </p:cNvSpPr>
          <p:nvPr>
            <p:ph type="body" sz="half" idx="2"/>
          </p:nvPr>
        </p:nvSpPr>
        <p:spPr>
          <a:xfrm>
            <a:off x="4701209" y="1816444"/>
            <a:ext cx="7026958" cy="4676432"/>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6">
            <a:extLst>
              <a:ext uri="{FF2B5EF4-FFF2-40B4-BE49-F238E27FC236}">
                <a16:creationId xmlns:a16="http://schemas.microsoft.com/office/drawing/2014/main" id="{193BDEA3-6F5B-33C7-1FE1-589B04B9CA25}"/>
              </a:ext>
            </a:extLst>
          </p:cNvPr>
          <p:cNvSpPr>
            <a:spLocks noGrp="1"/>
          </p:cNvSpPr>
          <p:nvPr>
            <p:ph type="sldNum" sz="quarter" idx="12"/>
          </p:nvPr>
        </p:nvSpPr>
        <p:spPr>
          <a:xfrm>
            <a:off x="8989874" y="6492875"/>
            <a:ext cx="2743200" cy="365125"/>
          </a:xfrm>
        </p:spPr>
        <p:txBody>
          <a:bodyPr/>
          <a:lstStyle>
            <a:lvl1pPr>
              <a:defRPr b="0" i="0">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371152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D443-8D62-99E4-BE59-A33D1ABDD9F8}"/>
              </a:ext>
            </a:extLst>
          </p:cNvPr>
          <p:cNvSpPr>
            <a:spLocks noGrp="1"/>
          </p:cNvSpPr>
          <p:nvPr>
            <p:ph type="ctrTitle"/>
          </p:nvPr>
        </p:nvSpPr>
        <p:spPr>
          <a:xfrm>
            <a:off x="1524000" y="4780720"/>
            <a:ext cx="9144000" cy="687250"/>
          </a:xfrm>
          <a:prstGeom prst="rect">
            <a:avLst/>
          </a:prstGeom>
        </p:spPr>
        <p:txBody>
          <a:bodyPr anchor="b"/>
          <a:lstStyle>
            <a:lvl1pPr algn="ctr">
              <a:defRPr sz="3600">
                <a:solidFill>
                  <a:srgbClr val="434343"/>
                </a:solidFill>
                <a:latin typeface="Open Sans" pitchFamily="2" charset="0"/>
                <a:ea typeface="Open Sans" pitchFamily="2" charset="0"/>
                <a:cs typeface="Open Sans"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2429BB70-AB0C-EB4F-73E7-686FB01CED1C}"/>
              </a:ext>
            </a:extLst>
          </p:cNvPr>
          <p:cNvSpPr>
            <a:spLocks noGrp="1"/>
          </p:cNvSpPr>
          <p:nvPr>
            <p:ph type="subTitle" idx="1"/>
          </p:nvPr>
        </p:nvSpPr>
        <p:spPr>
          <a:xfrm>
            <a:off x="1524000" y="5560045"/>
            <a:ext cx="9144000" cy="433249"/>
          </a:xfrm>
          <a:prstGeom prst="rect">
            <a:avLst/>
          </a:prstGeom>
        </p:spPr>
        <p:txBody>
          <a:bodyPr/>
          <a:lstStyle>
            <a:lvl1pPr marL="0" indent="0" algn="ctr">
              <a:buNone/>
              <a:defRPr sz="1800">
                <a:solidFill>
                  <a:srgbClr val="434343"/>
                </a:solidFill>
                <a:latin typeface="Open Sans" pitchFamily="2" charset="0"/>
                <a:ea typeface="Open Sans" pitchFamily="2" charset="0"/>
                <a:cs typeface="Open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1" descr="A white flower on a yellow background&#10;&#10;Description automatically generated">
            <a:extLst>
              <a:ext uri="{FF2B5EF4-FFF2-40B4-BE49-F238E27FC236}">
                <a16:creationId xmlns:a16="http://schemas.microsoft.com/office/drawing/2014/main" id="{C62A5225-6C59-0F22-28CB-A0E99267643E}"/>
              </a:ext>
            </a:extLst>
          </p:cNvPr>
          <p:cNvPicPr>
            <a:picLocks noChangeAspect="1"/>
          </p:cNvPicPr>
          <p:nvPr userDrawn="1"/>
        </p:nvPicPr>
        <p:blipFill>
          <a:blip r:embed="rId2">
            <a:lum/>
            <a:alphaModFix/>
          </a:blip>
          <a:srcRect/>
          <a:stretch>
            <a:fillRect/>
          </a:stretch>
        </p:blipFill>
        <p:spPr>
          <a:xfrm>
            <a:off x="5498782" y="2595496"/>
            <a:ext cx="1194437" cy="1667009"/>
          </a:xfrm>
          <a:prstGeom prst="rect">
            <a:avLst/>
          </a:prstGeom>
          <a:noFill/>
          <a:ln>
            <a:noFill/>
          </a:ln>
        </p:spPr>
      </p:pic>
      <p:sp>
        <p:nvSpPr>
          <p:cNvPr id="5" name="Rectangle 4">
            <a:extLst>
              <a:ext uri="{FF2B5EF4-FFF2-40B4-BE49-F238E27FC236}">
                <a16:creationId xmlns:a16="http://schemas.microsoft.com/office/drawing/2014/main" id="{57E3CF7D-A3E7-417D-2594-BEB7DA122EAC}"/>
              </a:ext>
            </a:extLst>
          </p:cNvPr>
          <p:cNvSpPr/>
          <p:nvPr userDrawn="1"/>
        </p:nvSpPr>
        <p:spPr>
          <a:xfrm>
            <a:off x="10416209" y="-1"/>
            <a:ext cx="1610139" cy="19182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741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DB9-59A8-CF17-BB9B-F72B0FABFD54}"/>
              </a:ext>
            </a:extLst>
          </p:cNvPr>
          <p:cNvSpPr>
            <a:spLocks noGrp="1"/>
          </p:cNvSpPr>
          <p:nvPr>
            <p:ph type="title"/>
          </p:nvPr>
        </p:nvSpPr>
        <p:spPr>
          <a:xfrm>
            <a:off x="467139" y="365125"/>
            <a:ext cx="10088220" cy="1325563"/>
          </a:xfrm>
        </p:spPr>
        <p:txBody>
          <a:bodyPr/>
          <a:lstStyle>
            <a:lvl1pPr>
              <a:defRPr>
                <a:solidFill>
                  <a:srgbClr val="43434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488D29E-375A-0909-2E62-2F6CBC442F94}"/>
              </a:ext>
            </a:extLst>
          </p:cNvPr>
          <p:cNvSpPr>
            <a:spLocks noGrp="1"/>
          </p:cNvSpPr>
          <p:nvPr>
            <p:ph idx="1"/>
          </p:nvPr>
        </p:nvSpPr>
        <p:spPr>
          <a:xfrm>
            <a:off x="467139" y="1825625"/>
            <a:ext cx="11231218" cy="4667250"/>
          </a:xfrm>
        </p:spPr>
        <p:txBody>
          <a:bodyPr>
            <a:normAutofit/>
          </a:bodyPr>
          <a:lstStyle>
            <a:lvl1pPr>
              <a:defRPr sz="2400">
                <a:solidFill>
                  <a:srgbClr val="434343"/>
                </a:solidFill>
              </a:defRPr>
            </a:lvl1pPr>
            <a:lvl2pPr>
              <a:defRPr sz="2000">
                <a:solidFill>
                  <a:srgbClr val="434343"/>
                </a:solidFill>
              </a:defRPr>
            </a:lvl2pPr>
            <a:lvl3pPr>
              <a:defRPr sz="1800">
                <a:solidFill>
                  <a:srgbClr val="434343"/>
                </a:solidFill>
              </a:defRPr>
            </a:lvl3pPr>
            <a:lvl4pPr>
              <a:defRPr sz="1600">
                <a:solidFill>
                  <a:srgbClr val="434343"/>
                </a:solidFill>
              </a:defRPr>
            </a:lvl4pPr>
            <a:lvl5pPr>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7706B1-97FA-B22F-65EC-94B636BCDA3D}"/>
              </a:ext>
            </a:extLst>
          </p:cNvPr>
          <p:cNvSpPr>
            <a:spLocks noGrp="1"/>
          </p:cNvSpPr>
          <p:nvPr>
            <p:ph type="sldNum" sz="quarter" idx="12"/>
          </p:nvPr>
        </p:nvSpPr>
        <p:spPr>
          <a:xfrm>
            <a:off x="8955157" y="6492875"/>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133328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DB9-59A8-CF17-BB9B-F72B0FABFD54}"/>
              </a:ext>
            </a:extLst>
          </p:cNvPr>
          <p:cNvSpPr>
            <a:spLocks noGrp="1"/>
          </p:cNvSpPr>
          <p:nvPr>
            <p:ph type="title"/>
          </p:nvPr>
        </p:nvSpPr>
        <p:spPr>
          <a:xfrm>
            <a:off x="467139" y="365125"/>
            <a:ext cx="10088220" cy="1325563"/>
          </a:xfrm>
        </p:spPr>
        <p:txBody>
          <a:bodyPr/>
          <a:lstStyle>
            <a:lvl1pPr>
              <a:defRPr>
                <a:solidFill>
                  <a:srgbClr val="43434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488D29E-375A-0909-2E62-2F6CBC442F94}"/>
              </a:ext>
            </a:extLst>
          </p:cNvPr>
          <p:cNvSpPr>
            <a:spLocks noGrp="1"/>
          </p:cNvSpPr>
          <p:nvPr>
            <p:ph idx="1"/>
          </p:nvPr>
        </p:nvSpPr>
        <p:spPr>
          <a:xfrm>
            <a:off x="467139" y="1825625"/>
            <a:ext cx="11231218" cy="4667250"/>
          </a:xfrm>
        </p:spPr>
        <p:txBody>
          <a:bodyPr>
            <a:normAutofit/>
          </a:bodyPr>
          <a:lstStyle>
            <a:lvl1pPr marL="0" indent="0">
              <a:buNone/>
              <a:defRPr sz="2400">
                <a:solidFill>
                  <a:srgbClr val="434343"/>
                </a:solidFill>
              </a:defRPr>
            </a:lvl1pPr>
            <a:lvl2pPr marL="457200" indent="0">
              <a:buNone/>
              <a:defRPr sz="2000">
                <a:solidFill>
                  <a:srgbClr val="434343"/>
                </a:solidFill>
              </a:defRPr>
            </a:lvl2pPr>
            <a:lvl3pPr marL="914400" indent="0">
              <a:buNone/>
              <a:defRPr sz="1800">
                <a:solidFill>
                  <a:srgbClr val="434343"/>
                </a:solidFill>
              </a:defRPr>
            </a:lvl3pPr>
            <a:lvl4pPr marL="1371600" indent="0">
              <a:buNone/>
              <a:defRPr sz="1600">
                <a:solidFill>
                  <a:srgbClr val="434343"/>
                </a:solidFill>
              </a:defRPr>
            </a:lvl4pPr>
            <a:lvl5pPr marL="1828800" indent="0">
              <a:buNone/>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7706B1-97FA-B22F-65EC-94B636BCDA3D}"/>
              </a:ext>
            </a:extLst>
          </p:cNvPr>
          <p:cNvSpPr>
            <a:spLocks noGrp="1"/>
          </p:cNvSpPr>
          <p:nvPr>
            <p:ph type="sldNum" sz="quarter" idx="12"/>
          </p:nvPr>
        </p:nvSpPr>
        <p:spPr>
          <a:xfrm>
            <a:off x="8955157" y="6492875"/>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56872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s Bullet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3F90-FBB0-1588-E79D-EB61EC04B081}"/>
              </a:ext>
            </a:extLst>
          </p:cNvPr>
          <p:cNvSpPr>
            <a:spLocks noGrp="1"/>
          </p:cNvSpPr>
          <p:nvPr>
            <p:ph type="title"/>
          </p:nvPr>
        </p:nvSpPr>
        <p:spPr>
          <a:xfrm>
            <a:off x="437322" y="365125"/>
            <a:ext cx="10916478" cy="1325563"/>
          </a:xfrm>
        </p:spPr>
        <p:txBody>
          <a:bodyPr/>
          <a:lstStyle>
            <a:lvl1pPr>
              <a:defRPr>
                <a:solidFill>
                  <a:srgbClr val="434343"/>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BB056B7-03C2-B71C-2EDA-0359D94159B8}"/>
              </a:ext>
            </a:extLst>
          </p:cNvPr>
          <p:cNvSpPr>
            <a:spLocks noGrp="1"/>
          </p:cNvSpPr>
          <p:nvPr>
            <p:ph sz="half" idx="1"/>
          </p:nvPr>
        </p:nvSpPr>
        <p:spPr>
          <a:xfrm>
            <a:off x="437322" y="1825625"/>
            <a:ext cx="5582478" cy="4667250"/>
          </a:xfrm>
        </p:spPr>
        <p:txBody>
          <a:bodyPr/>
          <a:lstStyle>
            <a:lvl1pPr>
              <a:defRPr sz="2400">
                <a:solidFill>
                  <a:srgbClr val="434343"/>
                </a:solidFill>
              </a:defRPr>
            </a:lvl1pPr>
            <a:lvl2pPr>
              <a:defRPr sz="2000">
                <a:solidFill>
                  <a:srgbClr val="434343"/>
                </a:solidFill>
              </a:defRPr>
            </a:lvl2pPr>
            <a:lvl3pPr>
              <a:defRPr sz="1800">
                <a:solidFill>
                  <a:srgbClr val="434343"/>
                </a:solidFill>
              </a:defRPr>
            </a:lvl3pPr>
            <a:lvl4pPr>
              <a:defRPr sz="1600">
                <a:solidFill>
                  <a:srgbClr val="434343"/>
                </a:solidFill>
              </a:defRPr>
            </a:lvl4pPr>
            <a:lvl5pPr>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F5A315-0D02-B709-C30A-483144A24C57}"/>
              </a:ext>
            </a:extLst>
          </p:cNvPr>
          <p:cNvSpPr>
            <a:spLocks noGrp="1"/>
          </p:cNvSpPr>
          <p:nvPr>
            <p:ph sz="half" idx="2"/>
          </p:nvPr>
        </p:nvSpPr>
        <p:spPr>
          <a:xfrm>
            <a:off x="6172200" y="1825624"/>
            <a:ext cx="5536096" cy="4667250"/>
          </a:xfrm>
        </p:spPr>
        <p:txBody>
          <a:bodyPr/>
          <a:lstStyle>
            <a:lvl1pPr>
              <a:defRPr sz="2400">
                <a:solidFill>
                  <a:srgbClr val="434343"/>
                </a:solidFill>
              </a:defRPr>
            </a:lvl1pPr>
            <a:lvl2pPr>
              <a:defRPr sz="2000">
                <a:solidFill>
                  <a:srgbClr val="434343"/>
                </a:solidFill>
              </a:defRPr>
            </a:lvl2pPr>
            <a:lvl3pPr>
              <a:defRPr sz="1800">
                <a:solidFill>
                  <a:srgbClr val="434343"/>
                </a:solidFill>
              </a:defRPr>
            </a:lvl3pPr>
            <a:lvl4pPr>
              <a:defRPr sz="1600">
                <a:solidFill>
                  <a:srgbClr val="434343"/>
                </a:solidFill>
              </a:defRPr>
            </a:lvl4pPr>
            <a:lvl5pPr>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469FACF-99F9-6EC6-9746-B8C7A0FB16FA}"/>
              </a:ext>
            </a:extLst>
          </p:cNvPr>
          <p:cNvSpPr>
            <a:spLocks noGrp="1"/>
          </p:cNvSpPr>
          <p:nvPr>
            <p:ph type="sldNum" sz="quarter" idx="12"/>
          </p:nvPr>
        </p:nvSpPr>
        <p:spPr>
          <a:xfrm>
            <a:off x="8965096" y="6492874"/>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264488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3F90-FBB0-1588-E79D-EB61EC04B081}"/>
              </a:ext>
            </a:extLst>
          </p:cNvPr>
          <p:cNvSpPr>
            <a:spLocks noGrp="1"/>
          </p:cNvSpPr>
          <p:nvPr>
            <p:ph type="title"/>
          </p:nvPr>
        </p:nvSpPr>
        <p:spPr>
          <a:xfrm>
            <a:off x="437322" y="365125"/>
            <a:ext cx="10916478" cy="1325563"/>
          </a:xfrm>
        </p:spPr>
        <p:txBody>
          <a:bodyPr/>
          <a:lstStyle>
            <a:lvl1pPr>
              <a:defRPr>
                <a:solidFill>
                  <a:srgbClr val="434343"/>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BB056B7-03C2-B71C-2EDA-0359D94159B8}"/>
              </a:ext>
            </a:extLst>
          </p:cNvPr>
          <p:cNvSpPr>
            <a:spLocks noGrp="1"/>
          </p:cNvSpPr>
          <p:nvPr>
            <p:ph sz="half" idx="1"/>
          </p:nvPr>
        </p:nvSpPr>
        <p:spPr>
          <a:xfrm>
            <a:off x="437322" y="1825625"/>
            <a:ext cx="5582478" cy="4667250"/>
          </a:xfrm>
        </p:spPr>
        <p:txBody>
          <a:bodyPr/>
          <a:lstStyle>
            <a:lvl1pPr marL="0" indent="0">
              <a:buFont typeface="Arial" panose="020B0604020202020204" pitchFamily="34" charset="0"/>
              <a:buNone/>
              <a:defRPr sz="2400">
                <a:solidFill>
                  <a:srgbClr val="434343"/>
                </a:solidFill>
              </a:defRPr>
            </a:lvl1pPr>
            <a:lvl2pPr marL="457200" indent="0">
              <a:buFont typeface="Arial" panose="020B0604020202020204" pitchFamily="34" charset="0"/>
              <a:buNone/>
              <a:defRPr sz="2000">
                <a:solidFill>
                  <a:srgbClr val="434343"/>
                </a:solidFill>
              </a:defRPr>
            </a:lvl2pPr>
            <a:lvl3pPr marL="914400" indent="0">
              <a:buFont typeface="Arial" panose="020B0604020202020204" pitchFamily="34" charset="0"/>
              <a:buNone/>
              <a:defRPr sz="1800">
                <a:solidFill>
                  <a:srgbClr val="434343"/>
                </a:solidFill>
              </a:defRPr>
            </a:lvl3pPr>
            <a:lvl4pPr marL="1371600" indent="0">
              <a:buFont typeface="Arial" panose="020B0604020202020204" pitchFamily="34" charset="0"/>
              <a:buNone/>
              <a:defRPr sz="1600">
                <a:solidFill>
                  <a:srgbClr val="434343"/>
                </a:solidFill>
              </a:defRPr>
            </a:lvl4pPr>
            <a:lvl5pPr marL="1828800" indent="0">
              <a:buFont typeface="Arial" panose="020B0604020202020204" pitchFamily="34" charset="0"/>
              <a:buNone/>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F5A315-0D02-B709-C30A-483144A24C57}"/>
              </a:ext>
            </a:extLst>
          </p:cNvPr>
          <p:cNvSpPr>
            <a:spLocks noGrp="1"/>
          </p:cNvSpPr>
          <p:nvPr>
            <p:ph sz="half" idx="2"/>
          </p:nvPr>
        </p:nvSpPr>
        <p:spPr>
          <a:xfrm>
            <a:off x="6172200" y="1825624"/>
            <a:ext cx="5536096" cy="4667250"/>
          </a:xfrm>
        </p:spPr>
        <p:txBody>
          <a:bodyPr/>
          <a:lstStyle>
            <a:lvl1pPr marL="0" indent="0">
              <a:buNone/>
              <a:defRPr sz="2400">
                <a:solidFill>
                  <a:srgbClr val="434343"/>
                </a:solidFill>
              </a:defRPr>
            </a:lvl1pPr>
            <a:lvl2pPr marL="457200" indent="0">
              <a:buNone/>
              <a:defRPr sz="2000">
                <a:solidFill>
                  <a:srgbClr val="434343"/>
                </a:solidFill>
              </a:defRPr>
            </a:lvl2pPr>
            <a:lvl3pPr marL="914400" indent="0">
              <a:buNone/>
              <a:defRPr sz="1800">
                <a:solidFill>
                  <a:srgbClr val="434343"/>
                </a:solidFill>
              </a:defRPr>
            </a:lvl3pPr>
            <a:lvl4pPr marL="1371600" indent="0">
              <a:buNone/>
              <a:defRPr sz="1600">
                <a:solidFill>
                  <a:srgbClr val="434343"/>
                </a:solidFill>
              </a:defRPr>
            </a:lvl4pPr>
            <a:lvl5pPr marL="1828800" indent="0">
              <a:buNone/>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469FACF-99F9-6EC6-9746-B8C7A0FB16FA}"/>
              </a:ext>
            </a:extLst>
          </p:cNvPr>
          <p:cNvSpPr>
            <a:spLocks noGrp="1"/>
          </p:cNvSpPr>
          <p:nvPr>
            <p:ph type="sldNum" sz="quarter" idx="12"/>
          </p:nvPr>
        </p:nvSpPr>
        <p:spPr>
          <a:xfrm>
            <a:off x="8965096" y="6492874"/>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252549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Bullet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D0D7-65B1-D72F-0D21-4B04BD3FD904}"/>
              </a:ext>
            </a:extLst>
          </p:cNvPr>
          <p:cNvSpPr>
            <a:spLocks noGrp="1"/>
          </p:cNvSpPr>
          <p:nvPr>
            <p:ph type="title"/>
          </p:nvPr>
        </p:nvSpPr>
        <p:spPr>
          <a:xfrm>
            <a:off x="453888" y="365125"/>
            <a:ext cx="10111408" cy="1325563"/>
          </a:xfrm>
        </p:spPr>
        <p:txBody>
          <a:bodyPr/>
          <a:lstStyle>
            <a:lvl1pPr>
              <a:defRPr>
                <a:solidFill>
                  <a:srgbClr val="434343"/>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0F97DE5-2F32-14FA-E76B-D744B262A95C}"/>
              </a:ext>
            </a:extLst>
          </p:cNvPr>
          <p:cNvSpPr>
            <a:spLocks noGrp="1"/>
          </p:cNvSpPr>
          <p:nvPr>
            <p:ph type="body" idx="1"/>
          </p:nvPr>
        </p:nvSpPr>
        <p:spPr>
          <a:xfrm>
            <a:off x="453888" y="1681163"/>
            <a:ext cx="5543687" cy="823912"/>
          </a:xfrm>
        </p:spPr>
        <p:txBody>
          <a:bodyPr anchor="b"/>
          <a:lstStyle>
            <a:lvl1pPr marL="0" indent="0">
              <a:buNone/>
              <a:defRPr sz="2400" b="1">
                <a:solidFill>
                  <a:srgbClr val="43434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CDEA-3150-6B79-5CAA-316A2BEDE494}"/>
              </a:ext>
            </a:extLst>
          </p:cNvPr>
          <p:cNvSpPr>
            <a:spLocks noGrp="1"/>
          </p:cNvSpPr>
          <p:nvPr>
            <p:ph sz="half" idx="2"/>
          </p:nvPr>
        </p:nvSpPr>
        <p:spPr>
          <a:xfrm>
            <a:off x="453888" y="2505074"/>
            <a:ext cx="5543687" cy="3987799"/>
          </a:xfrm>
        </p:spPr>
        <p:txBody>
          <a:bodyPr/>
          <a:lstStyle>
            <a:lvl1pPr>
              <a:defRPr sz="2400">
                <a:solidFill>
                  <a:srgbClr val="434343"/>
                </a:solidFill>
              </a:defRPr>
            </a:lvl1pPr>
            <a:lvl2pPr>
              <a:defRPr>
                <a:solidFill>
                  <a:srgbClr val="434343"/>
                </a:solidFill>
              </a:defRPr>
            </a:lvl2pPr>
            <a:lvl3pPr>
              <a:defRPr>
                <a:solidFill>
                  <a:srgbClr val="434343"/>
                </a:solidFill>
              </a:defRPr>
            </a:lvl3pPr>
            <a:lvl4pPr>
              <a:defRPr>
                <a:solidFill>
                  <a:srgbClr val="434343"/>
                </a:solidFill>
              </a:defRPr>
            </a:lvl4pPr>
            <a:lvl5pPr>
              <a:defRPr>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9035CEA-A4A2-208B-B279-70AC76B65D0A}"/>
              </a:ext>
            </a:extLst>
          </p:cNvPr>
          <p:cNvSpPr>
            <a:spLocks noGrp="1"/>
          </p:cNvSpPr>
          <p:nvPr>
            <p:ph type="body" sz="quarter" idx="3"/>
          </p:nvPr>
        </p:nvSpPr>
        <p:spPr>
          <a:xfrm>
            <a:off x="6172200" y="1681163"/>
            <a:ext cx="5565912" cy="823912"/>
          </a:xfrm>
        </p:spPr>
        <p:txBody>
          <a:bodyPr anchor="b"/>
          <a:lstStyle>
            <a:lvl1pPr marL="0" indent="0">
              <a:buNone/>
              <a:defRPr sz="2400" b="1">
                <a:solidFill>
                  <a:srgbClr val="43434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4D0417B-357A-1441-1081-878E1A3E93CE}"/>
              </a:ext>
            </a:extLst>
          </p:cNvPr>
          <p:cNvSpPr>
            <a:spLocks noGrp="1"/>
          </p:cNvSpPr>
          <p:nvPr>
            <p:ph sz="quarter" idx="4"/>
          </p:nvPr>
        </p:nvSpPr>
        <p:spPr>
          <a:xfrm>
            <a:off x="6172199" y="2505075"/>
            <a:ext cx="5565913" cy="3987800"/>
          </a:xfrm>
        </p:spPr>
        <p:txBody>
          <a:bodyPr/>
          <a:lstStyle>
            <a:lvl1pPr>
              <a:defRPr>
                <a:solidFill>
                  <a:srgbClr val="434343"/>
                </a:solidFill>
              </a:defRPr>
            </a:lvl1pPr>
            <a:lvl2pPr>
              <a:defRPr>
                <a:solidFill>
                  <a:srgbClr val="434343"/>
                </a:solidFill>
              </a:defRPr>
            </a:lvl2pPr>
            <a:lvl3pPr>
              <a:defRPr>
                <a:solidFill>
                  <a:srgbClr val="434343"/>
                </a:solidFill>
              </a:defRPr>
            </a:lvl3pPr>
            <a:lvl4pPr>
              <a:defRPr>
                <a:solidFill>
                  <a:srgbClr val="434343"/>
                </a:solidFill>
              </a:defRPr>
            </a:lvl4pPr>
            <a:lvl5pPr>
              <a:defRPr>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D34AAD1C-C9FB-8ECD-9D67-E4F2C5692D2C}"/>
              </a:ext>
            </a:extLst>
          </p:cNvPr>
          <p:cNvSpPr>
            <a:spLocks noGrp="1"/>
          </p:cNvSpPr>
          <p:nvPr>
            <p:ph type="sldNum" sz="quarter" idx="12"/>
          </p:nvPr>
        </p:nvSpPr>
        <p:spPr>
          <a:xfrm>
            <a:off x="8994913" y="6492875"/>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208457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D0D7-65B1-D72F-0D21-4B04BD3FD904}"/>
              </a:ext>
            </a:extLst>
          </p:cNvPr>
          <p:cNvSpPr>
            <a:spLocks noGrp="1"/>
          </p:cNvSpPr>
          <p:nvPr>
            <p:ph type="title"/>
          </p:nvPr>
        </p:nvSpPr>
        <p:spPr>
          <a:xfrm>
            <a:off x="453888" y="365125"/>
            <a:ext cx="10111408" cy="1325563"/>
          </a:xfrm>
        </p:spPr>
        <p:txBody>
          <a:bodyPr/>
          <a:lstStyle>
            <a:lvl1pPr>
              <a:defRPr>
                <a:solidFill>
                  <a:srgbClr val="434343"/>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0F97DE5-2F32-14FA-E76B-D744B262A95C}"/>
              </a:ext>
            </a:extLst>
          </p:cNvPr>
          <p:cNvSpPr>
            <a:spLocks noGrp="1"/>
          </p:cNvSpPr>
          <p:nvPr>
            <p:ph type="body" idx="1"/>
          </p:nvPr>
        </p:nvSpPr>
        <p:spPr>
          <a:xfrm>
            <a:off x="453888" y="1681163"/>
            <a:ext cx="5543687" cy="823912"/>
          </a:xfrm>
        </p:spPr>
        <p:txBody>
          <a:bodyPr anchor="b"/>
          <a:lstStyle>
            <a:lvl1pPr marL="0" indent="0">
              <a:buNone/>
              <a:defRPr sz="2400" b="1">
                <a:solidFill>
                  <a:srgbClr val="43434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CDEA-3150-6B79-5CAA-316A2BEDE494}"/>
              </a:ext>
            </a:extLst>
          </p:cNvPr>
          <p:cNvSpPr>
            <a:spLocks noGrp="1"/>
          </p:cNvSpPr>
          <p:nvPr>
            <p:ph sz="half" idx="2"/>
          </p:nvPr>
        </p:nvSpPr>
        <p:spPr>
          <a:xfrm>
            <a:off x="453888" y="2505074"/>
            <a:ext cx="5543687" cy="3987799"/>
          </a:xfrm>
        </p:spPr>
        <p:txBody>
          <a:bodyPr/>
          <a:lstStyle>
            <a:lvl1pPr>
              <a:defRPr sz="2400">
                <a:solidFill>
                  <a:srgbClr val="434343"/>
                </a:solidFill>
              </a:defRPr>
            </a:lvl1pPr>
            <a:lvl2pPr>
              <a:defRPr>
                <a:solidFill>
                  <a:srgbClr val="434343"/>
                </a:solidFill>
              </a:defRPr>
            </a:lvl2pPr>
            <a:lvl3pPr>
              <a:defRPr>
                <a:solidFill>
                  <a:srgbClr val="434343"/>
                </a:solidFill>
              </a:defRPr>
            </a:lvl3pPr>
            <a:lvl4pPr>
              <a:defRPr>
                <a:solidFill>
                  <a:srgbClr val="434343"/>
                </a:solidFill>
              </a:defRPr>
            </a:lvl4pPr>
            <a:lvl5pPr>
              <a:defRPr>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9035CEA-A4A2-208B-B279-70AC76B65D0A}"/>
              </a:ext>
            </a:extLst>
          </p:cNvPr>
          <p:cNvSpPr>
            <a:spLocks noGrp="1"/>
          </p:cNvSpPr>
          <p:nvPr>
            <p:ph type="body" sz="quarter" idx="3"/>
          </p:nvPr>
        </p:nvSpPr>
        <p:spPr>
          <a:xfrm>
            <a:off x="6172200" y="1681163"/>
            <a:ext cx="5565912" cy="823912"/>
          </a:xfrm>
        </p:spPr>
        <p:txBody>
          <a:bodyPr anchor="b"/>
          <a:lstStyle>
            <a:lvl1pPr marL="0" indent="0">
              <a:buNone/>
              <a:defRPr sz="2400" b="1">
                <a:solidFill>
                  <a:srgbClr val="43434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4D0417B-357A-1441-1081-878E1A3E93CE}"/>
              </a:ext>
            </a:extLst>
          </p:cNvPr>
          <p:cNvSpPr>
            <a:spLocks noGrp="1"/>
          </p:cNvSpPr>
          <p:nvPr>
            <p:ph sz="quarter" idx="4"/>
          </p:nvPr>
        </p:nvSpPr>
        <p:spPr>
          <a:xfrm>
            <a:off x="6172199" y="2505075"/>
            <a:ext cx="5565913" cy="3987800"/>
          </a:xfrm>
        </p:spPr>
        <p:txBody>
          <a:bodyPr/>
          <a:lstStyle>
            <a:lvl1pPr>
              <a:defRPr>
                <a:solidFill>
                  <a:srgbClr val="434343"/>
                </a:solidFill>
              </a:defRPr>
            </a:lvl1pPr>
            <a:lvl2pPr>
              <a:defRPr>
                <a:solidFill>
                  <a:srgbClr val="434343"/>
                </a:solidFill>
              </a:defRPr>
            </a:lvl2pPr>
            <a:lvl3pPr>
              <a:defRPr>
                <a:solidFill>
                  <a:srgbClr val="434343"/>
                </a:solidFill>
              </a:defRPr>
            </a:lvl3pPr>
            <a:lvl4pPr>
              <a:defRPr>
                <a:solidFill>
                  <a:srgbClr val="434343"/>
                </a:solidFill>
              </a:defRPr>
            </a:lvl4pPr>
            <a:lvl5pPr>
              <a:defRPr>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D34AAD1C-C9FB-8ECD-9D67-E4F2C5692D2C}"/>
              </a:ext>
            </a:extLst>
          </p:cNvPr>
          <p:cNvSpPr>
            <a:spLocks noGrp="1"/>
          </p:cNvSpPr>
          <p:nvPr>
            <p:ph type="sldNum" sz="quarter" idx="12"/>
          </p:nvPr>
        </p:nvSpPr>
        <p:spPr>
          <a:xfrm>
            <a:off x="8994913" y="6492875"/>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25668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F1FF-93BF-4CCF-926B-0576DF6BC898}"/>
              </a:ext>
            </a:extLst>
          </p:cNvPr>
          <p:cNvSpPr>
            <a:spLocks noGrp="1"/>
          </p:cNvSpPr>
          <p:nvPr>
            <p:ph type="title"/>
          </p:nvPr>
        </p:nvSpPr>
        <p:spPr>
          <a:xfrm>
            <a:off x="437322" y="365125"/>
            <a:ext cx="10118035" cy="1325563"/>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2373913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9312B-648F-07C4-1C1A-87F50DC94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B8B8739-0CD2-1439-97E1-AFE6688430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F12DFFE-3F1B-D665-A941-E6705F464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1172EA-F3A5-C440-8FDE-A5EAD26928A2}" type="slidenum">
              <a:rPr lang="en-US" smtClean="0"/>
              <a:t>‹#›</a:t>
            </a:fld>
            <a:endParaRPr lang="en-US"/>
          </a:p>
        </p:txBody>
      </p:sp>
      <p:pic>
        <p:nvPicPr>
          <p:cNvPr id="7" name="Picture 1" descr="A white flower on a yellow background&#10;&#10;Description automatically generated">
            <a:extLst>
              <a:ext uri="{FF2B5EF4-FFF2-40B4-BE49-F238E27FC236}">
                <a16:creationId xmlns:a16="http://schemas.microsoft.com/office/drawing/2014/main" id="{36DDDAD4-6DBF-843D-79CB-7A2FBAC6A166}"/>
              </a:ext>
            </a:extLst>
          </p:cNvPr>
          <p:cNvPicPr>
            <a:picLocks noChangeAspect="1"/>
          </p:cNvPicPr>
          <p:nvPr userDrawn="1"/>
        </p:nvPicPr>
        <p:blipFill>
          <a:blip r:embed="rId16">
            <a:lum/>
            <a:alphaModFix/>
          </a:blip>
          <a:srcRect/>
          <a:stretch>
            <a:fillRect/>
          </a:stretch>
        </p:blipFill>
        <p:spPr>
          <a:xfrm>
            <a:off x="10619994" y="0"/>
            <a:ext cx="1101857" cy="1537800"/>
          </a:xfrm>
          <a:prstGeom prst="rect">
            <a:avLst/>
          </a:prstGeom>
          <a:noFill/>
          <a:ln>
            <a:noFill/>
          </a:ln>
        </p:spPr>
      </p:pic>
    </p:spTree>
    <p:extLst>
      <p:ext uri="{BB962C8B-B14F-4D97-AF65-F5344CB8AC3E}">
        <p14:creationId xmlns:p14="http://schemas.microsoft.com/office/powerpoint/2010/main" val="765990058"/>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63" r:id="rId3"/>
    <p:sldLayoutId id="2147483675" r:id="rId4"/>
    <p:sldLayoutId id="2147483665" r:id="rId5"/>
    <p:sldLayoutId id="2147483676" r:id="rId6"/>
    <p:sldLayoutId id="2147483666" r:id="rId7"/>
    <p:sldLayoutId id="2147483677" r:id="rId8"/>
    <p:sldLayoutId id="2147483667" r:id="rId9"/>
    <p:sldLayoutId id="2147483672"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2800" kern="1200">
          <a:solidFill>
            <a:schemeClr val="tx1"/>
          </a:solidFill>
          <a:latin typeface="Open Sans" pitchFamily="2" charset="0"/>
          <a:ea typeface="Open Sans" pitchFamily="2" charset="0"/>
          <a:cs typeface="Open Sans" pitchFamily="2" charset="0"/>
        </a:defRPr>
      </a:lvl1pPr>
    </p:titleStyle>
    <p:bodyStyle>
      <a:lvl1pPr marL="228600" indent="-228600" algn="l" defTabSz="914400" rtl="0" eaLnBrk="1" latinLnBrk="0" hangingPunct="1">
        <a:lnSpc>
          <a:spcPct val="90000"/>
        </a:lnSpc>
        <a:spcBef>
          <a:spcPts val="1000"/>
        </a:spcBef>
        <a:buClr>
          <a:srgbClr val="434343"/>
        </a:buClr>
        <a:buFont typeface="Arial" panose="020B0604020202020204" pitchFamily="34" charset="0"/>
        <a:buChar char="•"/>
        <a:defRPr sz="2800" b="0" i="0" kern="1200">
          <a:solidFill>
            <a:srgbClr val="434343"/>
          </a:solidFill>
          <a:latin typeface="Open Sans Light" pitchFamily="2" charset="0"/>
          <a:ea typeface="Open Sans Light" pitchFamily="2" charset="0"/>
          <a:cs typeface="Open Sans Light" pitchFamily="2" charset="0"/>
        </a:defRPr>
      </a:lvl1pPr>
      <a:lvl2pPr marL="685800" indent="-228600" algn="l" defTabSz="914400" rtl="0" eaLnBrk="1" latinLnBrk="0" hangingPunct="1">
        <a:lnSpc>
          <a:spcPct val="90000"/>
        </a:lnSpc>
        <a:spcBef>
          <a:spcPts val="500"/>
        </a:spcBef>
        <a:buClr>
          <a:srgbClr val="434343"/>
        </a:buClr>
        <a:buFont typeface="Arial" panose="020B0604020202020204" pitchFamily="34" charset="0"/>
        <a:buChar char="•"/>
        <a:defRPr sz="2400" b="0" i="0" kern="1200">
          <a:solidFill>
            <a:srgbClr val="434343"/>
          </a:solidFill>
          <a:latin typeface="Open Sans Light" pitchFamily="2" charset="0"/>
          <a:ea typeface="Open Sans Light" pitchFamily="2" charset="0"/>
          <a:cs typeface="Open Sans Light" pitchFamily="2" charset="0"/>
        </a:defRPr>
      </a:lvl2pPr>
      <a:lvl3pPr marL="1143000" indent="-228600" algn="l" defTabSz="914400" rtl="0" eaLnBrk="1" latinLnBrk="0" hangingPunct="1">
        <a:lnSpc>
          <a:spcPct val="90000"/>
        </a:lnSpc>
        <a:spcBef>
          <a:spcPts val="500"/>
        </a:spcBef>
        <a:buClr>
          <a:srgbClr val="434343"/>
        </a:buClr>
        <a:buFont typeface="Arial" panose="020B0604020202020204" pitchFamily="34" charset="0"/>
        <a:buChar char="•"/>
        <a:defRPr sz="2000" b="0" i="0" kern="1200">
          <a:solidFill>
            <a:srgbClr val="434343"/>
          </a:solidFill>
          <a:latin typeface="Open Sans Light" pitchFamily="2" charset="0"/>
          <a:ea typeface="Open Sans Light" pitchFamily="2" charset="0"/>
          <a:cs typeface="Open Sans Light" pitchFamily="2" charset="0"/>
        </a:defRPr>
      </a:lvl3pPr>
      <a:lvl4pPr marL="1600200" indent="-228600" algn="l" defTabSz="914400" rtl="0" eaLnBrk="1" latinLnBrk="0" hangingPunct="1">
        <a:lnSpc>
          <a:spcPct val="90000"/>
        </a:lnSpc>
        <a:spcBef>
          <a:spcPts val="500"/>
        </a:spcBef>
        <a:buClr>
          <a:srgbClr val="434343"/>
        </a:buClr>
        <a:buFont typeface="Arial" panose="020B0604020202020204" pitchFamily="34" charset="0"/>
        <a:buChar char="•"/>
        <a:defRPr sz="1800" b="0" i="0" kern="1200">
          <a:solidFill>
            <a:srgbClr val="434343"/>
          </a:solidFill>
          <a:latin typeface="Open Sans Light" pitchFamily="2" charset="0"/>
          <a:ea typeface="Open Sans Light" pitchFamily="2" charset="0"/>
          <a:cs typeface="Open Sans Light" pitchFamily="2" charset="0"/>
        </a:defRPr>
      </a:lvl4pPr>
      <a:lvl5pPr marL="2057400" indent="-228600" algn="l" defTabSz="914400" rtl="0" eaLnBrk="1" latinLnBrk="0" hangingPunct="1">
        <a:lnSpc>
          <a:spcPct val="90000"/>
        </a:lnSpc>
        <a:spcBef>
          <a:spcPts val="500"/>
        </a:spcBef>
        <a:buClr>
          <a:srgbClr val="434343"/>
        </a:buClr>
        <a:buFont typeface="Arial" panose="020B0604020202020204" pitchFamily="34" charset="0"/>
        <a:buChar char="•"/>
        <a:defRPr sz="1800" b="0" i="0" kern="1200">
          <a:solidFill>
            <a:srgbClr val="434343"/>
          </a:solidFill>
          <a:latin typeface="Open Sans Light" pitchFamily="2" charset="0"/>
          <a:ea typeface="Open Sans Light" pitchFamily="2" charset="0"/>
          <a:cs typeface="Open Sans Light"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Anti-Patterns Katalog</a:t>
            </a:r>
          </a:p>
        </p:txBody>
      </p:sp>
      <p:sp>
        <p:nvSpPr>
          <p:cNvPr id="3" name="Subtitle 2"/>
          <p:cNvSpPr>
            <a:spLocks noGrp="1"/>
          </p:cNvSpPr>
          <p:nvPr>
            <p:ph type="subTitle" idx="1"/>
          </p:nvPr>
        </p:nvSpPr>
        <p:spPr/>
        <p:txBody>
          <a:bodyPr/>
          <a:lstStyle/>
          <a:p>
            <a:r>
              <a:t>Häufige Architektur-Antipatterns und ihre Lösungen</a:t>
            </a:r>
          </a:p>
          <a:p>
            <a:r>
              <a:t>Telekom Architecture Training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Spaghetti Code: Lösungsansätze</a:t>
            </a:r>
          </a:p>
        </p:txBody>
      </p:sp>
      <p:sp>
        <p:nvSpPr>
          <p:cNvPr id="3" name="Content Placeholder 2"/>
          <p:cNvSpPr>
            <a:spLocks noGrp="1"/>
          </p:cNvSpPr>
          <p:nvPr>
            <p:ph idx="1"/>
          </p:nvPr>
        </p:nvSpPr>
        <p:spPr/>
        <p:txBody>
          <a:bodyPr/>
          <a:lstStyle/>
          <a:p/>
          <a:p>
            <a:pPr/>
            <a:r>
              <a:t>Klare Architektur-Patterns anwenden</a:t>
            </a:r>
          </a:p>
          <a:p>
            <a:pPr/>
            <a:r>
              <a:t>Modularisierung und Schichtentrennung</a:t>
            </a:r>
          </a:p>
          <a:p>
            <a:pPr/>
            <a:r>
              <a:t>Dependency Injection verwenden</a:t>
            </a:r>
          </a:p>
          <a:p>
            <a:pPr/>
            <a:r>
              <a:t>Code Reviews und Refactoring-Zyklen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Spaghetti Code: Best Practice</a:t>
            </a:r>
          </a:p>
        </p:txBody>
      </p:sp>
      <p:sp>
        <p:nvSpPr>
          <p:cNvPr id="3" name="Content Placeholder 2"/>
          <p:cNvSpPr>
            <a:spLocks noGrp="1"/>
          </p:cNvSpPr>
          <p:nvPr>
            <p:ph idx="1"/>
          </p:nvPr>
        </p:nvSpPr>
        <p:spPr/>
        <p:txBody>
          <a:bodyPr/>
          <a:lstStyle/>
          <a:p>
            <a:pPr>
              <a:defRPr sz="1000">
                <a:latin typeface="Consolas"/>
              </a:defRPr>
            </a:pPr>
            <a:r>
              <a:t>// Good: Strukturierte Architektur</a:t>
            </a:r>
          </a:p>
          <a:p>
            <a:pPr>
              <a:defRPr sz="1000">
                <a:latin typeface="Consolas"/>
              </a:defRPr>
            </a:pPr>
            <a:r>
              <a:t>class ProductController {</a:t>
            </a:r>
          </a:p>
          <a:p>
            <a:pPr>
              <a:defRPr sz="1000">
                <a:latin typeface="Consolas"/>
              </a:defRPr>
            </a:pPr>
            <a:r>
              <a:t>    private ProductService $service;</a:t>
            </a:r>
          </a:p>
          <a:p>
            <a:pPr>
              <a:defRPr sz="1000">
                <a:latin typeface="Consolas"/>
              </a:defRPr>
            </a:pPr>
            <a:r>
              <a:t>    private ProductView $view;</a:t>
            </a:r>
          </a:p>
          <a:p>
            <a:pPr>
              <a:defRPr sz="1000">
                <a:latin typeface="Consolas"/>
              </a:defRPr>
            </a:pPr>
            <a:r>
              <a:t>    </a:t>
            </a:r>
          </a:p>
          <a:p>
            <a:pPr>
              <a:defRPr sz="1000">
                <a:latin typeface="Consolas"/>
              </a:defRPr>
            </a:pPr>
            <a:r>
              <a:t>    public function processRequest(Request $request): Response {</a:t>
            </a:r>
          </a:p>
          <a:p>
            <a:pPr>
              <a:defRPr sz="1000">
                <a:latin typeface="Consolas"/>
              </a:defRPr>
            </a:pPr>
            <a:r>
              <a:t>        $products = $this-&gt;service-&gt;getProducts($request);</a:t>
            </a:r>
          </a:p>
          <a:p>
            <a:pPr>
              <a:defRPr sz="1000">
                <a:latin typeface="Consolas"/>
              </a:defRPr>
            </a:pPr>
            <a:r>
              <a:t>        return $this-&gt;view-&gt;render($products);</a:t>
            </a:r>
          </a:p>
          <a:p>
            <a:pPr>
              <a:defRPr sz="1000">
                <a:latin typeface="Consolas"/>
              </a:defRPr>
            </a:pPr>
            <a:r>
              <a:t>    }</a:t>
            </a:r>
          </a:p>
          <a:p>
            <a:pPr>
              <a:defRPr sz="1000">
                <a:latin typeface="Consolas"/>
              </a:defRPr>
            </a:pPr>
            <a:r>
              <a:t>}</a:t>
            </a:r>
          </a:p>
          <a:p>
            <a:pPr>
              <a:defRPr sz="1000">
                <a:latin typeface="Consolas"/>
              </a:defRPr>
            </a:pPr>
          </a:p>
          <a:p>
            <a:pPr>
              <a:defRPr sz="1000">
                <a:latin typeface="Consolas"/>
              </a:defRPr>
            </a:pPr>
            <a:r>
              <a:t>class ProductService {</a:t>
            </a:r>
          </a:p>
          <a:p>
            <a:pPr>
              <a:defRPr sz="1000">
                <a:latin typeface="Consolas"/>
              </a:defRPr>
            </a:pPr>
            <a:r>
              <a:t>    private ProductRepository $repository;</a:t>
            </a:r>
          </a:p>
          <a:p>
            <a:pPr>
              <a:defRPr sz="1000">
                <a:latin typeface="Consolas"/>
              </a:defRPr>
            </a:pPr>
            <a:r>
              <a:t>    private PriceCalculator $calculator;</a:t>
            </a:r>
          </a:p>
          <a:p>
            <a:pPr>
              <a:defRPr sz="1000">
                <a:latin typeface="Consolas"/>
              </a:defRPr>
            </a:pPr>
            <a:r>
              <a:t>    </a:t>
            </a:r>
          </a:p>
          <a:p>
            <a:pPr>
              <a:defRPr sz="1000">
                <a:latin typeface="Consolas"/>
              </a:defRPr>
            </a:pPr>
            <a:r>
              <a:t>    public function getProducts(Request $request): array {</a:t>
            </a:r>
          </a:p>
          <a:p>
            <a:pPr>
              <a:defRPr sz="1000">
                <a:latin typeface="Consolas"/>
              </a:defRPr>
            </a:pPr>
            <a:r>
              <a:t>        $products = $this-&gt;repository-&gt;findByType($request-&gt;getType());</a:t>
            </a:r>
          </a:p>
          <a:p>
            <a:pPr>
              <a:defRPr sz="1000">
                <a:latin typeface="Consolas"/>
              </a:defRPr>
            </a:pPr>
            <a:r>
              <a:t>        return $this-&gt;calculator-&gt;applyPricing($products);</a:t>
            </a:r>
          </a:p>
          <a:p>
            <a:pPr>
              <a:defRPr sz="1000">
                <a:latin typeface="Consolas"/>
              </a:defRPr>
            </a:pPr>
            <a:r>
              <a:t>    }</a:t>
            </a:r>
          </a:p>
          <a:p>
            <a:pPr>
              <a:defRPr sz="1000">
                <a:latin typeface="Consolas"/>
              </a:defRPr>
            </a:pPr>
            <a:r>
              <a: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Lava Flow</a:t>
            </a:r>
          </a:p>
        </p:txBody>
      </p:sp>
      <p:sp>
        <p:nvSpPr>
          <p:cNvPr id="3" name="Subtitle 2"/>
          <p:cNvSpPr>
            <a:spLocks noGrp="1"/>
          </p:cNvSpPr>
          <p:nvPr>
            <p:ph type="subTitle" idx="1"/>
          </p:nvPr>
        </p:nvSpPr>
        <p:spPr/>
        <p:txBody>
          <a:bodyPr/>
          <a:lstStyle/>
          <a:p>
            <a:r>
              <a:t>Dead Code und Legacy-Altlasten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Lava Flow: Probleme</a:t>
            </a:r>
          </a:p>
        </p:txBody>
      </p:sp>
      <p:sp>
        <p:nvSpPr>
          <p:cNvPr id="3" name="Content Placeholder 2"/>
          <p:cNvSpPr>
            <a:spLocks noGrp="1"/>
          </p:cNvSpPr>
          <p:nvPr>
            <p:ph idx="1"/>
          </p:nvPr>
        </p:nvSpPr>
        <p:spPr/>
        <p:txBody>
          <a:bodyPr/>
          <a:lstStyle/>
          <a:p/>
          <a:p>
            <a:pPr/>
            <a:r>
              <a:t>Toter Code, den niemand zu löschen wagt</a:t>
            </a:r>
          </a:p>
          <a:p>
            <a:pPr/>
            <a:r>
              <a:t>Veraltete Funktionen ohne Dokumentation</a:t>
            </a:r>
          </a:p>
          <a:p>
            <a:pPr/>
            <a:r>
              <a:t>Redundante Implementierungen</a:t>
            </a:r>
          </a:p>
          <a:p>
            <a:pPr/>
            <a:r>
              <a:t>Angst vor Änderungen wegen unbekannter Dependencies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Lava Flow: Negativ-Beispiel</a:t>
            </a:r>
          </a:p>
        </p:txBody>
      </p:sp>
      <p:sp>
        <p:nvSpPr>
          <p:cNvPr id="3" name="Content Placeholder 2"/>
          <p:cNvSpPr>
            <a:spLocks noGrp="1"/>
          </p:cNvSpPr>
          <p:nvPr>
            <p:ph idx="1"/>
          </p:nvPr>
        </p:nvSpPr>
        <p:spPr/>
        <p:txBody>
          <a:bodyPr/>
          <a:lstStyle/>
          <a:p>
            <a:pPr>
              <a:defRPr sz="1000">
                <a:latin typeface="Consolas"/>
              </a:defRPr>
            </a:pPr>
            <a:r>
              <a:t>// Bad: Lava Flow</a:t>
            </a:r>
          </a:p>
          <a:p>
            <a:pPr>
              <a:defRPr sz="1000">
                <a:latin typeface="Consolas"/>
              </a:defRPr>
            </a:pPr>
            <a:r>
              <a:t>public class UserManager {</a:t>
            </a:r>
          </a:p>
          <a:p>
            <a:pPr>
              <a:defRPr sz="1000">
                <a:latin typeface="Consolas"/>
              </a:defRPr>
            </a:pPr>
            <a:r>
              <a:t>    // Alt, aber niemand weiß ob noch verwendet</a:t>
            </a:r>
          </a:p>
          <a:p>
            <a:pPr>
              <a:defRPr sz="1000">
                <a:latin typeface="Consolas"/>
              </a:defRPr>
            </a:pPr>
            <a:r>
              <a:t>    @Deprecated</a:t>
            </a:r>
          </a:p>
          <a:p>
            <a:pPr>
              <a:defRPr sz="1000">
                <a:latin typeface="Consolas"/>
              </a:defRPr>
            </a:pPr>
            <a:r>
              <a:t>    public void oldLogin(String user) {</a:t>
            </a:r>
          </a:p>
          <a:p>
            <a:pPr>
              <a:defRPr sz="1000">
                <a:latin typeface="Consolas"/>
              </a:defRPr>
            </a:pPr>
            <a:r>
              <a:t>        // Komplexe Legacy-Logik</a:t>
            </a:r>
          </a:p>
          <a:p>
            <a:pPr>
              <a:defRPr sz="1000">
                <a:latin typeface="Consolas"/>
              </a:defRPr>
            </a:pPr>
            <a:r>
              <a:t>    }</a:t>
            </a:r>
          </a:p>
          <a:p>
            <a:pPr>
              <a:defRPr sz="1000">
                <a:latin typeface="Consolas"/>
              </a:defRPr>
            </a:pPr>
            <a:r>
              <a:t>    </a:t>
            </a:r>
          </a:p>
          <a:p>
            <a:pPr>
              <a:defRPr sz="1000">
                <a:latin typeface="Consolas"/>
              </a:defRPr>
            </a:pPr>
            <a:r>
              <a:t>    // Neue Version, aber alte noch aktiv</a:t>
            </a:r>
          </a:p>
          <a:p>
            <a:pPr>
              <a:defRPr sz="1000">
                <a:latin typeface="Consolas"/>
              </a:defRPr>
            </a:pPr>
            <a:r>
              <a:t>    public void newLogin(String user) {</a:t>
            </a:r>
          </a:p>
          <a:p>
            <a:pPr>
              <a:defRPr sz="1000">
                <a:latin typeface="Consolas"/>
              </a:defRPr>
            </a:pPr>
            <a:r>
              <a:t>        // Teilweise duplizierte Logik</a:t>
            </a:r>
          </a:p>
          <a:p>
            <a:pPr>
              <a:defRPr sz="1000">
                <a:latin typeface="Consolas"/>
              </a:defRPr>
            </a:pPr>
            <a:r>
              <a:t>    }</a:t>
            </a:r>
          </a:p>
          <a:p>
            <a:pPr>
              <a:defRPr sz="1000">
                <a:latin typeface="Consolas"/>
              </a:defRPr>
            </a:pPr>
            <a:r>
              <a:t>    </a:t>
            </a:r>
          </a:p>
          <a:p>
            <a:pPr>
              <a:defRPr sz="1000">
                <a:latin typeface="Consolas"/>
              </a:defRPr>
            </a:pPr>
            <a:r>
              <a:t>    // Experimentell, nie fertiggestellt</a:t>
            </a:r>
          </a:p>
          <a:p>
            <a:pPr>
              <a:defRPr sz="1000">
                <a:latin typeface="Consolas"/>
              </a:defRPr>
            </a:pPr>
            <a:r>
              <a:t>    public void experimentalLogin(String user) {</a:t>
            </a:r>
          </a:p>
          <a:p>
            <a:pPr>
              <a:defRPr sz="1000">
                <a:latin typeface="Consolas"/>
              </a:defRPr>
            </a:pPr>
            <a:r>
              <a:t>        // Unvollständige Implementierung</a:t>
            </a:r>
          </a:p>
          <a:p>
            <a:pPr>
              <a:defRPr sz="1000">
                <a:latin typeface="Consolas"/>
              </a:defRPr>
            </a:pPr>
            <a:r>
              <a:t>        throw new NotImplementedException();</a:t>
            </a:r>
          </a:p>
          <a:p>
            <a:pPr>
              <a:defRPr sz="1000">
                <a:latin typeface="Consolas"/>
              </a:defRPr>
            </a:pPr>
            <a:r>
              <a:t>    }</a:t>
            </a:r>
          </a:p>
          <a:p>
            <a:pPr>
              <a:defRPr sz="1000">
                <a:latin typeface="Consolas"/>
              </a:defRPr>
            </a:pPr>
            <a:r>
              <a:t>    </a:t>
            </a:r>
          </a:p>
          <a:p>
            <a:pPr>
              <a:defRPr sz="1000">
                <a:latin typeface="Consolas"/>
              </a:defRPr>
            </a:pPr>
            <a:r>
              <a:t>    // Workaround für Bug #1234 (2015)</a:t>
            </a:r>
          </a:p>
          <a:p>
            <a:pPr>
              <a:defRPr sz="1000">
                <a:latin typeface="Consolas"/>
              </a:defRPr>
            </a:pPr>
            <a:r>
              <a:t>    public void tempLoginFix(String user) {</a:t>
            </a:r>
          </a:p>
          <a:p>
            <a:pPr>
              <a:defRPr sz="1000">
                <a:latin typeface="Consolas"/>
              </a:defRPr>
            </a:pPr>
            <a:r>
              <a:t>        // Temporärer Fix seit 8 Jahren</a:t>
            </a:r>
          </a:p>
          <a:p>
            <a:pPr>
              <a:defRPr sz="1000">
                <a:latin typeface="Consolas"/>
              </a:defRPr>
            </a:pPr>
            <a:r>
              <a:t>    }</a:t>
            </a:r>
          </a:p>
          <a:p>
            <a:pPr>
              <a:defRPr sz="1000">
                <a:latin typeface="Consolas"/>
              </a:defRPr>
            </a:pPr>
            <a:r>
              <a: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Lava Flow: Lösungsansätze</a:t>
            </a:r>
          </a:p>
        </p:txBody>
      </p:sp>
      <p:sp>
        <p:nvSpPr>
          <p:cNvPr id="3" name="Content Placeholder 2"/>
          <p:cNvSpPr>
            <a:spLocks noGrp="1"/>
          </p:cNvSpPr>
          <p:nvPr>
            <p:ph idx="1"/>
          </p:nvPr>
        </p:nvSpPr>
        <p:spPr/>
        <p:txBody>
          <a:bodyPr/>
          <a:lstStyle/>
          <a:p/>
          <a:p>
            <a:pPr/>
            <a:r>
              <a:t>Code Coverage Tools einsetzen</a:t>
            </a:r>
          </a:p>
          <a:p>
            <a:pPr/>
            <a:r>
              <a:t>Systematisches Refactoring mit Tests</a:t>
            </a:r>
          </a:p>
          <a:p>
            <a:pPr/>
            <a:r>
              <a:t>Dokumentation von kritischen Bereichen</a:t>
            </a:r>
          </a:p>
          <a:p>
            <a:pPr/>
            <a:r>
              <a:t>Schrittweise Migration zu neuer Architektur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Lava Flow: Best Practice</a:t>
            </a:r>
          </a:p>
        </p:txBody>
      </p:sp>
      <p:sp>
        <p:nvSpPr>
          <p:cNvPr id="3" name="Content Placeholder 2"/>
          <p:cNvSpPr>
            <a:spLocks noGrp="1"/>
          </p:cNvSpPr>
          <p:nvPr>
            <p:ph idx="1"/>
          </p:nvPr>
        </p:nvSpPr>
        <p:spPr/>
        <p:txBody>
          <a:bodyPr/>
          <a:lstStyle/>
          <a:p>
            <a:pPr>
              <a:defRPr sz="1000">
                <a:latin typeface="Consolas"/>
              </a:defRPr>
            </a:pPr>
            <a:r>
              <a:t>// Good: Clean Architecture</a:t>
            </a:r>
          </a:p>
          <a:p>
            <a:pPr>
              <a:defRPr sz="1000">
                <a:latin typeface="Consolas"/>
              </a:defRPr>
            </a:pPr>
            <a:r>
              <a:t>public interface AuthenticationService {</a:t>
            </a:r>
          </a:p>
          <a:p>
            <a:pPr>
              <a:defRPr sz="1000">
                <a:latin typeface="Consolas"/>
              </a:defRPr>
            </a:pPr>
            <a:r>
              <a:t>    AuthResult authenticate(Credentials credentials);</a:t>
            </a:r>
          </a:p>
          <a:p>
            <a:pPr>
              <a:defRPr sz="1000">
                <a:latin typeface="Consolas"/>
              </a:defRPr>
            </a:pPr>
            <a:r>
              <a:t>}</a:t>
            </a:r>
          </a:p>
          <a:p>
            <a:pPr>
              <a:defRPr sz="1000">
                <a:latin typeface="Consolas"/>
              </a:defRPr>
            </a:pPr>
          </a:p>
          <a:p>
            <a:pPr>
              <a:defRPr sz="1000">
                <a:latin typeface="Consolas"/>
              </a:defRPr>
            </a:pPr>
            <a:r>
              <a:t>@Service</a:t>
            </a:r>
          </a:p>
          <a:p>
            <a:pPr>
              <a:defRPr sz="1000">
                <a:latin typeface="Consolas"/>
              </a:defRPr>
            </a:pPr>
            <a:r>
              <a:t>public class ModernAuthService implements AuthenticationService {</a:t>
            </a:r>
          </a:p>
          <a:p>
            <a:pPr>
              <a:defRPr sz="1000">
                <a:latin typeface="Consolas"/>
              </a:defRPr>
            </a:pPr>
            <a:r>
              <a:t>    private final TokenService tokenService;</a:t>
            </a:r>
          </a:p>
          <a:p>
            <a:pPr>
              <a:defRPr sz="1000">
                <a:latin typeface="Consolas"/>
              </a:defRPr>
            </a:pPr>
            <a:r>
              <a:t>    private final UserRepository userRepository;</a:t>
            </a:r>
          </a:p>
          <a:p>
            <a:pPr>
              <a:defRPr sz="1000">
                <a:latin typeface="Consolas"/>
              </a:defRPr>
            </a:pPr>
            <a:r>
              <a:t>    </a:t>
            </a:r>
          </a:p>
          <a:p>
            <a:pPr>
              <a:defRPr sz="1000">
                <a:latin typeface="Consolas"/>
              </a:defRPr>
            </a:pPr>
            <a:r>
              <a:t>    @Override</a:t>
            </a:r>
          </a:p>
          <a:p>
            <a:pPr>
              <a:defRPr sz="1000">
                <a:latin typeface="Consolas"/>
              </a:defRPr>
            </a:pPr>
            <a:r>
              <a:t>    public AuthResult authenticate(Credentials credentials) {</a:t>
            </a:r>
          </a:p>
          <a:p>
            <a:pPr>
              <a:defRPr sz="1000">
                <a:latin typeface="Consolas"/>
              </a:defRPr>
            </a:pPr>
            <a:r>
              <a:t>        // Einzige, gut getestete Implementierung</a:t>
            </a:r>
          </a:p>
          <a:p>
            <a:pPr>
              <a:defRPr sz="1000">
                <a:latin typeface="Consolas"/>
              </a:defRPr>
            </a:pPr>
            <a:r>
              <a:t>        User user = userRepository.findByUsername(credentials.username());</a:t>
            </a:r>
          </a:p>
          <a:p>
            <a:pPr>
              <a:defRPr sz="1000">
                <a:latin typeface="Consolas"/>
              </a:defRPr>
            </a:pPr>
            <a:r>
              <a:t>        if (user.validatePassword(credentials.password())) {</a:t>
            </a:r>
          </a:p>
          <a:p>
            <a:pPr>
              <a:defRPr sz="1000">
                <a:latin typeface="Consolas"/>
              </a:defRPr>
            </a:pPr>
            <a:r>
              <a:t>            return AuthResult.success(tokenService.generate(user));</a:t>
            </a:r>
          </a:p>
          <a:p>
            <a:pPr>
              <a:defRPr sz="1000">
                <a:latin typeface="Consolas"/>
              </a:defRPr>
            </a:pPr>
            <a:r>
              <a:t>        }</a:t>
            </a:r>
          </a:p>
          <a:p>
            <a:pPr>
              <a:defRPr sz="1000">
                <a:latin typeface="Consolas"/>
              </a:defRPr>
            </a:pPr>
            <a:r>
              <a:t>        return AuthResult.failure("Invalid credentials");</a:t>
            </a:r>
          </a:p>
          <a:p>
            <a:pPr>
              <a:defRPr sz="1000">
                <a:latin typeface="Consolas"/>
              </a:defRPr>
            </a:pPr>
            <a:r>
              <a:t>    }</a:t>
            </a:r>
          </a:p>
          <a:p>
            <a:pPr>
              <a:defRPr sz="1000">
                <a:latin typeface="Consolas"/>
              </a:defRPr>
            </a:pPr>
            <a:r>
              <a: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Golden Hammer</a:t>
            </a:r>
          </a:p>
        </p:txBody>
      </p:sp>
      <p:sp>
        <p:nvSpPr>
          <p:cNvPr id="3" name="Subtitle 2"/>
          <p:cNvSpPr>
            <a:spLocks noGrp="1"/>
          </p:cNvSpPr>
          <p:nvPr>
            <p:ph type="subTitle" idx="1"/>
          </p:nvPr>
        </p:nvSpPr>
        <p:spPr/>
        <p:txBody>
          <a:bodyPr/>
          <a:lstStyle/>
          <a:p>
            <a:r>
              <a:t>Eine Lösung für alle Probleme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Golden Hammer: Probleme</a:t>
            </a:r>
          </a:p>
        </p:txBody>
      </p:sp>
      <p:sp>
        <p:nvSpPr>
          <p:cNvPr id="3" name="Content Placeholder 2"/>
          <p:cNvSpPr>
            <a:spLocks noGrp="1"/>
          </p:cNvSpPr>
          <p:nvPr>
            <p:ph idx="1"/>
          </p:nvPr>
        </p:nvSpPr>
        <p:spPr/>
        <p:txBody>
          <a:bodyPr/>
          <a:lstStyle/>
          <a:p/>
          <a:p>
            <a:pPr/>
            <a:r>
              <a:t>Übermäßiger Einsatz einer bekannten Technologie</a:t>
            </a:r>
          </a:p>
          <a:p>
            <a:pPr/>
            <a:r>
              <a:t>Ignorieren besserer Alternativen</a:t>
            </a:r>
          </a:p>
          <a:p>
            <a:pPr/>
            <a:r>
              <a:t>Square Peg in Round Hole Probleme</a:t>
            </a:r>
          </a:p>
          <a:p>
            <a:pPr/>
            <a:r>
              <a:t>Technische Schulden durch unpassende Lösungen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Golden Hammer: Negativ-Beispiel</a:t>
            </a:r>
          </a:p>
        </p:txBody>
      </p:sp>
      <p:sp>
        <p:nvSpPr>
          <p:cNvPr id="3" name="Content Placeholder 2"/>
          <p:cNvSpPr>
            <a:spLocks noGrp="1"/>
          </p:cNvSpPr>
          <p:nvPr>
            <p:ph idx="1"/>
          </p:nvPr>
        </p:nvSpPr>
        <p:spPr/>
        <p:txBody>
          <a:bodyPr/>
          <a:lstStyle/>
          <a:p>
            <a:pPr>
              <a:defRPr sz="1000">
                <a:latin typeface="Consolas"/>
              </a:defRPr>
            </a:pPr>
            <a:r>
              <a:t># Bad: Golden Hammer - Alles ist eine REST API</a:t>
            </a:r>
          </a:p>
          <a:p>
            <a:pPr>
              <a:defRPr sz="1000">
                <a:latin typeface="Consolas"/>
              </a:defRPr>
            </a:pPr>
            <a:r>
              <a:t># Echtzeit-Chat implementiert als REST API (sollte WebSocket sein)</a:t>
            </a:r>
          </a:p>
          <a:p>
            <a:pPr>
              <a:defRPr sz="1000">
                <a:latin typeface="Consolas"/>
              </a:defRPr>
            </a:pPr>
            <a:r>
              <a:t>@app.route('/chat/poll', methods=['GET'])</a:t>
            </a:r>
          </a:p>
          <a:p>
            <a:pPr>
              <a:defRPr sz="1000">
                <a:latin typeface="Consolas"/>
              </a:defRPr>
            </a:pPr>
            <a:r>
              <a:t>def poll_messages():</a:t>
            </a:r>
          </a:p>
          <a:p>
            <a:pPr>
              <a:defRPr sz="1000">
                <a:latin typeface="Consolas"/>
              </a:defRPr>
            </a:pPr>
            <a:r>
              <a:t>    # Ineffizientes Polling alle 500ms</a:t>
            </a:r>
          </a:p>
          <a:p>
            <a:pPr>
              <a:defRPr sz="1000">
                <a:latin typeface="Consolas"/>
              </a:defRPr>
            </a:pPr>
            <a:r>
              <a:t>    user_id = request.args.get('user_id')</a:t>
            </a:r>
          </a:p>
          <a:p>
            <a:pPr>
              <a:defRPr sz="1000">
                <a:latin typeface="Consolas"/>
              </a:defRPr>
            </a:pPr>
            <a:r>
              <a:t>    last_id = request.args.get('last_message_id')</a:t>
            </a:r>
          </a:p>
          <a:p>
            <a:pPr>
              <a:defRPr sz="1000">
                <a:latin typeface="Consolas"/>
              </a:defRPr>
            </a:pPr>
            <a:r>
              <a:t>    </a:t>
            </a:r>
          </a:p>
          <a:p>
            <a:pPr>
              <a:defRPr sz="1000">
                <a:latin typeface="Consolas"/>
              </a:defRPr>
            </a:pPr>
            <a:r>
              <a:t>    # Busy waiting für neue Nachrichten</a:t>
            </a:r>
          </a:p>
          <a:p>
            <a:pPr>
              <a:defRPr sz="1000">
                <a:latin typeface="Consolas"/>
              </a:defRPr>
            </a:pPr>
            <a:r>
              <a:t>    timeout = 30</a:t>
            </a:r>
          </a:p>
          <a:p>
            <a:pPr>
              <a:defRPr sz="1000">
                <a:latin typeface="Consolas"/>
              </a:defRPr>
            </a:pPr>
            <a:r>
              <a:t>    start = time.time()</a:t>
            </a:r>
          </a:p>
          <a:p>
            <a:pPr>
              <a:defRPr sz="1000">
                <a:latin typeface="Consolas"/>
              </a:defRPr>
            </a:pPr>
            <a:r>
              <a:t>    while time.time() - start &lt; timeout:</a:t>
            </a:r>
          </a:p>
          <a:p>
            <a:pPr>
              <a:defRPr sz="1000">
                <a:latin typeface="Consolas"/>
              </a:defRPr>
            </a:pPr>
            <a:r>
              <a:t>        messages = db.query(f"SELECT * FROM messages WHERE id &gt; {last_id}")</a:t>
            </a:r>
          </a:p>
          <a:p>
            <a:pPr>
              <a:defRPr sz="1000">
                <a:latin typeface="Consolas"/>
              </a:defRPr>
            </a:pPr>
            <a:r>
              <a:t>        if messages:</a:t>
            </a:r>
          </a:p>
          <a:p>
            <a:pPr>
              <a:defRPr sz="1000">
                <a:latin typeface="Consolas"/>
              </a:defRPr>
            </a:pPr>
            <a:r>
              <a:t>            return jsonify(messages)</a:t>
            </a:r>
          </a:p>
          <a:p>
            <a:pPr>
              <a:defRPr sz="1000">
                <a:latin typeface="Consolas"/>
              </a:defRPr>
            </a:pPr>
            <a:r>
              <a:t>        time.sleep(0.5)</a:t>
            </a:r>
          </a:p>
          <a:p>
            <a:pPr>
              <a:defRPr sz="1000">
                <a:latin typeface="Consolas"/>
              </a:defRPr>
            </a:pPr>
            <a:r>
              <a:t>    </a:t>
            </a:r>
          </a:p>
          <a:p>
            <a:pPr>
              <a:defRPr sz="1000">
                <a:latin typeface="Consolas"/>
              </a:defRPr>
            </a:pPr>
            <a:r>
              <a:t>    return jsonify([])  # Timeout ohne neue Nachrichten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Blob</a:t>
            </a:r>
          </a:p>
        </p:txBody>
      </p:sp>
      <p:sp>
        <p:nvSpPr>
          <p:cNvPr id="3" name="Subtitle 2"/>
          <p:cNvSpPr>
            <a:spLocks noGrp="1"/>
          </p:cNvSpPr>
          <p:nvPr>
            <p:ph type="subTitle" idx="1"/>
          </p:nvPr>
        </p:nvSpPr>
        <p:spPr/>
        <p:txBody>
          <a:bodyPr/>
          <a:lstStyle/>
          <a:p>
            <a:r>
              <a:t>God Object Anti-Pattern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Golden Hammer: Lösungsansätze</a:t>
            </a:r>
          </a:p>
        </p:txBody>
      </p:sp>
      <p:sp>
        <p:nvSpPr>
          <p:cNvPr id="3" name="Content Placeholder 2"/>
          <p:cNvSpPr>
            <a:spLocks noGrp="1"/>
          </p:cNvSpPr>
          <p:nvPr>
            <p:ph idx="1"/>
          </p:nvPr>
        </p:nvSpPr>
        <p:spPr/>
        <p:txBody>
          <a:bodyPr/>
          <a:lstStyle/>
          <a:p/>
          <a:p>
            <a:pPr/>
            <a:r>
              <a:t>Technology Radar und Evaluierung</a:t>
            </a:r>
          </a:p>
          <a:p>
            <a:pPr/>
            <a:r>
              <a:t>Problem-spezifische Lösungsauswahl</a:t>
            </a:r>
          </a:p>
          <a:p>
            <a:pPr/>
            <a:r>
              <a:t>Proof of Concepts für neue Technologien</a:t>
            </a:r>
          </a:p>
          <a:p>
            <a:pPr/>
            <a:r>
              <a:t>Kontinuierliche Weiterbildung des Teams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Golden Hammer: Best Practice</a:t>
            </a:r>
          </a:p>
        </p:txBody>
      </p:sp>
      <p:sp>
        <p:nvSpPr>
          <p:cNvPr id="3" name="Content Placeholder 2"/>
          <p:cNvSpPr>
            <a:spLocks noGrp="1"/>
          </p:cNvSpPr>
          <p:nvPr>
            <p:ph idx="1"/>
          </p:nvPr>
        </p:nvSpPr>
        <p:spPr/>
        <p:txBody>
          <a:bodyPr/>
          <a:lstStyle/>
          <a:p>
            <a:pPr>
              <a:defRPr sz="1000">
                <a:latin typeface="Consolas"/>
              </a:defRPr>
            </a:pPr>
            <a:r>
              <a:t># Good: Richtige Technologie für den Use Case</a:t>
            </a:r>
          </a:p>
          <a:p>
            <a:pPr>
              <a:defRPr sz="1000">
                <a:latin typeface="Consolas"/>
              </a:defRPr>
            </a:pPr>
            <a:r>
              <a:t># WebSocket für Echtzeit-Kommunikation</a:t>
            </a:r>
          </a:p>
          <a:p>
            <a:pPr>
              <a:defRPr sz="1000">
                <a:latin typeface="Consolas"/>
              </a:defRPr>
            </a:pPr>
            <a:r>
              <a:t>class ChatWebSocket:</a:t>
            </a:r>
          </a:p>
          <a:p>
            <a:pPr>
              <a:defRPr sz="1000">
                <a:latin typeface="Consolas"/>
              </a:defRPr>
            </a:pPr>
            <a:r>
              <a:t>    def __init__(self):</a:t>
            </a:r>
          </a:p>
          <a:p>
            <a:pPr>
              <a:defRPr sz="1000">
                <a:latin typeface="Consolas"/>
              </a:defRPr>
            </a:pPr>
            <a:r>
              <a:t>        self.connections = {}</a:t>
            </a:r>
          </a:p>
          <a:p>
            <a:pPr>
              <a:defRPr sz="1000">
                <a:latin typeface="Consolas"/>
              </a:defRPr>
            </a:pPr>
            <a:r>
              <a:t>    </a:t>
            </a:r>
          </a:p>
          <a:p>
            <a:pPr>
              <a:defRPr sz="1000">
                <a:latin typeface="Consolas"/>
              </a:defRPr>
            </a:pPr>
            <a:r>
              <a:t>    async def on_connect(self, websocket, path):</a:t>
            </a:r>
          </a:p>
          <a:p>
            <a:pPr>
              <a:defRPr sz="1000">
                <a:latin typeface="Consolas"/>
              </a:defRPr>
            </a:pPr>
            <a:r>
              <a:t>        user_id = await self.authenticate(websocket)</a:t>
            </a:r>
          </a:p>
          <a:p>
            <a:pPr>
              <a:defRPr sz="1000">
                <a:latin typeface="Consolas"/>
              </a:defRPr>
            </a:pPr>
            <a:r>
              <a:t>        self.connections[user_id] = websocket</a:t>
            </a:r>
          </a:p>
          <a:p>
            <a:pPr>
              <a:defRPr sz="1000">
                <a:latin typeface="Consolas"/>
              </a:defRPr>
            </a:pPr>
            <a:r>
              <a:t>        </a:t>
            </a:r>
          </a:p>
          <a:p>
            <a:pPr>
              <a:defRPr sz="1000">
                <a:latin typeface="Consolas"/>
              </a:defRPr>
            </a:pPr>
            <a:r>
              <a:t>    async def on_message(self, websocket, message):</a:t>
            </a:r>
          </a:p>
          <a:p>
            <a:pPr>
              <a:defRPr sz="1000">
                <a:latin typeface="Consolas"/>
              </a:defRPr>
            </a:pPr>
            <a:r>
              <a:t>        # Effiziente Echtzeit-Nachrichtenverteilung</a:t>
            </a:r>
          </a:p>
          <a:p>
            <a:pPr>
              <a:defRPr sz="1000">
                <a:latin typeface="Consolas"/>
              </a:defRPr>
            </a:pPr>
            <a:r>
              <a:t>        data = json.loads(message)</a:t>
            </a:r>
          </a:p>
          <a:p>
            <a:pPr>
              <a:defRPr sz="1000">
                <a:latin typeface="Consolas"/>
              </a:defRPr>
            </a:pPr>
            <a:r>
              <a:t>        recipients = self.get_recipients(data['channel'])</a:t>
            </a:r>
          </a:p>
          <a:p>
            <a:pPr>
              <a:defRPr sz="1000">
                <a:latin typeface="Consolas"/>
              </a:defRPr>
            </a:pPr>
            <a:r>
              <a:t>        </a:t>
            </a:r>
          </a:p>
          <a:p>
            <a:pPr>
              <a:defRPr sz="1000">
                <a:latin typeface="Consolas"/>
              </a:defRPr>
            </a:pPr>
            <a:r>
              <a:t>        for recipient_id in recipients:</a:t>
            </a:r>
          </a:p>
          <a:p>
            <a:pPr>
              <a:defRPr sz="1000">
                <a:latin typeface="Consolas"/>
              </a:defRPr>
            </a:pPr>
            <a:r>
              <a:t>            if recipient_id in self.connections:</a:t>
            </a:r>
          </a:p>
          <a:p>
            <a:pPr>
              <a:defRPr sz="1000">
                <a:latin typeface="Consolas"/>
              </a:defRPr>
            </a:pPr>
            <a:r>
              <a:t>                await self.connections[recipient_id].send(message)</a:t>
            </a:r>
          </a:p>
          <a:p>
            <a:pPr>
              <a:defRPr sz="1000">
                <a:latin typeface="Consolas"/>
              </a:defRPr>
            </a:pPr>
            <a:r>
              <a:t>    </a:t>
            </a:r>
          </a:p>
          <a:p>
            <a:pPr>
              <a:defRPr sz="1000">
                <a:latin typeface="Consolas"/>
              </a:defRPr>
            </a:pPr>
            <a:r>
              <a:t>    async def on_disconnect(self, websocket):</a:t>
            </a:r>
          </a:p>
          <a:p>
            <a:pPr>
              <a:defRPr sz="1000">
                <a:latin typeface="Consolas"/>
              </a:defRPr>
            </a:pPr>
            <a:r>
              <a:t>        # Cleanup bei Verbindungsabbruch</a:t>
            </a:r>
          </a:p>
          <a:p>
            <a:pPr>
              <a:defRPr sz="1000">
                <a:latin typeface="Consolas"/>
              </a:defRPr>
            </a:pPr>
            <a:r>
              <a:t>        user_id = self.get_user_id(websocket)</a:t>
            </a:r>
          </a:p>
          <a:p>
            <a:pPr>
              <a:defRPr sz="1000">
                <a:latin typeface="Consolas"/>
              </a:defRPr>
            </a:pPr>
            <a:r>
              <a:t>        del self.connections[user_id]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Copy-Paste Programming</a:t>
            </a:r>
          </a:p>
        </p:txBody>
      </p:sp>
      <p:sp>
        <p:nvSpPr>
          <p:cNvPr id="3" name="Subtitle 2"/>
          <p:cNvSpPr>
            <a:spLocks noGrp="1"/>
          </p:cNvSpPr>
          <p:nvPr>
            <p:ph type="subTitle" idx="1"/>
          </p:nvPr>
        </p:nvSpPr>
        <p:spPr/>
        <p:txBody>
          <a:bodyPr/>
          <a:lstStyle/>
          <a:p>
            <a:r>
              <a:t>Code-Duplikation statt Wiederverwendung</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Copy-Paste Programming: Probleme</a:t>
            </a:r>
          </a:p>
        </p:txBody>
      </p:sp>
      <p:sp>
        <p:nvSpPr>
          <p:cNvPr id="3" name="Content Placeholder 2"/>
          <p:cNvSpPr>
            <a:spLocks noGrp="1"/>
          </p:cNvSpPr>
          <p:nvPr>
            <p:ph idx="1"/>
          </p:nvPr>
        </p:nvSpPr>
        <p:spPr/>
        <p:txBody>
          <a:bodyPr/>
          <a:lstStyle/>
          <a:p/>
          <a:p>
            <a:pPr/>
            <a:r>
              <a:t>Massives Duplizieren von Code-Blöcken</a:t>
            </a:r>
          </a:p>
          <a:p>
            <a:pPr/>
            <a:r>
              <a:t>Inkonsistente Änderungen über Kopien</a:t>
            </a:r>
          </a:p>
          <a:p>
            <a:pPr/>
            <a:r>
              <a:t>Bugs müssen mehrfach gefixt werden</a:t>
            </a:r>
          </a:p>
          <a:p>
            <a:pPr/>
            <a:r>
              <a:t>Explosion der Codebasis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Copy-Paste Programming: Negativ-Beispiel</a:t>
            </a:r>
          </a:p>
        </p:txBody>
      </p:sp>
      <p:sp>
        <p:nvSpPr>
          <p:cNvPr id="3" name="Content Placeholder 2"/>
          <p:cNvSpPr>
            <a:spLocks noGrp="1"/>
          </p:cNvSpPr>
          <p:nvPr>
            <p:ph idx="1"/>
          </p:nvPr>
        </p:nvSpPr>
        <p:spPr/>
        <p:txBody>
          <a:bodyPr/>
          <a:lstStyle/>
          <a:p>
            <a:pPr>
              <a:defRPr sz="1000">
                <a:latin typeface="Consolas"/>
              </a:defRPr>
            </a:pPr>
            <a:r>
              <a:t>// Bad: Copy-Paste Programming</a:t>
            </a:r>
          </a:p>
          <a:p>
            <a:pPr>
              <a:defRPr sz="1000">
                <a:latin typeface="Consolas"/>
              </a:defRPr>
            </a:pPr>
            <a:r>
              <a:t>public class ReportGenerator {</a:t>
            </a:r>
          </a:p>
          <a:p>
            <a:pPr>
              <a:defRPr sz="1000">
                <a:latin typeface="Consolas"/>
              </a:defRPr>
            </a:pPr>
            <a:r>
              <a:t>    public void generateSalesReport() {</a:t>
            </a:r>
          </a:p>
          <a:p>
            <a:pPr>
              <a:defRPr sz="1000">
                <a:latin typeface="Consolas"/>
              </a:defRPr>
            </a:pPr>
            <a:r>
              <a:t>        Connection conn = DriverManager.getConnection(url, user, pass);</a:t>
            </a:r>
          </a:p>
          <a:p>
            <a:pPr>
              <a:defRPr sz="1000">
                <a:latin typeface="Consolas"/>
              </a:defRPr>
            </a:pPr>
            <a:r>
              <a:t>        Statement stmt = conn.createStatement();</a:t>
            </a:r>
          </a:p>
          <a:p>
            <a:pPr>
              <a:defRPr sz="1000">
                <a:latin typeface="Consolas"/>
              </a:defRPr>
            </a:pPr>
            <a:r>
              <a:t>        ResultSet rs = stmt.executeQuery("SELECT * FROM sales");</a:t>
            </a:r>
          </a:p>
          <a:p>
            <a:pPr>
              <a:defRPr sz="1000">
                <a:latin typeface="Consolas"/>
              </a:defRPr>
            </a:pPr>
            <a:r>
              <a:t>        </a:t>
            </a:r>
          </a:p>
          <a:p>
            <a:pPr>
              <a:defRPr sz="1000">
                <a:latin typeface="Consolas"/>
              </a:defRPr>
            </a:pPr>
            <a:r>
              <a:t>        StringBuilder html = new StringBuilder();</a:t>
            </a:r>
          </a:p>
          <a:p>
            <a:pPr>
              <a:defRPr sz="1000">
                <a:latin typeface="Consolas"/>
              </a:defRPr>
            </a:pPr>
            <a:r>
              <a:t>        html.append("&lt;html&gt;&lt;head&gt;&lt;title&gt;Sales Report&lt;/title&gt;&lt;/head&gt;");</a:t>
            </a:r>
          </a:p>
          <a:p>
            <a:pPr>
              <a:defRPr sz="1000">
                <a:latin typeface="Consolas"/>
              </a:defRPr>
            </a:pPr>
            <a:r>
              <a:t>        html.append("&lt;body&gt;&lt;h1&gt;Sales Report&lt;/h1&gt;&lt;table&gt;");</a:t>
            </a:r>
          </a:p>
          <a:p>
            <a:pPr>
              <a:defRPr sz="1000">
                <a:latin typeface="Consolas"/>
              </a:defRPr>
            </a:pPr>
            <a:r>
              <a:t>        while (rs.next()) {</a:t>
            </a:r>
          </a:p>
          <a:p>
            <a:pPr>
              <a:defRPr sz="1000">
                <a:latin typeface="Consolas"/>
              </a:defRPr>
            </a:pPr>
            <a:r>
              <a:t>            html.append("&lt;tr&gt;&lt;td&gt;").append(rs.getString("product"));</a:t>
            </a:r>
          </a:p>
          <a:p>
            <a:pPr>
              <a:defRPr sz="1000">
                <a:latin typeface="Consolas"/>
              </a:defRPr>
            </a:pPr>
            <a:r>
              <a:t>            html.append("&lt;/td&gt;&lt;td&gt;").append(rs.getDouble("amount"));</a:t>
            </a:r>
          </a:p>
          <a:p>
            <a:pPr>
              <a:defRPr sz="1000">
                <a:latin typeface="Consolas"/>
              </a:defRPr>
            </a:pPr>
            <a:r>
              <a:t>            html.append("&lt;/td&gt;&lt;/tr&gt;");</a:t>
            </a:r>
          </a:p>
          <a:p>
            <a:pPr>
              <a:defRPr sz="1000">
                <a:latin typeface="Consolas"/>
              </a:defRPr>
            </a:pPr>
            <a:r>
              <a:t>        }</a:t>
            </a:r>
          </a:p>
          <a:p>
            <a:pPr>
              <a:defRPr sz="1000">
                <a:latin typeface="Consolas"/>
              </a:defRPr>
            </a:pPr>
            <a:r>
              <a:t>        html.append("&lt;/table&gt;&lt;/body&gt;&lt;/html&gt;");</a:t>
            </a:r>
          </a:p>
          <a:p>
            <a:pPr>
              <a:defRPr sz="1000">
                <a:latin typeface="Consolas"/>
              </a:defRPr>
            </a:pPr>
            <a:r>
              <a:t>        </a:t>
            </a:r>
          </a:p>
          <a:p>
            <a:pPr>
              <a:defRPr sz="1000">
                <a:latin typeface="Consolas"/>
              </a:defRPr>
            </a:pPr>
            <a:r>
              <a:t>        rs.close();</a:t>
            </a:r>
          </a:p>
          <a:p>
            <a:pPr>
              <a:defRPr sz="1000">
                <a:latin typeface="Consolas"/>
              </a:defRPr>
            </a:pPr>
            <a:r>
              <a:t>        stmt.close();</a:t>
            </a:r>
          </a:p>
          <a:p>
            <a:pPr>
              <a:defRPr sz="1000">
                <a:latin typeface="Consolas"/>
              </a:defRPr>
            </a:pPr>
            <a:r>
              <a:t>        conn.close();</a:t>
            </a:r>
          </a:p>
          <a:p>
            <a:pPr>
              <a:defRPr sz="1000">
                <a:latin typeface="Consolas"/>
              </a:defRPr>
            </a:pPr>
            <a:r>
              <a:t>        </a:t>
            </a:r>
          </a:p>
          <a:p>
            <a:pPr>
              <a:defRPr sz="1000">
                <a:latin typeface="Consolas"/>
              </a:defRPr>
            </a:pPr>
            <a:r>
              <a:t>        FileWriter writer = new FileWriter("sales_report.html");</a:t>
            </a:r>
          </a:p>
          <a:p>
            <a:pPr>
              <a:defRPr sz="1000">
                <a:latin typeface="Consolas"/>
              </a:defRPr>
            </a:pPr>
            <a:r>
              <a:t>        writer.write(html.toString());</a:t>
            </a:r>
          </a:p>
          <a:p>
            <a:pPr>
              <a:defRPr sz="1000">
                <a:latin typeface="Consolas"/>
              </a:defRPr>
            </a:pPr>
            <a:r>
              <a:t>        writer.close();</a:t>
            </a:r>
          </a:p>
          <a:p>
            <a:pPr>
              <a:defRPr sz="1000">
                <a:latin typeface="Consolas"/>
              </a:defRPr>
            </a:pPr>
            <a:r>
              <a:t>    }</a:t>
            </a:r>
          </a:p>
          <a:p>
            <a:pPr>
              <a:defRPr sz="1000">
                <a:latin typeface="Consolas"/>
              </a:defRPr>
            </a:pPr>
            <a:r>
              <a:t>    </a:t>
            </a:r>
          </a:p>
          <a:p>
            <a:pPr>
              <a:defRPr sz="1000">
                <a:latin typeface="Consolas"/>
              </a:defRPr>
            </a:pPr>
            <a:r>
              <a:t>    public void generateInventoryReport() {</a:t>
            </a:r>
          </a:p>
          <a:p>
            <a:pPr>
              <a:defRPr sz="1000">
                <a:latin typeface="Consolas"/>
              </a:defRPr>
            </a:pPr>
            <a:r>
              <a:t>        // EXAKT derselbe Code, nur andere Query und Titel</a:t>
            </a:r>
          </a:p>
          <a:p>
            <a:pPr>
              <a:defRPr sz="1000">
                <a:latin typeface="Consolas"/>
              </a:defRPr>
            </a:pPr>
            <a:r>
              <a:t>        Connection conn = DriverManager.getConnection(url, user, pass);</a:t>
            </a:r>
          </a:p>
          <a:p>
            <a:pPr>
              <a:defRPr sz="1000">
                <a:latin typeface="Consolas"/>
              </a:defRPr>
            </a:pPr>
            <a:r>
              <a:t>        Statement stmt = conn.createStatement();</a:t>
            </a:r>
          </a:p>
          <a:p>
            <a:pPr>
              <a:defRPr sz="1000">
                <a:latin typeface="Consolas"/>
              </a:defRPr>
            </a:pPr>
            <a:r>
              <a:t>        ResultSet rs = stmt.executeQuery("SELECT * FROM inventory");</a:t>
            </a:r>
          </a:p>
          <a:p>
            <a:pPr>
              <a:defRPr sz="1000">
                <a:latin typeface="Consolas"/>
              </a:defRPr>
            </a:pPr>
            <a:r>
              <a:t>        </a:t>
            </a:r>
          </a:p>
          <a:p>
            <a:pPr>
              <a:defRPr sz="1000">
                <a:latin typeface="Consolas"/>
              </a:defRPr>
            </a:pPr>
            <a:r>
              <a:t>        StringBuilder html = new StringBuilder();</a:t>
            </a:r>
          </a:p>
          <a:p>
            <a:pPr>
              <a:defRPr sz="1000">
                <a:latin typeface="Consolas"/>
              </a:defRPr>
            </a:pPr>
            <a:r>
              <a:t>        html.append("&lt;html&gt;&lt;head&gt;&lt;title&gt;Inventory Report&lt;/title&gt;&lt;/head&gt;");</a:t>
            </a:r>
          </a:p>
          <a:p>
            <a:pPr>
              <a:defRPr sz="1000">
                <a:latin typeface="Consolas"/>
              </a:defRPr>
            </a:pPr>
            <a:r>
              <a:t>        html.append("&lt;body&gt;&lt;h1&gt;Inventory Report&lt;/h1&gt;&lt;table&gt;");</a:t>
            </a:r>
          </a:p>
          <a:p>
            <a:pPr>
              <a:defRPr sz="1000">
                <a:latin typeface="Consolas"/>
              </a:defRPr>
            </a:pPr>
            <a:r>
              <a:t>        // ... identischer Code ...</a:t>
            </a:r>
          </a:p>
          <a:p>
            <a:pPr>
              <a:defRPr sz="1000">
                <a:latin typeface="Consolas"/>
              </a:defRPr>
            </a:pPr>
            <a:r>
              <a:t>    }</a:t>
            </a:r>
          </a:p>
          <a:p>
            <a:pPr>
              <a:defRPr sz="1000">
                <a:latin typeface="Consolas"/>
              </a:defRPr>
            </a:pPr>
            <a:r>
              <a: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Copy-Paste Programming: Lösungsansätze</a:t>
            </a:r>
          </a:p>
        </p:txBody>
      </p:sp>
      <p:sp>
        <p:nvSpPr>
          <p:cNvPr id="3" name="Content Placeholder 2"/>
          <p:cNvSpPr>
            <a:spLocks noGrp="1"/>
          </p:cNvSpPr>
          <p:nvPr>
            <p:ph idx="1"/>
          </p:nvPr>
        </p:nvSpPr>
        <p:spPr/>
        <p:txBody>
          <a:bodyPr/>
          <a:lstStyle/>
          <a:p/>
          <a:p>
            <a:pPr/>
            <a:r>
              <a:t>DRY-Prinzip konsequent anwenden</a:t>
            </a:r>
          </a:p>
          <a:p>
            <a:pPr/>
            <a:r>
              <a:t>Gemeinsame Funktionalität extrahieren</a:t>
            </a:r>
          </a:p>
          <a:p>
            <a:pPr/>
            <a:r>
              <a:t>Template Method oder Strategy Pattern</a:t>
            </a:r>
          </a:p>
          <a:p>
            <a:pPr/>
            <a:r>
              <a:t>Code Reviews fokussiert auf Duplikation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Copy-Paste Programming: Best Practice</a:t>
            </a:r>
          </a:p>
        </p:txBody>
      </p:sp>
      <p:sp>
        <p:nvSpPr>
          <p:cNvPr id="3" name="Content Placeholder 2"/>
          <p:cNvSpPr>
            <a:spLocks noGrp="1"/>
          </p:cNvSpPr>
          <p:nvPr>
            <p:ph idx="1"/>
          </p:nvPr>
        </p:nvSpPr>
        <p:spPr/>
        <p:txBody>
          <a:bodyPr/>
          <a:lstStyle/>
          <a:p>
            <a:pPr>
              <a:defRPr sz="1000">
                <a:latin typeface="Consolas"/>
              </a:defRPr>
            </a:pPr>
            <a:r>
              <a:t>// Good: DRY - Abstraction and Reuse</a:t>
            </a:r>
          </a:p>
          <a:p>
            <a:pPr>
              <a:defRPr sz="1000">
                <a:latin typeface="Consolas"/>
              </a:defRPr>
            </a:pPr>
            <a:r>
              <a:t>public abstract class ReportGenerator&lt;T&gt; {</a:t>
            </a:r>
          </a:p>
          <a:p>
            <a:pPr>
              <a:defRPr sz="1000">
                <a:latin typeface="Consolas"/>
              </a:defRPr>
            </a:pPr>
            <a:r>
              <a:t>    protected abstract String getReportTitle();</a:t>
            </a:r>
          </a:p>
          <a:p>
            <a:pPr>
              <a:defRPr sz="1000">
                <a:latin typeface="Consolas"/>
              </a:defRPr>
            </a:pPr>
            <a:r>
              <a:t>    protected abstract List&lt;T&gt; fetchData();</a:t>
            </a:r>
          </a:p>
          <a:p>
            <a:pPr>
              <a:defRPr sz="1000">
                <a:latin typeface="Consolas"/>
              </a:defRPr>
            </a:pPr>
            <a:r>
              <a:t>    protected abstract String formatRow(T item);</a:t>
            </a:r>
          </a:p>
          <a:p>
            <a:pPr>
              <a:defRPr sz="1000">
                <a:latin typeface="Consolas"/>
              </a:defRPr>
            </a:pPr>
            <a:r>
              <a:t>    </a:t>
            </a:r>
          </a:p>
          <a:p>
            <a:pPr>
              <a:defRPr sz="1000">
                <a:latin typeface="Consolas"/>
              </a:defRPr>
            </a:pPr>
            <a:r>
              <a:t>    public void generateReport(String filename) {</a:t>
            </a:r>
          </a:p>
          <a:p>
            <a:pPr>
              <a:defRPr sz="1000">
                <a:latin typeface="Consolas"/>
              </a:defRPr>
            </a:pPr>
            <a:r>
              <a:t>        List&lt;T&gt; data = fetchData();</a:t>
            </a:r>
          </a:p>
          <a:p>
            <a:pPr>
              <a:defRPr sz="1000">
                <a:latin typeface="Consolas"/>
              </a:defRPr>
            </a:pPr>
            <a:r>
              <a:t>        String html = buildHtml(data);</a:t>
            </a:r>
          </a:p>
          <a:p>
            <a:pPr>
              <a:defRPr sz="1000">
                <a:latin typeface="Consolas"/>
              </a:defRPr>
            </a:pPr>
            <a:r>
              <a:t>        saveToFile(filename, html);</a:t>
            </a:r>
          </a:p>
          <a:p>
            <a:pPr>
              <a:defRPr sz="1000">
                <a:latin typeface="Consolas"/>
              </a:defRPr>
            </a:pPr>
            <a:r>
              <a:t>    }</a:t>
            </a:r>
          </a:p>
          <a:p>
            <a:pPr>
              <a:defRPr sz="1000">
                <a:latin typeface="Consolas"/>
              </a:defRPr>
            </a:pPr>
            <a:r>
              <a:t>    </a:t>
            </a:r>
          </a:p>
          <a:p>
            <a:pPr>
              <a:defRPr sz="1000">
                <a:latin typeface="Consolas"/>
              </a:defRPr>
            </a:pPr>
            <a:r>
              <a:t>    private String buildHtml(List&lt;T&gt; data) {</a:t>
            </a:r>
          </a:p>
          <a:p>
            <a:pPr>
              <a:defRPr sz="1000">
                <a:latin typeface="Consolas"/>
              </a:defRPr>
            </a:pPr>
            <a:r>
              <a:t>        HtmlBuilder builder = new HtmlBuilder()</a:t>
            </a:r>
          </a:p>
          <a:p>
            <a:pPr>
              <a:defRPr sz="1000">
                <a:latin typeface="Consolas"/>
              </a:defRPr>
            </a:pPr>
            <a:r>
              <a:t>            .withTitle(getReportTitle())</a:t>
            </a:r>
          </a:p>
          <a:p>
            <a:pPr>
              <a:defRPr sz="1000">
                <a:latin typeface="Consolas"/>
              </a:defRPr>
            </a:pPr>
            <a:r>
              <a:t>            .withHeading(getReportTitle());</a:t>
            </a:r>
          </a:p>
          <a:p>
            <a:pPr>
              <a:defRPr sz="1000">
                <a:latin typeface="Consolas"/>
              </a:defRPr>
            </a:pPr>
            <a:r>
              <a:t>            </a:t>
            </a:r>
          </a:p>
          <a:p>
            <a:pPr>
              <a:defRPr sz="1000">
                <a:latin typeface="Consolas"/>
              </a:defRPr>
            </a:pPr>
            <a:r>
              <a:t>        for (T item : data) {</a:t>
            </a:r>
          </a:p>
          <a:p>
            <a:pPr>
              <a:defRPr sz="1000">
                <a:latin typeface="Consolas"/>
              </a:defRPr>
            </a:pPr>
            <a:r>
              <a:t>            builder.addRow(formatRow(item));</a:t>
            </a:r>
          </a:p>
          <a:p>
            <a:pPr>
              <a:defRPr sz="1000">
                <a:latin typeface="Consolas"/>
              </a:defRPr>
            </a:pPr>
            <a:r>
              <a:t>        }</a:t>
            </a:r>
          </a:p>
          <a:p>
            <a:pPr>
              <a:defRPr sz="1000">
                <a:latin typeface="Consolas"/>
              </a:defRPr>
            </a:pPr>
            <a:r>
              <a:t>        </a:t>
            </a:r>
          </a:p>
          <a:p>
            <a:pPr>
              <a:defRPr sz="1000">
                <a:latin typeface="Consolas"/>
              </a:defRPr>
            </a:pPr>
            <a:r>
              <a:t>        return builder.build();</a:t>
            </a:r>
          </a:p>
          <a:p>
            <a:pPr>
              <a:defRPr sz="1000">
                <a:latin typeface="Consolas"/>
              </a:defRPr>
            </a:pPr>
            <a:r>
              <a:t>    }</a:t>
            </a:r>
          </a:p>
          <a:p>
            <a:pPr>
              <a:defRPr sz="1000">
                <a:latin typeface="Consolas"/>
              </a:defRPr>
            </a:pPr>
            <a:r>
              <a:t>}</a:t>
            </a:r>
          </a:p>
          <a:p>
            <a:pPr>
              <a:defRPr sz="1000">
                <a:latin typeface="Consolas"/>
              </a:defRPr>
            </a:pPr>
          </a:p>
          <a:p>
            <a:pPr>
              <a:defRPr sz="1000">
                <a:latin typeface="Consolas"/>
              </a:defRPr>
            </a:pPr>
            <a:r>
              <a:t>public class SalesReportGenerator extends ReportGenerator&lt;Sale&gt; {</a:t>
            </a:r>
          </a:p>
          <a:p>
            <a:pPr>
              <a:defRPr sz="1000">
                <a:latin typeface="Consolas"/>
              </a:defRPr>
            </a:pPr>
            <a:r>
              <a:t>    @Override</a:t>
            </a:r>
          </a:p>
          <a:p>
            <a:pPr>
              <a:defRPr sz="1000">
                <a:latin typeface="Consolas"/>
              </a:defRPr>
            </a:pPr>
            <a:r>
              <a:t>    protected String getReportTitle() { return "Sales Report"; }</a:t>
            </a:r>
          </a:p>
          <a:p>
            <a:pPr>
              <a:defRPr sz="1000">
                <a:latin typeface="Consolas"/>
              </a:defRPr>
            </a:pPr>
            <a:r>
              <a:t>    </a:t>
            </a:r>
          </a:p>
          <a:p>
            <a:pPr>
              <a:defRPr sz="1000">
                <a:latin typeface="Consolas"/>
              </a:defRPr>
            </a:pPr>
            <a:r>
              <a:t>    @Override</a:t>
            </a:r>
          </a:p>
          <a:p>
            <a:pPr>
              <a:defRPr sz="1000">
                <a:latin typeface="Consolas"/>
              </a:defRPr>
            </a:pPr>
            <a:r>
              <a:t>    protected List&lt;Sale&gt; fetchData() {</a:t>
            </a:r>
          </a:p>
          <a:p>
            <a:pPr>
              <a:defRPr sz="1000">
                <a:latin typeface="Consolas"/>
              </a:defRPr>
            </a:pPr>
            <a:r>
              <a:t>        return repository.findAllSales();</a:t>
            </a:r>
          </a:p>
          <a:p>
            <a:pPr>
              <a:defRPr sz="1000">
                <a:latin typeface="Consolas"/>
              </a:defRPr>
            </a:pPr>
            <a:r>
              <a:t>    }</a:t>
            </a:r>
          </a:p>
          <a:p>
            <a:pPr>
              <a:defRPr sz="1000">
                <a:latin typeface="Consolas"/>
              </a:defRPr>
            </a:pPr>
            <a:r>
              <a:t>    </a:t>
            </a:r>
          </a:p>
          <a:p>
            <a:pPr>
              <a:defRPr sz="1000">
                <a:latin typeface="Consolas"/>
              </a:defRPr>
            </a:pPr>
            <a:r>
              <a:t>    @Override</a:t>
            </a:r>
          </a:p>
          <a:p>
            <a:pPr>
              <a:defRPr sz="1000">
                <a:latin typeface="Consolas"/>
              </a:defRPr>
            </a:pPr>
            <a:r>
              <a:t>    protected String formatRow(Sale sale) {</a:t>
            </a:r>
          </a:p>
          <a:p>
            <a:pPr>
              <a:defRPr sz="1000">
                <a:latin typeface="Consolas"/>
              </a:defRPr>
            </a:pPr>
            <a:r>
              <a:t>        return String.format("%s: %.2f", sale.getProduct(), sale.getAmount());</a:t>
            </a:r>
          </a:p>
          <a:p>
            <a:pPr>
              <a:defRPr sz="1000">
                <a:latin typeface="Consolas"/>
              </a:defRPr>
            </a:pPr>
            <a:r>
              <a:t>    }</a:t>
            </a:r>
          </a:p>
          <a:p>
            <a:pPr>
              <a:defRPr sz="1000">
                <a:latin typeface="Consolas"/>
              </a:defRPr>
            </a:pPr>
            <a:r>
              <a: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Vendor Lock-in</a:t>
            </a:r>
          </a:p>
        </p:txBody>
      </p:sp>
      <p:sp>
        <p:nvSpPr>
          <p:cNvPr id="3" name="Subtitle 2"/>
          <p:cNvSpPr>
            <a:spLocks noGrp="1"/>
          </p:cNvSpPr>
          <p:nvPr>
            <p:ph type="subTitle" idx="1"/>
          </p:nvPr>
        </p:nvSpPr>
        <p:spPr/>
        <p:txBody>
          <a:bodyPr/>
          <a:lstStyle/>
          <a:p>
            <a:r>
              <a:t>Abhängigkeit von proprietären Lösungen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Vendor Lock-in: Probleme</a:t>
            </a:r>
          </a:p>
        </p:txBody>
      </p:sp>
      <p:sp>
        <p:nvSpPr>
          <p:cNvPr id="3" name="Content Placeholder 2"/>
          <p:cNvSpPr>
            <a:spLocks noGrp="1"/>
          </p:cNvSpPr>
          <p:nvPr>
            <p:ph idx="1"/>
          </p:nvPr>
        </p:nvSpPr>
        <p:spPr/>
        <p:txBody>
          <a:bodyPr/>
          <a:lstStyle/>
          <a:p/>
          <a:p>
            <a:pPr/>
            <a:r>
              <a:t>Starke Kopplung an Vendor-spezifische APIs</a:t>
            </a:r>
          </a:p>
          <a:p>
            <a:pPr/>
            <a:r>
              <a:t>Keine Abstraktionsschicht</a:t>
            </a:r>
          </a:p>
          <a:p>
            <a:pPr/>
            <a:r>
              <a:t>Migration praktisch unmöglich</a:t>
            </a:r>
          </a:p>
          <a:p>
            <a:pPr/>
            <a:r>
              <a:t>Vendor kontrolliert Roadmap und Kosten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Vendor Lock-in: Negativ-Beispiel</a:t>
            </a:r>
          </a:p>
        </p:txBody>
      </p:sp>
      <p:sp>
        <p:nvSpPr>
          <p:cNvPr id="3" name="Content Placeholder 2"/>
          <p:cNvSpPr>
            <a:spLocks noGrp="1"/>
          </p:cNvSpPr>
          <p:nvPr>
            <p:ph idx="1"/>
          </p:nvPr>
        </p:nvSpPr>
        <p:spPr/>
        <p:txBody>
          <a:bodyPr/>
          <a:lstStyle/>
          <a:p>
            <a:pPr>
              <a:defRPr sz="1000">
                <a:latin typeface="Consolas"/>
              </a:defRPr>
            </a:pPr>
            <a:r>
              <a:t>// Bad: Direkte AWS-Abhängigkeit überall</a:t>
            </a:r>
          </a:p>
          <a:p>
            <a:pPr>
              <a:defRPr sz="1000">
                <a:latin typeface="Consolas"/>
              </a:defRPr>
            </a:pPr>
            <a:r>
              <a:t>public class DocumentService {</a:t>
            </a:r>
          </a:p>
          <a:p>
            <a:pPr>
              <a:defRPr sz="1000">
                <a:latin typeface="Consolas"/>
              </a:defRPr>
            </a:pPr>
            <a:r>
              <a:t>    private AmazonS3 s3Client = AmazonS3ClientBuilder.standard()</a:t>
            </a:r>
          </a:p>
          <a:p>
            <a:pPr>
              <a:defRPr sz="1000">
                <a:latin typeface="Consolas"/>
              </a:defRPr>
            </a:pPr>
            <a:r>
              <a:t>        .withRegion(Regions.EU_CENTRAL_1)</a:t>
            </a:r>
          </a:p>
          <a:p>
            <a:pPr>
              <a:defRPr sz="1000">
                <a:latin typeface="Consolas"/>
              </a:defRPr>
            </a:pPr>
            <a:r>
              <a:t>        .build();</a:t>
            </a:r>
          </a:p>
          <a:p>
            <a:pPr>
              <a:defRPr sz="1000">
                <a:latin typeface="Consolas"/>
              </a:defRPr>
            </a:pPr>
            <a:r>
              <a:t>    </a:t>
            </a:r>
          </a:p>
          <a:p>
            <a:pPr>
              <a:defRPr sz="1000">
                <a:latin typeface="Consolas"/>
              </a:defRPr>
            </a:pPr>
            <a:r>
              <a:t>    public void uploadDocument(String content) {</a:t>
            </a:r>
          </a:p>
          <a:p>
            <a:pPr>
              <a:defRPr sz="1000">
                <a:latin typeface="Consolas"/>
              </a:defRPr>
            </a:pPr>
            <a:r>
              <a:t>        // Direkte Verwendung von AWS S3 API</a:t>
            </a:r>
          </a:p>
          <a:p>
            <a:pPr>
              <a:defRPr sz="1000">
                <a:latin typeface="Consolas"/>
              </a:defRPr>
            </a:pPr>
            <a:r>
              <a:t>        PutObjectRequest request = new PutObjectRequest(</a:t>
            </a:r>
          </a:p>
          <a:p>
            <a:pPr>
              <a:defRPr sz="1000">
                <a:latin typeface="Consolas"/>
              </a:defRPr>
            </a:pPr>
            <a:r>
              <a:t>            "my-bucket", </a:t>
            </a:r>
          </a:p>
          <a:p>
            <a:pPr>
              <a:defRPr sz="1000">
                <a:latin typeface="Consolas"/>
              </a:defRPr>
            </a:pPr>
            <a:r>
              <a:t>            "document.pdf", </a:t>
            </a:r>
          </a:p>
          <a:p>
            <a:pPr>
              <a:defRPr sz="1000">
                <a:latin typeface="Consolas"/>
              </a:defRPr>
            </a:pPr>
            <a:r>
              <a:t>            content</a:t>
            </a:r>
          </a:p>
          <a:p>
            <a:pPr>
              <a:defRPr sz="1000">
                <a:latin typeface="Consolas"/>
              </a:defRPr>
            </a:pPr>
            <a:r>
              <a:t>        );</a:t>
            </a:r>
          </a:p>
          <a:p>
            <a:pPr>
              <a:defRPr sz="1000">
                <a:latin typeface="Consolas"/>
              </a:defRPr>
            </a:pPr>
            <a:r>
              <a:t>        s3Client.putObject(request);</a:t>
            </a:r>
          </a:p>
          <a:p>
            <a:pPr>
              <a:defRPr sz="1000">
                <a:latin typeface="Consolas"/>
              </a:defRPr>
            </a:pPr>
            <a:r>
              <a:t>        </a:t>
            </a:r>
          </a:p>
          <a:p>
            <a:pPr>
              <a:defRPr sz="1000">
                <a:latin typeface="Consolas"/>
              </a:defRPr>
            </a:pPr>
            <a:r>
              <a:t>        // AWS-spezifische Features</a:t>
            </a:r>
          </a:p>
          <a:p>
            <a:pPr>
              <a:defRPr sz="1000">
                <a:latin typeface="Consolas"/>
              </a:defRPr>
            </a:pPr>
            <a:r>
              <a:t>        s3Client.setObjectAcl("my-bucket", "document.pdf", </a:t>
            </a:r>
          </a:p>
          <a:p>
            <a:pPr>
              <a:defRPr sz="1000">
                <a:latin typeface="Consolas"/>
              </a:defRPr>
            </a:pPr>
            <a:r>
              <a:t>            CannedAccessControlList.PublicRead);</a:t>
            </a:r>
          </a:p>
          <a:p>
            <a:pPr>
              <a:defRPr sz="1000">
                <a:latin typeface="Consolas"/>
              </a:defRPr>
            </a:pPr>
            <a:r>
              <a:t>    }</a:t>
            </a:r>
          </a:p>
          <a:p>
            <a:pPr>
              <a:defRPr sz="1000">
                <a:latin typeface="Consolas"/>
              </a:defRPr>
            </a:pPr>
            <a:r>
              <a:t>    </a:t>
            </a:r>
          </a:p>
          <a:p>
            <a:pPr>
              <a:defRPr sz="1000">
                <a:latin typeface="Consolas"/>
              </a:defRPr>
            </a:pPr>
            <a:r>
              <a:t>    public String getDocument(String key) {</a:t>
            </a:r>
          </a:p>
          <a:p>
            <a:pPr>
              <a:defRPr sz="1000">
                <a:latin typeface="Consolas"/>
              </a:defRPr>
            </a:pPr>
            <a:r>
              <a:t>        // Fest verdrahtet mit AWS</a:t>
            </a:r>
          </a:p>
          <a:p>
            <a:pPr>
              <a:defRPr sz="1000">
                <a:latin typeface="Consolas"/>
              </a:defRPr>
            </a:pPr>
            <a:r>
              <a:t>        S3Object object = s3Client.getObject("my-bucket", key);</a:t>
            </a:r>
          </a:p>
          <a:p>
            <a:pPr>
              <a:defRPr sz="1000">
                <a:latin typeface="Consolas"/>
              </a:defRPr>
            </a:pPr>
            <a:r>
              <a:t>        return IOUtils.toString(object.getObjectContent());</a:t>
            </a:r>
          </a:p>
          <a:p>
            <a:pPr>
              <a:defRPr sz="1000">
                <a:latin typeface="Consolas"/>
              </a:defRPr>
            </a:pPr>
            <a:r>
              <a:t>    }</a:t>
            </a:r>
          </a:p>
          <a:p>
            <a:pPr>
              <a:defRPr sz="1000">
                <a:latin typeface="Consolas"/>
              </a:defRPr>
            </a:pPr>
            <a:r>
              <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Blob: Probleme</a:t>
            </a:r>
          </a:p>
        </p:txBody>
      </p:sp>
      <p:sp>
        <p:nvSpPr>
          <p:cNvPr id="3" name="Content Placeholder 2"/>
          <p:cNvSpPr>
            <a:spLocks noGrp="1"/>
          </p:cNvSpPr>
          <p:nvPr>
            <p:ph idx="1"/>
          </p:nvPr>
        </p:nvSpPr>
        <p:spPr/>
        <p:txBody>
          <a:bodyPr/>
          <a:lstStyle/>
          <a:p/>
          <a:p>
            <a:pPr/>
            <a:r>
              <a:t>Eine Klasse übernimmt zu viele Verantwortlichkeiten</a:t>
            </a:r>
          </a:p>
          <a:p>
            <a:pPr/>
            <a:r>
              <a:t>Tausende Zeilen Code in einer einzigen Klasse</a:t>
            </a:r>
          </a:p>
          <a:p>
            <a:pPr/>
            <a:r>
              <a:t>Schwer zu testen und zu warten</a:t>
            </a:r>
          </a:p>
          <a:p>
            <a:pPr/>
            <a:r>
              <a:t>Verletzt Single Responsibility Principle</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Vendor Lock-in: Lösungsansätze</a:t>
            </a:r>
          </a:p>
        </p:txBody>
      </p:sp>
      <p:sp>
        <p:nvSpPr>
          <p:cNvPr id="3" name="Content Placeholder 2"/>
          <p:cNvSpPr>
            <a:spLocks noGrp="1"/>
          </p:cNvSpPr>
          <p:nvPr>
            <p:ph idx="1"/>
          </p:nvPr>
        </p:nvSpPr>
        <p:spPr/>
        <p:txBody>
          <a:bodyPr/>
          <a:lstStyle/>
          <a:p/>
          <a:p>
            <a:pPr/>
            <a:r>
              <a:t>Abstraktionsschichten einführen</a:t>
            </a:r>
          </a:p>
          <a:p>
            <a:pPr/>
            <a:r>
              <a:t>Standard-Protokolle bevorzugen</a:t>
            </a:r>
          </a:p>
          <a:p>
            <a:pPr/>
            <a:r>
              <a:t>Hexagonal Architecture anwenden</a:t>
            </a:r>
          </a:p>
          <a:p>
            <a:pPr/>
            <a:r>
              <a:t>Multi-Vendor Strategie entwickeln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Vendor Lock-in: Best Practice</a:t>
            </a:r>
          </a:p>
        </p:txBody>
      </p:sp>
      <p:sp>
        <p:nvSpPr>
          <p:cNvPr id="3" name="Content Placeholder 2"/>
          <p:cNvSpPr>
            <a:spLocks noGrp="1"/>
          </p:cNvSpPr>
          <p:nvPr>
            <p:ph idx="1"/>
          </p:nvPr>
        </p:nvSpPr>
        <p:spPr/>
        <p:txBody>
          <a:bodyPr/>
          <a:lstStyle/>
          <a:p>
            <a:pPr>
              <a:defRPr sz="1000">
                <a:latin typeface="Consolas"/>
              </a:defRPr>
            </a:pPr>
            <a:r>
              <a:t>// Good: Abstraction Layer</a:t>
            </a:r>
          </a:p>
          <a:p>
            <a:pPr>
              <a:defRPr sz="1000">
                <a:latin typeface="Consolas"/>
              </a:defRPr>
            </a:pPr>
            <a:r>
              <a:t>public interface StorageService {</a:t>
            </a:r>
          </a:p>
          <a:p>
            <a:pPr>
              <a:defRPr sz="1000">
                <a:latin typeface="Consolas"/>
              </a:defRPr>
            </a:pPr>
            <a:r>
              <a:t>    void upload(String key, byte[] content);</a:t>
            </a:r>
          </a:p>
          <a:p>
            <a:pPr>
              <a:defRPr sz="1000">
                <a:latin typeface="Consolas"/>
              </a:defRPr>
            </a:pPr>
            <a:r>
              <a:t>    byte[] download(String key);</a:t>
            </a:r>
          </a:p>
          <a:p>
            <a:pPr>
              <a:defRPr sz="1000">
                <a:latin typeface="Consolas"/>
              </a:defRPr>
            </a:pPr>
            <a:r>
              <a:t>    void setPublicAccess(String key, boolean isPublic);</a:t>
            </a:r>
          </a:p>
          <a:p>
            <a:pPr>
              <a:defRPr sz="1000">
                <a:latin typeface="Consolas"/>
              </a:defRPr>
            </a:pPr>
            <a:r>
              <a:t>}</a:t>
            </a:r>
          </a:p>
          <a:p>
            <a:pPr>
              <a:defRPr sz="1000">
                <a:latin typeface="Consolas"/>
              </a:defRPr>
            </a:pPr>
          </a:p>
          <a:p>
            <a:pPr>
              <a:defRPr sz="1000">
                <a:latin typeface="Consolas"/>
              </a:defRPr>
            </a:pPr>
            <a:r>
              <a:t>@Component</a:t>
            </a:r>
          </a:p>
          <a:p>
            <a:pPr>
              <a:defRPr sz="1000">
                <a:latin typeface="Consolas"/>
              </a:defRPr>
            </a:pPr>
            <a:r>
              <a:t>public class S3StorageAdapter implements StorageService {</a:t>
            </a:r>
          </a:p>
          <a:p>
            <a:pPr>
              <a:defRPr sz="1000">
                <a:latin typeface="Consolas"/>
              </a:defRPr>
            </a:pPr>
            <a:r>
              <a:t>    private final S3Client s3Client;</a:t>
            </a:r>
          </a:p>
          <a:p>
            <a:pPr>
              <a:defRPr sz="1000">
                <a:latin typeface="Consolas"/>
              </a:defRPr>
            </a:pPr>
            <a:r>
              <a:t>    private final String bucketName;</a:t>
            </a:r>
          </a:p>
          <a:p>
            <a:pPr>
              <a:defRPr sz="1000">
                <a:latin typeface="Consolas"/>
              </a:defRPr>
            </a:pPr>
            <a:r>
              <a:t>    </a:t>
            </a:r>
          </a:p>
          <a:p>
            <a:pPr>
              <a:defRPr sz="1000">
                <a:latin typeface="Consolas"/>
              </a:defRPr>
            </a:pPr>
            <a:r>
              <a:t>    @Override</a:t>
            </a:r>
          </a:p>
          <a:p>
            <a:pPr>
              <a:defRPr sz="1000">
                <a:latin typeface="Consolas"/>
              </a:defRPr>
            </a:pPr>
            <a:r>
              <a:t>    public void upload(String key, byte[] content) {</a:t>
            </a:r>
          </a:p>
          <a:p>
            <a:pPr>
              <a:defRPr sz="1000">
                <a:latin typeface="Consolas"/>
              </a:defRPr>
            </a:pPr>
            <a:r>
              <a:t>        s3Client.putObject(PutObjectRequest.builder()</a:t>
            </a:r>
          </a:p>
          <a:p>
            <a:pPr>
              <a:defRPr sz="1000">
                <a:latin typeface="Consolas"/>
              </a:defRPr>
            </a:pPr>
            <a:r>
              <a:t>            .bucket(bucketName)</a:t>
            </a:r>
          </a:p>
          <a:p>
            <a:pPr>
              <a:defRPr sz="1000">
                <a:latin typeface="Consolas"/>
              </a:defRPr>
            </a:pPr>
            <a:r>
              <a:t>            .key(key)</a:t>
            </a:r>
          </a:p>
          <a:p>
            <a:pPr>
              <a:defRPr sz="1000">
                <a:latin typeface="Consolas"/>
              </a:defRPr>
            </a:pPr>
            <a:r>
              <a:t>            .build(), RequestBody.fromBytes(content));</a:t>
            </a:r>
          </a:p>
          <a:p>
            <a:pPr>
              <a:defRPr sz="1000">
                <a:latin typeface="Consolas"/>
              </a:defRPr>
            </a:pPr>
            <a:r>
              <a:t>    }</a:t>
            </a:r>
          </a:p>
          <a:p>
            <a:pPr>
              <a:defRPr sz="1000">
                <a:latin typeface="Consolas"/>
              </a:defRPr>
            </a:pPr>
            <a:r>
              <a:t>    </a:t>
            </a:r>
          </a:p>
          <a:p>
            <a:pPr>
              <a:defRPr sz="1000">
                <a:latin typeface="Consolas"/>
              </a:defRPr>
            </a:pPr>
            <a:r>
              <a:t>    @Override</a:t>
            </a:r>
          </a:p>
          <a:p>
            <a:pPr>
              <a:defRPr sz="1000">
                <a:latin typeface="Consolas"/>
              </a:defRPr>
            </a:pPr>
            <a:r>
              <a:t>    public byte[] download(String key) {</a:t>
            </a:r>
          </a:p>
          <a:p>
            <a:pPr>
              <a:defRPr sz="1000">
                <a:latin typeface="Consolas"/>
              </a:defRPr>
            </a:pPr>
            <a:r>
              <a:t>        return s3Client.getObject(GetObjectRequest.builder()</a:t>
            </a:r>
          </a:p>
          <a:p>
            <a:pPr>
              <a:defRPr sz="1000">
                <a:latin typeface="Consolas"/>
              </a:defRPr>
            </a:pPr>
            <a:r>
              <a:t>            .bucket(bucketName)</a:t>
            </a:r>
          </a:p>
          <a:p>
            <a:pPr>
              <a:defRPr sz="1000">
                <a:latin typeface="Consolas"/>
              </a:defRPr>
            </a:pPr>
            <a:r>
              <a:t>            .key(key)</a:t>
            </a:r>
          </a:p>
          <a:p>
            <a:pPr>
              <a:defRPr sz="1000">
                <a:latin typeface="Consolas"/>
              </a:defRPr>
            </a:pPr>
            <a:r>
              <a:t>            .build()).readAllBytes();</a:t>
            </a:r>
          </a:p>
          <a:p>
            <a:pPr>
              <a:defRPr sz="1000">
                <a:latin typeface="Consolas"/>
              </a:defRPr>
            </a:pPr>
            <a:r>
              <a:t>    }</a:t>
            </a:r>
          </a:p>
          <a:p>
            <a:pPr>
              <a:defRPr sz="1000">
                <a:latin typeface="Consolas"/>
              </a:defRPr>
            </a:pPr>
            <a:r>
              <a:t>}</a:t>
            </a:r>
          </a:p>
          <a:p>
            <a:pPr>
              <a:defRPr sz="1000">
                <a:latin typeface="Consolas"/>
              </a:defRPr>
            </a:pPr>
          </a:p>
          <a:p>
            <a:pPr>
              <a:defRPr sz="1000">
                <a:latin typeface="Consolas"/>
              </a:defRPr>
            </a:pPr>
            <a:r>
              <a:t>// Einfacher Wechsel zu Azure möglich</a:t>
            </a:r>
          </a:p>
          <a:p>
            <a:pPr>
              <a:defRPr sz="1000">
                <a:latin typeface="Consolas"/>
              </a:defRPr>
            </a:pPr>
            <a:r>
              <a:t>@Component</a:t>
            </a:r>
          </a:p>
          <a:p>
            <a:pPr>
              <a:defRPr sz="1000">
                <a:latin typeface="Consolas"/>
              </a:defRPr>
            </a:pPr>
            <a:r>
              <a:t>@Profile("azure")</a:t>
            </a:r>
          </a:p>
          <a:p>
            <a:pPr>
              <a:defRPr sz="1000">
                <a:latin typeface="Consolas"/>
              </a:defRPr>
            </a:pPr>
            <a:r>
              <a:t>public class AzureStorageAdapter implements StorageService {</a:t>
            </a:r>
          </a:p>
          <a:p>
            <a:pPr>
              <a:defRPr sz="1000">
                <a:latin typeface="Consolas"/>
              </a:defRPr>
            </a:pPr>
            <a:r>
              <a:t>    // Azure-spezifische Implementierung</a:t>
            </a:r>
          </a:p>
          <a:p>
            <a:pPr>
              <a:defRPr sz="1000">
                <a:latin typeface="Consolas"/>
              </a:defRPr>
            </a:pPr>
            <a:r>
              <a: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Zusammenfassung: Anti-Patterns erkennen und vermeiden</a:t>
            </a:r>
          </a:p>
        </p:txBody>
      </p:sp>
      <p:sp>
        <p:nvSpPr>
          <p:cNvPr id="3" name="Content Placeholder 2"/>
          <p:cNvSpPr>
            <a:spLocks noGrp="1"/>
          </p:cNvSpPr>
          <p:nvPr>
            <p:ph idx="1"/>
          </p:nvPr>
        </p:nvSpPr>
        <p:spPr/>
        <p:txBody>
          <a:bodyPr/>
          <a:lstStyle/>
          <a:p/>
          <a:p>
            <a:pPr/>
            <a:r>
              <a:t>Anti-Patterns entstehen oft schleichend durch Zeitdruck</a:t>
            </a:r>
          </a:p>
          <a:p>
            <a:pPr/>
            <a:r>
              <a:t>Frühzeitige Erkennung spart erhebliche Kosten</a:t>
            </a:r>
          </a:p>
          <a:p>
            <a:pPr/>
            <a:r>
              <a:t>Code Reviews und Architektur-Governance sind essentiell</a:t>
            </a:r>
          </a:p>
          <a:p>
            <a:pPr/>
            <a:r>
              <a:t>Refactoring muss als kontinuierlicher Prozess etabliert werden</a:t>
            </a:r>
          </a:p>
          <a:p>
            <a:pPr/>
            <a:r>
              <a:t>Investition in saubere Architektur zahlt sich aus</a:t>
            </a:r>
          </a:p>
          <a:p>
            <a:pPr/>
            <a:r>
              <a:t>Team-Schulung und Wissenstransfer sind kritisch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Blob: Negativ-Beispiel</a:t>
            </a:r>
          </a:p>
        </p:txBody>
      </p:sp>
      <p:sp>
        <p:nvSpPr>
          <p:cNvPr id="3" name="Content Placeholder 2"/>
          <p:cNvSpPr>
            <a:spLocks noGrp="1"/>
          </p:cNvSpPr>
          <p:nvPr>
            <p:ph idx="1"/>
          </p:nvPr>
        </p:nvSpPr>
        <p:spPr/>
        <p:txBody>
          <a:bodyPr/>
          <a:lstStyle/>
          <a:p>
            <a:pPr>
              <a:defRPr sz="1000">
                <a:latin typeface="Consolas"/>
              </a:defRPr>
            </a:pPr>
            <a:r>
              <a:t>// Bad: The Blob</a:t>
            </a:r>
          </a:p>
          <a:p>
            <a:pPr>
              <a:defRPr sz="1000">
                <a:latin typeface="Consolas"/>
              </a:defRPr>
            </a:pPr>
            <a:r>
              <a:t>public class ApplicationManager {</a:t>
            </a:r>
          </a:p>
          <a:p>
            <a:pPr>
              <a:defRPr sz="1000">
                <a:latin typeface="Consolas"/>
              </a:defRPr>
            </a:pPr>
            <a:r>
              <a:t>    private DatabaseConnection db;</a:t>
            </a:r>
          </a:p>
          <a:p>
            <a:pPr>
              <a:defRPr sz="1000">
                <a:latin typeface="Consolas"/>
              </a:defRPr>
            </a:pPr>
            <a:r>
              <a:t>    private EmailService email;</a:t>
            </a:r>
          </a:p>
          <a:p>
            <a:pPr>
              <a:defRPr sz="1000">
                <a:latin typeface="Consolas"/>
              </a:defRPr>
            </a:pPr>
            <a:r>
              <a:t>    private PaymentProcessor payment;</a:t>
            </a:r>
          </a:p>
          <a:p>
            <a:pPr>
              <a:defRPr sz="1000">
                <a:latin typeface="Consolas"/>
              </a:defRPr>
            </a:pPr>
            <a:r>
              <a:t>    private UserAuthentication auth;</a:t>
            </a:r>
          </a:p>
          <a:p>
            <a:pPr>
              <a:defRPr sz="1000">
                <a:latin typeface="Consolas"/>
              </a:defRPr>
            </a:pPr>
            <a:r>
              <a:t>    private ReportGenerator reports;</a:t>
            </a:r>
          </a:p>
          <a:p>
            <a:pPr>
              <a:defRPr sz="1000">
                <a:latin typeface="Consolas"/>
              </a:defRPr>
            </a:pPr>
            <a:r>
              <a:t>    private CacheManager cache;</a:t>
            </a:r>
          </a:p>
          <a:p>
            <a:pPr>
              <a:defRPr sz="1000">
                <a:latin typeface="Consolas"/>
              </a:defRPr>
            </a:pPr>
            <a:r>
              <a:t>    private LoggingService logger;</a:t>
            </a:r>
          </a:p>
          <a:p>
            <a:pPr>
              <a:defRPr sz="1000">
                <a:latin typeface="Consolas"/>
              </a:defRPr>
            </a:pPr>
            <a:r>
              <a:t>    // 50+ weitere Dependencies</a:t>
            </a:r>
          </a:p>
          <a:p>
            <a:pPr>
              <a:defRPr sz="1000">
                <a:latin typeface="Consolas"/>
              </a:defRPr>
            </a:pPr>
            <a:r>
              <a:t>    </a:t>
            </a:r>
          </a:p>
          <a:p>
            <a:pPr>
              <a:defRPr sz="1000">
                <a:latin typeface="Consolas"/>
              </a:defRPr>
            </a:pPr>
            <a:r>
              <a:t>    public void processOrder(Order order) {</a:t>
            </a:r>
          </a:p>
          <a:p>
            <a:pPr>
              <a:defRPr sz="1000">
                <a:latin typeface="Consolas"/>
              </a:defRPr>
            </a:pPr>
            <a:r>
              <a:t>        // 500+ Zeilen Code</a:t>
            </a:r>
          </a:p>
          <a:p>
            <a:pPr>
              <a:defRPr sz="1000">
                <a:latin typeface="Consolas"/>
              </a:defRPr>
            </a:pPr>
            <a:r>
              <a:t>        validateUser();</a:t>
            </a:r>
          </a:p>
          <a:p>
            <a:pPr>
              <a:defRPr sz="1000">
                <a:latin typeface="Consolas"/>
              </a:defRPr>
            </a:pPr>
            <a:r>
              <a:t>        checkInventory();</a:t>
            </a:r>
          </a:p>
          <a:p>
            <a:pPr>
              <a:defRPr sz="1000">
                <a:latin typeface="Consolas"/>
              </a:defRPr>
            </a:pPr>
            <a:r>
              <a:t>        calculatePricing();</a:t>
            </a:r>
          </a:p>
          <a:p>
            <a:pPr>
              <a:defRPr sz="1000">
                <a:latin typeface="Consolas"/>
              </a:defRPr>
            </a:pPr>
            <a:r>
              <a:t>        processPayment();</a:t>
            </a:r>
          </a:p>
          <a:p>
            <a:pPr>
              <a:defRPr sz="1000">
                <a:latin typeface="Consolas"/>
              </a:defRPr>
            </a:pPr>
            <a:r>
              <a:t>        sendEmails();</a:t>
            </a:r>
          </a:p>
          <a:p>
            <a:pPr>
              <a:defRPr sz="1000">
                <a:latin typeface="Consolas"/>
              </a:defRPr>
            </a:pPr>
            <a:r>
              <a:t>        updateReports();</a:t>
            </a:r>
          </a:p>
          <a:p>
            <a:pPr>
              <a:defRPr sz="1000">
                <a:latin typeface="Consolas"/>
              </a:defRPr>
            </a:pPr>
            <a:r>
              <a:t>        // ... und vieles mehr</a:t>
            </a:r>
          </a:p>
          <a:p>
            <a:pPr>
              <a:defRPr sz="1000">
                <a:latin typeface="Consolas"/>
              </a:defRPr>
            </a:pPr>
            <a:r>
              <a:t>    }</a:t>
            </a:r>
          </a:p>
          <a:p>
            <a:pPr>
              <a:defRPr sz="1000">
                <a:latin typeface="Consolas"/>
              </a:defRPr>
            </a:pPr>
            <a:r>
              <a:t>    </a:t>
            </a:r>
          </a:p>
          <a:p>
            <a:pPr>
              <a:defRPr sz="1000">
                <a:latin typeface="Consolas"/>
              </a:defRPr>
            </a:pPr>
            <a:r>
              <a:t>    // 100+ weitere Methoden</a:t>
            </a:r>
          </a:p>
          <a:p>
            <a:pPr>
              <a:defRPr sz="1000">
                <a:latin typeface="Consolas"/>
              </a:defRPr>
            </a:pPr>
            <a:r>
              <a: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Blob: Lösungsansätze</a:t>
            </a:r>
          </a:p>
        </p:txBody>
      </p:sp>
      <p:sp>
        <p:nvSpPr>
          <p:cNvPr id="3" name="Content Placeholder 2"/>
          <p:cNvSpPr>
            <a:spLocks noGrp="1"/>
          </p:cNvSpPr>
          <p:nvPr>
            <p:ph idx="1"/>
          </p:nvPr>
        </p:nvSpPr>
        <p:spPr/>
        <p:txBody>
          <a:bodyPr/>
          <a:lstStyle/>
          <a:p/>
          <a:p>
            <a:pPr/>
            <a:r>
              <a:t>Refactoring in kleinere, fokussierte Klassen</a:t>
            </a:r>
          </a:p>
          <a:p>
            <a:pPr/>
            <a:r>
              <a:t>Anwendung von Domain-Driven Design</a:t>
            </a:r>
          </a:p>
          <a:p>
            <a:pPr/>
            <a:r>
              <a:t>Separation of Concerns implementieren</a:t>
            </a:r>
          </a:p>
          <a:p>
            <a:pPr/>
            <a:r>
              <a:t>Service-orientierte Architektur erwägen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Blob: Best Practice</a:t>
            </a:r>
          </a:p>
        </p:txBody>
      </p:sp>
      <p:sp>
        <p:nvSpPr>
          <p:cNvPr id="3" name="Content Placeholder 2"/>
          <p:cNvSpPr>
            <a:spLocks noGrp="1"/>
          </p:cNvSpPr>
          <p:nvPr>
            <p:ph idx="1"/>
          </p:nvPr>
        </p:nvSpPr>
        <p:spPr/>
        <p:txBody>
          <a:bodyPr/>
          <a:lstStyle/>
          <a:p>
            <a:pPr>
              <a:defRPr sz="1000">
                <a:latin typeface="Consolas"/>
              </a:defRPr>
            </a:pPr>
            <a:r>
              <a:t>// Good: Separation of Concerns</a:t>
            </a:r>
          </a:p>
          <a:p>
            <a:pPr>
              <a:defRPr sz="1000">
                <a:latin typeface="Consolas"/>
              </a:defRPr>
            </a:pPr>
            <a:r>
              <a:t>public class OrderService {</a:t>
            </a:r>
          </a:p>
          <a:p>
            <a:pPr>
              <a:defRPr sz="1000">
                <a:latin typeface="Consolas"/>
              </a:defRPr>
            </a:pPr>
            <a:r>
              <a:t>    private OrderValidator validator;</a:t>
            </a:r>
          </a:p>
          <a:p>
            <a:pPr>
              <a:defRPr sz="1000">
                <a:latin typeface="Consolas"/>
              </a:defRPr>
            </a:pPr>
            <a:r>
              <a:t>    private PaymentService payment;</a:t>
            </a:r>
          </a:p>
          <a:p>
            <a:pPr>
              <a:defRPr sz="1000">
                <a:latin typeface="Consolas"/>
              </a:defRPr>
            </a:pPr>
            <a:r>
              <a:t>    private NotificationService notification;</a:t>
            </a:r>
          </a:p>
          <a:p>
            <a:pPr>
              <a:defRPr sz="1000">
                <a:latin typeface="Consolas"/>
              </a:defRPr>
            </a:pPr>
            <a:r>
              <a:t>    </a:t>
            </a:r>
          </a:p>
          <a:p>
            <a:pPr>
              <a:defRPr sz="1000">
                <a:latin typeface="Consolas"/>
              </a:defRPr>
            </a:pPr>
            <a:r>
              <a:t>    public void processOrder(Order order) {</a:t>
            </a:r>
          </a:p>
          <a:p>
            <a:pPr>
              <a:defRPr sz="1000">
                <a:latin typeface="Consolas"/>
              </a:defRPr>
            </a:pPr>
            <a:r>
              <a:t>        validator.validate(order);</a:t>
            </a:r>
          </a:p>
          <a:p>
            <a:pPr>
              <a:defRPr sz="1000">
                <a:latin typeface="Consolas"/>
              </a:defRPr>
            </a:pPr>
            <a:r>
              <a:t>        payment.process(order.getPayment());</a:t>
            </a:r>
          </a:p>
          <a:p>
            <a:pPr>
              <a:defRPr sz="1000">
                <a:latin typeface="Consolas"/>
              </a:defRPr>
            </a:pPr>
            <a:r>
              <a:t>        notification.sendOrderConfirmation(order);</a:t>
            </a:r>
          </a:p>
          <a:p>
            <a:pPr>
              <a:defRPr sz="1000">
                <a:latin typeface="Consolas"/>
              </a:defRPr>
            </a:pPr>
            <a:r>
              <a:t>    }</a:t>
            </a:r>
          </a:p>
          <a:p>
            <a:pPr>
              <a:defRPr sz="1000">
                <a:latin typeface="Consolas"/>
              </a:defRPr>
            </a:pPr>
            <a:r>
              <a:t>}</a:t>
            </a:r>
          </a:p>
          <a:p>
            <a:pPr>
              <a:defRPr sz="1000">
                <a:latin typeface="Consolas"/>
              </a:defRPr>
            </a:pPr>
          </a:p>
          <a:p>
            <a:pPr>
              <a:defRPr sz="1000">
                <a:latin typeface="Consolas"/>
              </a:defRPr>
            </a:pPr>
            <a:r>
              <a:t>public class OrderValidator {</a:t>
            </a:r>
          </a:p>
          <a:p>
            <a:pPr>
              <a:defRPr sz="1000">
                <a:latin typeface="Consolas"/>
              </a:defRPr>
            </a:pPr>
            <a:r>
              <a:t>    public void validate(Order order) {</a:t>
            </a:r>
          </a:p>
          <a:p>
            <a:pPr>
              <a:defRPr sz="1000">
                <a:latin typeface="Consolas"/>
              </a:defRPr>
            </a:pPr>
            <a:r>
              <a:t>        // Fokussierte Validierungslogik</a:t>
            </a:r>
          </a:p>
          <a:p>
            <a:pPr>
              <a:defRPr sz="1000">
                <a:latin typeface="Consolas"/>
              </a:defRPr>
            </a:pPr>
            <a:r>
              <a:t>    }</a:t>
            </a:r>
          </a:p>
          <a:p>
            <a:pPr>
              <a:defRPr sz="1000">
                <a:latin typeface="Consolas"/>
              </a:defRPr>
            </a:pPr>
            <a:r>
              <a: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Spaghetti Code</a:t>
            </a:r>
          </a:p>
        </p:txBody>
      </p:sp>
      <p:sp>
        <p:nvSpPr>
          <p:cNvPr id="3" name="Subtitle 2"/>
          <p:cNvSpPr>
            <a:spLocks noGrp="1"/>
          </p:cNvSpPr>
          <p:nvPr>
            <p:ph type="subTitle" idx="1"/>
          </p:nvPr>
        </p:nvSpPr>
        <p:spPr/>
        <p:txBody>
          <a:bodyPr/>
          <a:lstStyle/>
          <a:p>
            <a:r>
              <a:t>Unstrukturierter Code ohne klare Architektur</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Spaghetti Code: Probleme</a:t>
            </a:r>
          </a:p>
        </p:txBody>
      </p:sp>
      <p:sp>
        <p:nvSpPr>
          <p:cNvPr id="3" name="Content Placeholder 2"/>
          <p:cNvSpPr>
            <a:spLocks noGrp="1"/>
          </p:cNvSpPr>
          <p:nvPr>
            <p:ph idx="1"/>
          </p:nvPr>
        </p:nvSpPr>
        <p:spPr/>
        <p:txBody>
          <a:bodyPr/>
          <a:lstStyle/>
          <a:p/>
          <a:p>
            <a:pPr/>
            <a:r>
              <a:t>Keine erkennbare Struktur oder Architektur</a:t>
            </a:r>
          </a:p>
          <a:p>
            <a:pPr/>
            <a:r>
              <a:t>Hohe Kopplung zwischen Komponenten</a:t>
            </a:r>
          </a:p>
          <a:p>
            <a:pPr/>
            <a:r>
              <a:t>Fehlende Abstraktion und Kapselung</a:t>
            </a:r>
          </a:p>
          <a:p>
            <a:pPr/>
            <a:r>
              <a:t>Unmöglich zu verstehen oder zu ändern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Spaghetti Code: Negativ-Beispiel</a:t>
            </a:r>
          </a:p>
        </p:txBody>
      </p:sp>
      <p:sp>
        <p:nvSpPr>
          <p:cNvPr id="3" name="Content Placeholder 2"/>
          <p:cNvSpPr>
            <a:spLocks noGrp="1"/>
          </p:cNvSpPr>
          <p:nvPr>
            <p:ph idx="1"/>
          </p:nvPr>
        </p:nvSpPr>
        <p:spPr/>
        <p:txBody>
          <a:bodyPr/>
          <a:lstStyle/>
          <a:p>
            <a:pPr>
              <a:defRPr sz="1000">
                <a:latin typeface="Consolas"/>
              </a:defRPr>
            </a:pPr>
            <a:r>
              <a:t>// Bad: Spaghetti Code</a:t>
            </a:r>
          </a:p>
          <a:p>
            <a:pPr>
              <a:defRPr sz="1000">
                <a:latin typeface="Consolas"/>
              </a:defRPr>
            </a:pPr>
            <a:r>
              <a:t>function processData($input) {</a:t>
            </a:r>
          </a:p>
          <a:p>
            <a:pPr>
              <a:defRPr sz="1000">
                <a:latin typeface="Consolas"/>
              </a:defRPr>
            </a:pPr>
            <a:r>
              <a:t>    global $db, $config, $user;</a:t>
            </a:r>
          </a:p>
          <a:p>
            <a:pPr>
              <a:defRPr sz="1000">
                <a:latin typeface="Consolas"/>
              </a:defRPr>
            </a:pPr>
            <a:r>
              <a:t>    </a:t>
            </a:r>
          </a:p>
          <a:p>
            <a:pPr>
              <a:defRPr sz="1000">
                <a:latin typeface="Consolas"/>
              </a:defRPr>
            </a:pPr>
            <a:r>
              <a:t>    if ($input['type'] == 'A') {</a:t>
            </a:r>
          </a:p>
          <a:p>
            <a:pPr>
              <a:defRPr sz="1000">
                <a:latin typeface="Consolas"/>
              </a:defRPr>
            </a:pPr>
            <a:r>
              <a:t>        $result = mysql_query("SELECT * FROM ...");</a:t>
            </a:r>
          </a:p>
          <a:p>
            <a:pPr>
              <a:defRPr sz="1000">
                <a:latin typeface="Consolas"/>
              </a:defRPr>
            </a:pPr>
            <a:r>
              <a:t>        while ($row = mysql_fetch_array($result)) {</a:t>
            </a:r>
          </a:p>
          <a:p>
            <a:pPr>
              <a:defRPr sz="1000">
                <a:latin typeface="Consolas"/>
              </a:defRPr>
            </a:pPr>
            <a:r>
              <a:t>            if ($user-&gt;role == 'admin') {</a:t>
            </a:r>
          </a:p>
          <a:p>
            <a:pPr>
              <a:defRPr sz="1000">
                <a:latin typeface="Consolas"/>
              </a:defRPr>
            </a:pPr>
            <a:r>
              <a:t>                // Direkte HTML-Ausgabe</a:t>
            </a:r>
          </a:p>
          <a:p>
            <a:pPr>
              <a:defRPr sz="1000">
                <a:latin typeface="Consolas"/>
              </a:defRPr>
            </a:pPr>
            <a:r>
              <a:t>                echo "&lt;div&gt;" . $row['data'] . "&lt;/div&gt;";</a:t>
            </a:r>
          </a:p>
          <a:p>
            <a:pPr>
              <a:defRPr sz="1000">
                <a:latin typeface="Consolas"/>
              </a:defRPr>
            </a:pPr>
            <a:r>
              <a:t>                // Geschäftslogik vermischt</a:t>
            </a:r>
          </a:p>
          <a:p>
            <a:pPr>
              <a:defRPr sz="1000">
                <a:latin typeface="Consolas"/>
              </a:defRPr>
            </a:pPr>
            <a:r>
              <a:t>                $price = $row['price'] * 1.19;</a:t>
            </a:r>
          </a:p>
          <a:p>
            <a:pPr>
              <a:defRPr sz="1000">
                <a:latin typeface="Consolas"/>
              </a:defRPr>
            </a:pPr>
            <a:r>
              <a:t>                mysql_query("UPDATE products SET ...");</a:t>
            </a:r>
          </a:p>
          <a:p>
            <a:pPr>
              <a:defRPr sz="1000">
                <a:latin typeface="Consolas"/>
              </a:defRPr>
            </a:pPr>
            <a:r>
              <a:t>            }</a:t>
            </a:r>
          </a:p>
          <a:p>
            <a:pPr>
              <a:defRPr sz="1000">
                <a:latin typeface="Consolas"/>
              </a:defRPr>
            </a:pPr>
            <a:r>
              <a:t>        }</a:t>
            </a:r>
          </a:p>
          <a:p>
            <a:pPr>
              <a:defRPr sz="1000">
                <a:latin typeface="Consolas"/>
              </a:defRPr>
            </a:pPr>
            <a:r>
              <a:t>    } else {</a:t>
            </a:r>
          </a:p>
          <a:p>
            <a:pPr>
              <a:defRPr sz="1000">
                <a:latin typeface="Consolas"/>
              </a:defRPr>
            </a:pPr>
            <a:r>
              <a:t>        // Weitere verschachtelte Logik</a:t>
            </a:r>
          </a:p>
          <a:p>
            <a:pPr>
              <a:defRPr sz="1000">
                <a:latin typeface="Consolas"/>
              </a:defRPr>
            </a:pPr>
            <a:r>
              <a:t>        include 'random_file.php';</a:t>
            </a:r>
          </a:p>
          <a:p>
            <a:pPr>
              <a:defRPr sz="1000">
                <a:latin typeface="Consolas"/>
              </a:defRPr>
            </a:pPr>
            <a:r>
              <a:t>        processMore($input);</a:t>
            </a:r>
          </a:p>
          <a:p>
            <a:pPr>
              <a:defRPr sz="1000">
                <a:latin typeface="Consolas"/>
              </a:defRPr>
            </a:pPr>
            <a:r>
              <a:t>    }</a:t>
            </a:r>
          </a:p>
          <a:p>
            <a:pPr>
              <a:defRPr sz="1000">
                <a:latin typeface="Consolas"/>
              </a:defRPr>
            </a:pPr>
            <a:r>
              <a: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anillaCore" id="{A4188DAF-3037-9A46-8AA0-BDB523AB8B82}" vid="{1D57C864-6CD3-B749-8548-A8609C08E9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Aptos</vt:lpstr>
      <vt:lpstr>Arial</vt:lpstr>
      <vt:lpstr>Open Sans</vt:lpstr>
      <vt:lpstr>Open Sans Light</vt:lpstr>
      <vt:lpstr>Source Code Pro</vt:lpstr>
      <vt:lpstr>Custom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Samaschke, Karsten</dc:creator>
  <cp:lastModifiedBy>Samaschke, Karsten</cp:lastModifiedBy>
  <cp:revision>8</cp:revision>
  <dcterms:created xsi:type="dcterms:W3CDTF">2025-09-10T03:57:45Z</dcterms:created>
  <dcterms:modified xsi:type="dcterms:W3CDTF">2025-09-10T05:07:05Z</dcterms:modified>
</cp:coreProperties>
</file>