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3" r:id="rId9"/>
    <p:sldId id="264" r:id="rId10"/>
    <p:sldId id="272" r:id="rId11"/>
    <p:sldId id="266" r:id="rId12"/>
    <p:sldId id="267" r:id="rId13"/>
    <p:sldId id="274" r:id="rId14"/>
    <p:sldId id="268" r:id="rId15"/>
    <p:sldId id="269" r:id="rId16"/>
    <p:sldId id="273" r:id="rId17"/>
    <p:sldId id="275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80"/>
    <p:restoredTop sz="82031"/>
  </p:normalViewPr>
  <p:slideViewPr>
    <p:cSldViewPr snapToGrid="0">
      <p:cViewPr varScale="1">
        <p:scale>
          <a:sx n="124" d="100"/>
          <a:sy n="124" d="100"/>
        </p:scale>
        <p:origin x="23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203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Willkommen zum Architectural Patterns Workshop!</a:t>
            </a:r>
          </a:p>
          <a:p>
            <a:endParaRPr/>
          </a:p>
          <a:p>
            <a:r>
              <a:t>Heute behandeln wir die grundlegenden Architekturmuster, die bei Telekom zum Einsatz kommen:</a:t>
            </a:r>
          </a:p>
          <a:p>
            <a:r>
              <a:t>- Layered Architecture: Unser Standard für viele Legacy-Systeme</a:t>
            </a:r>
          </a:p>
          <a:p>
            <a:r>
              <a:t>- Microservices: Die Zukunft unserer Service-Landschaft</a:t>
            </a:r>
          </a:p>
          <a:p>
            <a:r>
              <a:t>- Event-Driven: Für Echtzeit-Kommunikation und IoT</a:t>
            </a:r>
          </a:p>
          <a:p>
            <a:r>
              <a:t>- Hexagonal: Clean Architecture für testbare Systeme</a:t>
            </a:r>
          </a:p>
          <a:p>
            <a:endParaRPr/>
          </a:p>
          <a:p>
            <a:r>
              <a:t>Ziel: Verstehen, wann welches Pattern einzusetzen 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Microservices Trade-offs aus Telekom-Erfahrung:</a:t>
            </a:r>
          </a:p>
          <a:p>
            <a:endParaRPr/>
          </a:p>
          <a:p>
            <a:r>
              <a:t>VORTEILE (Warum wir migrieren):</a:t>
            </a:r>
          </a:p>
          <a:p>
            <a:r>
              <a:t>- Skalierung: Nur busy Services skalieren</a:t>
            </a:r>
          </a:p>
          <a:p>
            <a:r>
              <a:t>- Tech-Stack: Java, Go, Python mix möglich</a:t>
            </a:r>
          </a:p>
          <a:p>
            <a:r>
              <a:t>- Fehler-Isolation: Ein Service down ≠ alles down</a:t>
            </a:r>
          </a:p>
          <a:p>
            <a:r>
              <a:t>- Teams: 20 Teams arbeiten parallel ohne Konflikte</a:t>
            </a:r>
          </a:p>
          <a:p>
            <a:endParaRPr/>
          </a:p>
          <a:p>
            <a:r>
              <a:t>NACHTEILE (Was uns Kopfschmerzen bereitet):</a:t>
            </a:r>
          </a:p>
          <a:p>
            <a:r>
              <a:t>- Komplexität: Distributed Systems sind HART</a:t>
            </a:r>
          </a:p>
          <a:p>
            <a:r>
              <a:t>- Latency: Network Calls statt Method Calls</a:t>
            </a:r>
          </a:p>
          <a:p>
            <a:r>
              <a:t>- Consistency: Eventual Consistency ist tricky</a:t>
            </a:r>
          </a:p>
          <a:p>
            <a:r>
              <a:t>- Service Discovery: Consul/Eureka Setup nötig</a:t>
            </a:r>
          </a:p>
          <a:p>
            <a:endParaRPr/>
          </a:p>
          <a:p>
            <a:r>
              <a:t>KOSTEN-NUTZEN:</a:t>
            </a:r>
          </a:p>
          <a:p>
            <a:r>
              <a:t>- Lohnt sich ab 5+ Teams</a:t>
            </a:r>
          </a:p>
          <a:p>
            <a:r>
              <a:t>- ROI nach 12-18 Monaten</a:t>
            </a:r>
          </a:p>
          <a:p>
            <a:r>
              <a:t>- DevOps-Investment essentiell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Event-Driven - perfekt für Telekom IoT und 5G:</a:t>
            </a:r>
          </a:p>
          <a:p>
            <a:endParaRPr/>
          </a:p>
          <a:p>
            <a:r>
              <a:t>USE CASES:</a:t>
            </a:r>
          </a:p>
          <a:p>
            <a:r>
              <a:t>- Millionen von IoT-Devices senden Events</a:t>
            </a:r>
          </a:p>
          <a:p>
            <a:r>
              <a:t>- 5G Network Slicing Events</a:t>
            </a:r>
          </a:p>
          <a:p>
            <a:r>
              <a:t>- Real-time Billing Updates</a:t>
            </a:r>
          </a:p>
          <a:p>
            <a:endParaRPr/>
          </a:p>
          <a:p>
            <a:r>
              <a:t>WARUM EVENTS?</a:t>
            </a:r>
          </a:p>
          <a:p>
            <a:r>
              <a:t>- Entkopplung: Services kennen sich nicht</a:t>
            </a:r>
          </a:p>
          <a:p>
            <a:r>
              <a:t>- Skalierung: Kafka handles Millions/sec</a:t>
            </a:r>
          </a:p>
          <a:p>
            <a:r>
              <a:t>- Replay: Fehler-Recovery durch Event Replay</a:t>
            </a:r>
          </a:p>
          <a:p>
            <a:endParaRPr/>
          </a:p>
          <a:p>
            <a:r>
              <a:t>TELEKOM BEISPIEL:</a:t>
            </a:r>
          </a:p>
          <a:p>
            <a:r>
              <a:t>- Smart Home Devices → Event Bus → Analytics</a:t>
            </a:r>
          </a:p>
          <a:p>
            <a:r>
              <a:t>- Network Alarms → Event Bus → Incident Management</a:t>
            </a:r>
          </a:p>
          <a:p>
            <a:r>
              <a:t>- Customer Actions → Event Bus → Billing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Event Flow im Detail:</a:t>
            </a:r>
          </a:p>
          <a:p>
            <a:endParaRPr/>
          </a:p>
          <a:p>
            <a:r>
              <a:t>PRODUCERS (Links):</a:t>
            </a:r>
          </a:p>
          <a:p>
            <a:r>
              <a:t>- Device Sensors: IoT-Geräte, 5G-Antennen</a:t>
            </a:r>
          </a:p>
          <a:p>
            <a:r>
              <a:t>- User Actions: App-Nutzung, Website-Klicks</a:t>
            </a:r>
          </a:p>
          <a:p>
            <a:r>
              <a:t>- System Events: Failures, Threshold-Überschreitungen</a:t>
            </a:r>
          </a:p>
          <a:p>
            <a:endParaRPr/>
          </a:p>
          <a:p>
            <a:r>
              <a:t>EVENT BUS (Apache Kafka):</a:t>
            </a:r>
          </a:p>
          <a:p>
            <a:r>
              <a:t>- Topics nach Domain getrennt</a:t>
            </a:r>
          </a:p>
          <a:p>
            <a:r>
              <a:t>- Partitioning für Skalierung</a:t>
            </a:r>
          </a:p>
          <a:p>
            <a:r>
              <a:t>- Retention für Replay (7-30 Tage)</a:t>
            </a:r>
          </a:p>
          <a:p>
            <a:endParaRPr/>
          </a:p>
          <a:p>
            <a:r>
              <a:t>CONSUMERS (Rechts):</a:t>
            </a:r>
          </a:p>
          <a:p>
            <a:r>
              <a:t>- Alerting: Sofortige Reaktion auf kritische Events</a:t>
            </a:r>
          </a:p>
          <a:p>
            <a:r>
              <a:t>- Analytics: Aggregation für Business Intelligence</a:t>
            </a:r>
          </a:p>
          <a:p>
            <a:r>
              <a:t>- Dashboard: Real-time Updates für Operations</a:t>
            </a:r>
          </a:p>
          <a:p>
            <a:endParaRPr/>
          </a:p>
          <a:p>
            <a:r>
              <a:t>EVENT STORE:</a:t>
            </a:r>
          </a:p>
          <a:p>
            <a:r>
              <a:t>- Langzeit-Archivierung für Compliance</a:t>
            </a:r>
          </a:p>
          <a:p>
            <a:r>
              <a:t>- Event Sourcing für Audit Trail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Event-Driven Trade-offs aus IoT-Projekten:</a:t>
            </a:r>
          </a:p>
          <a:p>
            <a:endParaRPr/>
          </a:p>
          <a:p>
            <a:r>
              <a:t>VORTEILE (IoT &amp; 5G Benefits):</a:t>
            </a:r>
          </a:p>
          <a:p>
            <a:r>
              <a:t>- Entkopplung: Services kennen sich nicht</a:t>
            </a:r>
          </a:p>
          <a:p>
            <a:r>
              <a:t>- Performance: Async = keine Wartezeiten</a:t>
            </a:r>
          </a:p>
          <a:p>
            <a:r>
              <a:t>- Event Replay: Debugging und Recovery</a:t>
            </a:r>
          </a:p>
          <a:p>
            <a:r>
              <a:t>- Neue Consumer: Einfach hinzufügen</a:t>
            </a:r>
          </a:p>
          <a:p>
            <a:endParaRPr/>
          </a:p>
          <a:p>
            <a:r>
              <a:t>NACHTEILE (Operational Challenges):</a:t>
            </a:r>
          </a:p>
          <a:p>
            <a:r>
              <a:t>- Eventually Consistent: Kein ACID</a:t>
            </a:r>
          </a:p>
          <a:p>
            <a:r>
              <a:t>- Error Handling: Dead Letter Queues komplex</a:t>
            </a:r>
          </a:p>
          <a:p>
            <a:r>
              <a:t>- Schema Evolution: Breaking Changes schwierig</a:t>
            </a:r>
          </a:p>
          <a:p>
            <a:r>
              <a:t>- Debugging: Event Flows sind schwer zu tracen</a:t>
            </a:r>
          </a:p>
          <a:p>
            <a:endParaRPr/>
          </a:p>
          <a:p>
            <a:r>
              <a:t>TELEKOM METRICS:</a:t>
            </a:r>
          </a:p>
          <a:p>
            <a:r>
              <a:t>- Kafka: 1M Events/sec in Production</a:t>
            </a:r>
          </a:p>
          <a:p>
            <a:r>
              <a:t>- Latency: 50ms average end-to-end</a:t>
            </a:r>
          </a:p>
          <a:p>
            <a:r>
              <a:t>- Storage: 5TB/Tag Event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Hexagonal - Clean Architecture in der Praxis:</a:t>
            </a:r>
          </a:p>
          <a:p>
            <a:endParaRPr/>
          </a:p>
          <a:p>
            <a:r>
              <a:t>KERN-IDEE:</a:t>
            </a:r>
          </a:p>
          <a:p>
            <a:r>
              <a:t>- Business Logic im Zentrum</a:t>
            </a:r>
          </a:p>
          <a:p>
            <a:r>
              <a:t>- Keine Framework-Abhängigkeiten im Core</a:t>
            </a:r>
          </a:p>
          <a:p>
            <a:r>
              <a:t>- Alles externe ist austauschbar</a:t>
            </a:r>
          </a:p>
          <a:p>
            <a:endParaRPr/>
          </a:p>
          <a:p>
            <a:r>
              <a:t>TELEKOM ANWENDUNG:</a:t>
            </a:r>
          </a:p>
          <a:p>
            <a:r>
              <a:t>- Neue Payment-Services nutzen Hexagonal</a:t>
            </a:r>
          </a:p>
          <a:p>
            <a:r>
              <a:t>- Core Domain: Zahlungsverarbeitung</a:t>
            </a:r>
          </a:p>
          <a:p>
            <a:r>
              <a:t>- Ports: Payment-Interface, Notification-Interface</a:t>
            </a:r>
          </a:p>
          <a:p>
            <a:r>
              <a:t>- Adapters: PayPal, Stripe, SEPA, SMS, Email</a:t>
            </a:r>
          </a:p>
          <a:p>
            <a:endParaRPr/>
          </a:p>
          <a:p>
            <a:r>
              <a:t>VORTEILE BEI TELEKOM:</a:t>
            </a:r>
          </a:p>
          <a:p>
            <a:r>
              <a:t>- Provider-Wechsel ohne Core-Änderung</a:t>
            </a:r>
          </a:p>
          <a:p>
            <a:r>
              <a:t>- 95% Unit-Test Coverage möglich</a:t>
            </a:r>
          </a:p>
          <a:p>
            <a:r>
              <a:t>- Neue Payment-Provider in 2 Tagen integriert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Dieses Diagramm zeigt die Hexagonal-Struktur:</a:t>
            </a:r>
          </a:p>
          <a:p>
            <a:endParaRPr/>
          </a:p>
          <a:p>
            <a:r>
              <a:t>DOMAIN CORE (Zentrum):</a:t>
            </a:r>
          </a:p>
          <a:p>
            <a:r>
              <a:t>- Reine Business Logic</a:t>
            </a:r>
          </a:p>
          <a:p>
            <a:r>
              <a:t>- Keine Framework-Dependencies</a:t>
            </a:r>
          </a:p>
          <a:p>
            <a:r>
              <a:t>- Entities und Use Cases</a:t>
            </a:r>
          </a:p>
          <a:p>
            <a:endParaRPr/>
          </a:p>
          <a:p>
            <a:r>
              <a:t>PORTS (Schnittstellen):</a:t>
            </a:r>
          </a:p>
          <a:p>
            <a:r>
              <a:t>- HTTP Port für Web-Requests</a:t>
            </a:r>
          </a:p>
          <a:p>
            <a:r>
              <a:t>- Persistence Port für Datenzugriff</a:t>
            </a:r>
          </a:p>
          <a:p>
            <a:r>
              <a:t>- Event Port für Messaging</a:t>
            </a:r>
          </a:p>
          <a:p>
            <a:r>
              <a:t>- API Port für externe Services</a:t>
            </a:r>
          </a:p>
          <a:p>
            <a:endParaRPr/>
          </a:p>
          <a:p>
            <a:r>
              <a:t>ADAPTERS (Implementierungen):</a:t>
            </a:r>
          </a:p>
          <a:p>
            <a:r>
              <a:t>- Web UI Adapter: React/Angular</a:t>
            </a:r>
          </a:p>
          <a:p>
            <a:r>
              <a:t>- Database Adapter: PostgreSQL/MongoDB</a:t>
            </a:r>
          </a:p>
          <a:p>
            <a:r>
              <a:t>- REST API Adapter: Express/Spring</a:t>
            </a:r>
          </a:p>
          <a:p>
            <a:r>
              <a:t>- Message Queue Adapter: Kafka/RabbitMQ</a:t>
            </a:r>
          </a:p>
          <a:p>
            <a:endParaRPr/>
          </a:p>
          <a:p>
            <a:r>
              <a:t>DEPENDENCY RULE:</a:t>
            </a:r>
          </a:p>
          <a:p>
            <a:r>
              <a:t>- Adapters hängen von Ports ab</a:t>
            </a:r>
          </a:p>
          <a:p>
            <a:r>
              <a:t>- Ports definiert vom Core</a:t>
            </a:r>
          </a:p>
          <a:p>
            <a:r>
              <a:t>- Core kennt keine Adapters!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Hexagonal Architecture in der Telekom-Praxis:</a:t>
            </a:r>
          </a:p>
          <a:p>
            <a:endParaRPr/>
          </a:p>
          <a:p>
            <a:r>
              <a:t>VORTEILE (Warum neue Services so bauen):</a:t>
            </a:r>
          </a:p>
          <a:p>
            <a:r>
              <a:t>- Domain Logic: 100% Framework-unabhängig</a:t>
            </a:r>
          </a:p>
          <a:p>
            <a:r>
              <a:t>- Dependencies: Provider-Wechsel in Stunden</a:t>
            </a:r>
          </a:p>
          <a:p>
            <a:r>
              <a:t>- Testing: 95% Coverage ohne Mocks</a:t>
            </a:r>
          </a:p>
          <a:p>
            <a:r>
              <a:t>- Framework-agnostic: Von Spring zu Quarkus migriert</a:t>
            </a:r>
          </a:p>
          <a:p>
            <a:endParaRPr/>
          </a:p>
          <a:p>
            <a:r>
              <a:t>NACHTEILE (Herausforderungen):</a:t>
            </a:r>
          </a:p>
          <a:p>
            <a:r>
              <a:t>- Setup: 2-3 Tage Initial-Aufwand</a:t>
            </a:r>
          </a:p>
          <a:p>
            <a:r>
              <a:t>- Abstractions: Mehr Interfaces und Klassen</a:t>
            </a:r>
          </a:p>
          <a:p>
            <a:r>
              <a:t>- Over-Engineering: Für simple CRUDs overkill</a:t>
            </a:r>
          </a:p>
          <a:p>
            <a:r>
              <a:t>- Learning: Team braucht DI/IoC Verständnis</a:t>
            </a:r>
          </a:p>
          <a:p>
            <a:endParaRPr/>
          </a:p>
          <a:p>
            <a:r>
              <a:t>BEST PRACTICE:</a:t>
            </a:r>
          </a:p>
          <a:p>
            <a:r>
              <a:t>- Für Core-Services mit langer Lebensdauer</a:t>
            </a:r>
          </a:p>
          <a:p>
            <a:r>
              <a:t>- Wenn Provider-Wechsel wahrscheinlich</a:t>
            </a:r>
          </a:p>
          <a:p>
            <a:r>
              <a:t>- Bei hohen Test-Anforderungen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64FFC9-ACA4-0BF7-8086-1AE777149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10F0E2-F407-5CED-EF39-F6646A415E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DD7AD1-1030-DA32-31DE-97DBA59684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Hexagonal - Clean Architecture in der Praxis:</a:t>
            </a:r>
          </a:p>
          <a:p>
            <a:endParaRPr/>
          </a:p>
          <a:p>
            <a:r>
              <a:t>KERN-IDEE:</a:t>
            </a:r>
          </a:p>
          <a:p>
            <a:r>
              <a:t>- Business Logic im Zentrum</a:t>
            </a:r>
          </a:p>
          <a:p>
            <a:r>
              <a:t>- Keine Framework-Abhängigkeiten im Core</a:t>
            </a:r>
          </a:p>
          <a:p>
            <a:r>
              <a:t>- Alles externe ist austauschbar</a:t>
            </a:r>
          </a:p>
          <a:p>
            <a:endParaRPr/>
          </a:p>
          <a:p>
            <a:r>
              <a:t>TELEKOM ANWENDUNG:</a:t>
            </a:r>
          </a:p>
          <a:p>
            <a:r>
              <a:t>- Neue Payment-Services nutzen Hexagonal</a:t>
            </a:r>
          </a:p>
          <a:p>
            <a:r>
              <a:t>- Core Domain: Zahlungsverarbeitung</a:t>
            </a:r>
          </a:p>
          <a:p>
            <a:r>
              <a:t>- Ports: Payment-Interface, Notification-Interface</a:t>
            </a:r>
          </a:p>
          <a:p>
            <a:r>
              <a:t>- Adapters: PayPal, Stripe, SEPA, SMS, Email</a:t>
            </a:r>
          </a:p>
          <a:p>
            <a:endParaRPr/>
          </a:p>
          <a:p>
            <a:r>
              <a:t>VORTEILE BEI TELEKOM:</a:t>
            </a:r>
          </a:p>
          <a:p>
            <a:r>
              <a:t>- Provider-Wechsel ohne Core-Änderung</a:t>
            </a:r>
          </a:p>
          <a:p>
            <a:r>
              <a:t>- 95% Unit-Test Coverage möglich</a:t>
            </a:r>
          </a:p>
          <a:p>
            <a:r>
              <a:t>- Neue Payment-Provider in 2 Tagen integriert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D507D-EC2E-9410-5FD1-F2A8A92FEC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5129672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Evolution der Architekturen über Zeit:</a:t>
            </a:r>
          </a:p>
          <a:p>
            <a:endParaRPr/>
          </a:p>
          <a:p>
            <a:r>
              <a:t>MONOLITH → LAYERED:</a:t>
            </a:r>
          </a:p>
          <a:p>
            <a:r>
              <a:t>- Erste Strukturierung</a:t>
            </a:r>
          </a:p>
          <a:p>
            <a:r>
              <a:t>- Separation of Concerns</a:t>
            </a:r>
          </a:p>
          <a:p>
            <a:r>
              <a:t>- Basis für weitere Evolution</a:t>
            </a:r>
          </a:p>
          <a:p>
            <a:endParaRPr/>
          </a:p>
          <a:p>
            <a:r>
              <a:t>LAYERED → MICROSERVICES:</a:t>
            </a:r>
          </a:p>
          <a:p>
            <a:r>
              <a:t>- Vertikale Schnitte statt horizontale</a:t>
            </a:r>
          </a:p>
          <a:p>
            <a:r>
              <a:t>- Team-Autonomie</a:t>
            </a:r>
          </a:p>
          <a:p>
            <a:r>
              <a:t>- Unabhängige Deployments</a:t>
            </a:r>
          </a:p>
          <a:p>
            <a:endParaRPr/>
          </a:p>
          <a:p>
            <a:r>
              <a:t>MICROSERVICES → EVENT-DRIVEN:</a:t>
            </a:r>
          </a:p>
          <a:p>
            <a:r>
              <a:t>- Asynchrone Kommunikation</a:t>
            </a:r>
          </a:p>
          <a:p>
            <a:r>
              <a:t>- Bessere Entkopplung</a:t>
            </a:r>
          </a:p>
          <a:p>
            <a:r>
              <a:t>- Event Sourcing möglich</a:t>
            </a:r>
          </a:p>
          <a:p>
            <a:endParaRPr/>
          </a:p>
          <a:p>
            <a:r>
              <a:t>TREND: HEXAGONAL + MICROSERVICES:</a:t>
            </a:r>
          </a:p>
          <a:p>
            <a:r>
              <a:t>- Jeder Service mit Clean Architecture</a:t>
            </a:r>
          </a:p>
          <a:p>
            <a:r>
              <a:t>- Maximale Testbarkeit</a:t>
            </a:r>
          </a:p>
          <a:p>
            <a:r>
              <a:t>- Zukunftssicher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Diese drei Architekturen zeigen die Evolution von monolithisch zu domain-zentriert:</a:t>
            </a:r>
          </a:p>
          <a:p>
            <a:endParaRPr/>
          </a:p>
          <a:p>
            <a:r>
              <a:t>LAYERED ARCHITECTURE (Links):</a:t>
            </a:r>
          </a:p>
          <a:p>
            <a:r>
              <a:t>- Klassischer Ansatz, den wir in vielen Telekom-Systemen finden</a:t>
            </a:r>
          </a:p>
          <a:p>
            <a:r>
              <a:t>- Presentation → Business → Persistence → Database</a:t>
            </a:r>
          </a:p>
          <a:p>
            <a:r>
              <a:t>- Einfach zu verstehen, aber schwer zu skalieren</a:t>
            </a:r>
          </a:p>
          <a:p>
            <a:endParaRPr/>
          </a:p>
          <a:p>
            <a:r>
              <a:t>N-TIER (Mitte):</a:t>
            </a:r>
          </a:p>
          <a:p>
            <a:r>
              <a:t>- Enterprise-Variante mit physischer Trennung</a:t>
            </a:r>
          </a:p>
          <a:p>
            <a:r>
              <a:t>- Client Tier, Application Tier, Data Tier</a:t>
            </a:r>
          </a:p>
          <a:p>
            <a:r>
              <a:t>- Bessere Skalierung, aber mehr Komplexität</a:t>
            </a:r>
          </a:p>
          <a:p>
            <a:endParaRPr/>
          </a:p>
          <a:p>
            <a:r>
              <a:t>CLEAN ARCHITECTURE (Rechts):</a:t>
            </a:r>
          </a:p>
          <a:p>
            <a:r>
              <a:t>- Domain im Zentrum, nicht die Datenbank</a:t>
            </a:r>
          </a:p>
          <a:p>
            <a:r>
              <a:t>- Dependency Inversion macht Tests einfacher</a:t>
            </a:r>
          </a:p>
          <a:p>
            <a:r>
              <a:t>- Zukunft für neue Telekom-Services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Diese Tabelle ist ENTSCHEIDEND für Architektur-Entscheidungen:</a:t>
            </a:r>
          </a:p>
          <a:p>
            <a:endParaRPr/>
          </a:p>
          <a:p>
            <a:r>
              <a:t>TEAM SIZE:</a:t>
            </a:r>
          </a:p>
          <a:p>
            <a:r>
              <a:t>- Layered: 1-5 Entwickler (kleine Teams)</a:t>
            </a:r>
          </a:p>
          <a:p>
            <a:r>
              <a:t>- Microservices: 10+ (mehrere Teams parallel)</a:t>
            </a:r>
          </a:p>
          <a:p>
            <a:r>
              <a:t>- Hexagonal: 3-8 (mittlere Teams mit Erfahrung)</a:t>
            </a:r>
          </a:p>
          <a:p>
            <a:endParaRPr/>
          </a:p>
          <a:p>
            <a:r>
              <a:t>SCALABILITY für Telekom:</a:t>
            </a:r>
          </a:p>
          <a:p>
            <a:r>
              <a:t>- Event-Driven: Millionen von IoT-Devices</a:t>
            </a:r>
          </a:p>
          <a:p>
            <a:r>
              <a:t>- Microservices: Horizontal skalierbar für Traffic-Spitzen</a:t>
            </a:r>
          </a:p>
          <a:p>
            <a:r>
              <a:t>- Layered: Nur vertikal skalierbar (teuer!)</a:t>
            </a:r>
          </a:p>
          <a:p>
            <a:endParaRPr/>
          </a:p>
          <a:p>
            <a:r>
              <a:t>COMPLEXITY vs. BENEFIT:</a:t>
            </a:r>
          </a:p>
          <a:p>
            <a:r>
              <a:t>- Startet nicht mit Microservices für simple CRUD!</a:t>
            </a:r>
          </a:p>
          <a:p>
            <a:r>
              <a:t>- Event-Driven nur wenn wirklich asynchron nötig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Layered Architecture - unser Brot-und-Butter Pattern:</a:t>
            </a:r>
          </a:p>
          <a:p>
            <a:endParaRPr/>
          </a:p>
          <a:p>
            <a:r>
              <a:t>WARUM NOCH RELEVANT?</a:t>
            </a:r>
          </a:p>
          <a:p>
            <a:r>
              <a:t>- 60% unserer Legacy-Systeme nutzen dieses Pattern</a:t>
            </a:r>
          </a:p>
          <a:p>
            <a:r>
              <a:t>- Entwickler kennen es bereits</a:t>
            </a:r>
          </a:p>
          <a:p>
            <a:r>
              <a:t>- Perfekt für CRUD-Operationen</a:t>
            </a:r>
          </a:p>
          <a:p>
            <a:endParaRPr/>
          </a:p>
          <a:p>
            <a:r>
              <a:t>TELEKOM BEISPIELE:</a:t>
            </a:r>
          </a:p>
          <a:p>
            <a:r>
              <a:t>- Kundenverwaltungssystem</a:t>
            </a:r>
          </a:p>
          <a:p>
            <a:r>
              <a:t>- Billing-Systeme</a:t>
            </a:r>
          </a:p>
          <a:p>
            <a:r>
              <a:t>- Interne Admin-Tools</a:t>
            </a:r>
          </a:p>
          <a:p>
            <a:endParaRPr/>
          </a:p>
          <a:p>
            <a:r>
              <a:t>MIGRATION PATH:</a:t>
            </a:r>
          </a:p>
          <a:p>
            <a:r>
              <a:t>- Nicht alles muss Microservices werden!</a:t>
            </a:r>
          </a:p>
          <a:p>
            <a:r>
              <a:t>- Strangler Fig Pattern für schrittweise Migration</a:t>
            </a:r>
          </a:p>
          <a:p>
            <a:r>
              <a:t>- Erst die Presentation Layer modernisieren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Dieses Diagramm zeigt den klassischen Top-Down Ansatz:</a:t>
            </a:r>
          </a:p>
          <a:p>
            <a:endParaRPr/>
          </a:p>
          <a:p>
            <a:r>
              <a:t>DEPENDENCY FLOW (Wichtig!):</a:t>
            </a:r>
          </a:p>
          <a:p>
            <a:r>
              <a:t>- NUR von oben nach unten</a:t>
            </a:r>
          </a:p>
          <a:p>
            <a:r>
              <a:t>- Presentation kennt Business Layer</a:t>
            </a:r>
          </a:p>
          <a:p>
            <a:r>
              <a:t>- Business kennt NICHT Presentation</a:t>
            </a:r>
          </a:p>
          <a:p>
            <a:r>
              <a:t>- Verhindert zirkuläre Abhängigkeiten</a:t>
            </a:r>
          </a:p>
          <a:p>
            <a:endParaRPr/>
          </a:p>
          <a:p>
            <a:r>
              <a:t>DATA FLOW:</a:t>
            </a:r>
          </a:p>
          <a:p>
            <a:r>
              <a:t>- Request kommt von oben (Web UI, REST API)</a:t>
            </a:r>
          </a:p>
          <a:p>
            <a:r>
              <a:t>- Geht durch alle Schichten</a:t>
            </a:r>
          </a:p>
          <a:p>
            <a:r>
              <a:t>- Response geht zurück nach oben</a:t>
            </a:r>
          </a:p>
          <a:p>
            <a:endParaRPr/>
          </a:p>
          <a:p>
            <a:r>
              <a:t>TELEKOM ANTI-PATTERN (Vermeiden!):</a:t>
            </a:r>
          </a:p>
          <a:p>
            <a:r>
              <a:t>- Keine direkten DB-Zugriffe aus Presentation</a:t>
            </a:r>
          </a:p>
          <a:p>
            <a:r>
              <a:t>- Keine Business Logic in Stored Procedures</a:t>
            </a:r>
          </a:p>
          <a:p>
            <a:r>
              <a:t>- Keine Skipping von Layers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REALES TELEKOM BEISPIEL aus der Praxis:</a:t>
            </a:r>
          </a:p>
          <a:p>
            <a:endParaRPr/>
          </a:p>
          <a:p>
            <a:r>
              <a:t>USE CASE: Network Configuration Management</a:t>
            </a:r>
          </a:p>
          <a:p>
            <a:r>
              <a:t>- 10.000+ Netzwerk-Devices</a:t>
            </a:r>
          </a:p>
          <a:p>
            <a:r>
              <a:t>- Täglich 1000+ Config-Changes</a:t>
            </a:r>
          </a:p>
          <a:p>
            <a:r>
              <a:t>- Compliance-Anforderungen</a:t>
            </a:r>
          </a:p>
          <a:p>
            <a:endParaRPr/>
          </a:p>
          <a:p>
            <a:r>
              <a:t>LAYER IMPLEMENTATION:</a:t>
            </a:r>
          </a:p>
          <a:p>
            <a:r>
              <a:t>- Presentation: Angular Dashboard für Network Engineers</a:t>
            </a:r>
          </a:p>
          <a:p>
            <a:r>
              <a:t>- Business: Validierung gegen Telekom-Standards, Change-Approval-Workflow</a:t>
            </a:r>
          </a:p>
          <a:p>
            <a:r>
              <a:t>- Persistence: Git-basiertes Config Repository, Audit Trail</a:t>
            </a:r>
          </a:p>
          <a:p>
            <a:r>
              <a:t>- Database: PostgreSQL für Metadaten, MongoDB für Configs</a:t>
            </a:r>
          </a:p>
          <a:p>
            <a:endParaRPr/>
          </a:p>
          <a:p>
            <a:r>
              <a:t>LESSONS LEARNED:</a:t>
            </a:r>
          </a:p>
          <a:p>
            <a:r>
              <a:t>- Monolith wurde zum Bottleneck bei 500+ Engineers</a:t>
            </a:r>
          </a:p>
          <a:p>
            <a:r>
              <a:t>- Migration zu Microservices für Config-Validation</a:t>
            </a:r>
          </a:p>
          <a:p>
            <a:r>
              <a:t>- Event-Driven für Real-time Updates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Trade-offs der Layered Architecture:</a:t>
            </a:r>
          </a:p>
          <a:p>
            <a:endParaRPr/>
          </a:p>
          <a:p>
            <a:r>
              <a:t>VORTEILE für Telekom:</a:t>
            </a:r>
          </a:p>
          <a:p>
            <a:r>
              <a:t>- Klare Trennung: Jeder weiß wo Code hingehört</a:t>
            </a:r>
          </a:p>
          <a:p>
            <a:r>
              <a:t>- Testbarkeit: Mocking zwischen Layers einfach</a:t>
            </a:r>
          </a:p>
          <a:p>
            <a:r>
              <a:t>- Bewährt: Viele Entwickler kennen es bereits</a:t>
            </a:r>
          </a:p>
          <a:p>
            <a:r>
              <a:t>- CRUD Performance: Optimal für einfache Operationen</a:t>
            </a:r>
          </a:p>
          <a:p>
            <a:endParaRPr/>
          </a:p>
          <a:p>
            <a:r>
              <a:t>NACHTEILE in der Praxis:</a:t>
            </a:r>
          </a:p>
          <a:p>
            <a:r>
              <a:t>- Monolith: Alles muss zusammen deployed werden</a:t>
            </a:r>
          </a:p>
          <a:p>
            <a:r>
              <a:t>- Änderungen: Ein DB-Schema Change betrifft alle Layer</a:t>
            </a:r>
          </a:p>
          <a:p>
            <a:r>
              <a:t>- Skalierung: Nur vertikal möglich (teuer!)</a:t>
            </a:r>
          </a:p>
          <a:p>
            <a:r>
              <a:t>- Domain Logic: Verteilt über mehrere Schichten</a:t>
            </a:r>
          </a:p>
          <a:p>
            <a:endParaRPr/>
          </a:p>
          <a:p>
            <a:r>
              <a:t>TELEKOM ERFAHRUNG:</a:t>
            </a:r>
          </a:p>
          <a:p>
            <a:r>
              <a:t>- Gut für interne Tools mit &lt;100 Users</a:t>
            </a:r>
          </a:p>
          <a:p>
            <a:r>
              <a:t>- Problematisch ab 1000+ Requests/sec</a:t>
            </a:r>
          </a:p>
          <a:p>
            <a:r>
              <a:t>- Migration zu Microservices ab 10+ Entwicklern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Microservices - die Zukunft der Telekom IT:</a:t>
            </a:r>
          </a:p>
          <a:p>
            <a:endParaRPr/>
          </a:p>
          <a:p>
            <a:r>
              <a:t>WARUM MICROSERVICES?</a:t>
            </a:r>
          </a:p>
          <a:p>
            <a:r>
              <a:t>- Unabhängige Teams können parallel arbeiten</a:t>
            </a:r>
          </a:p>
          <a:p>
            <a:r>
              <a:t>- Verschiedene Technologie-Stacks möglich</a:t>
            </a:r>
          </a:p>
          <a:p>
            <a:r>
              <a:t>- Fehler in einem Service bringen nicht alles down</a:t>
            </a:r>
          </a:p>
          <a:p>
            <a:endParaRPr/>
          </a:p>
          <a:p>
            <a:r>
              <a:t>TELEKOM TRANSFORMATION:</a:t>
            </a:r>
          </a:p>
          <a:p>
            <a:r>
              <a:t>- Von 5 Monolithen zu 150+ Services</a:t>
            </a:r>
          </a:p>
          <a:p>
            <a:r>
              <a:t>- 20 Teams arbeiten unabhängig</a:t>
            </a:r>
          </a:p>
          <a:p>
            <a:r>
              <a:t>- Deployment von monatlich zu täglich</a:t>
            </a:r>
          </a:p>
          <a:p>
            <a:endParaRPr/>
          </a:p>
          <a:p>
            <a:r>
              <a:t>ABER VORSICHT:</a:t>
            </a:r>
          </a:p>
          <a:p>
            <a:r>
              <a:t>- Distributed Systems sind KOMPLEX</a:t>
            </a:r>
          </a:p>
          <a:p>
            <a:r>
              <a:t>- Braucht reife DevOps-Kultur</a:t>
            </a:r>
          </a:p>
          <a:p>
            <a:r>
              <a:t>- Monitoring wird kritisch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Service Landscape Architektur:</a:t>
            </a:r>
          </a:p>
          <a:p>
            <a:endParaRPr/>
          </a:p>
          <a:p>
            <a:r>
              <a:t>DEVICE MANAGEMENT SERVICE:</a:t>
            </a:r>
          </a:p>
          <a:p>
            <a:r>
              <a:t>- Verwaltet Router, Switches, Firewalls</a:t>
            </a:r>
          </a:p>
          <a:p>
            <a:r>
              <a:t>- PostgreSQL für strukturierte Daten</a:t>
            </a:r>
          </a:p>
          <a:p>
            <a:r>
              <a:t>- REST API für CRUD-Operationen</a:t>
            </a:r>
          </a:p>
          <a:p>
            <a:endParaRPr/>
          </a:p>
          <a:p>
            <a:r>
              <a:t>MONITORING SERVICE:</a:t>
            </a:r>
          </a:p>
          <a:p>
            <a:r>
              <a:t>- Sammelt Metriken von allen Devices</a:t>
            </a:r>
          </a:p>
          <a:p>
            <a:r>
              <a:t>- InfluxDB für Time-Series Data</a:t>
            </a:r>
          </a:p>
          <a:p>
            <a:r>
              <a:t>- WebSocket für Real-time Updates</a:t>
            </a:r>
          </a:p>
          <a:p>
            <a:endParaRPr/>
          </a:p>
          <a:p>
            <a:r>
              <a:t>CONFIGURATION SERVICE:</a:t>
            </a:r>
          </a:p>
          <a:p>
            <a:r>
              <a:t>- Template-Engine für Configs</a:t>
            </a:r>
          </a:p>
          <a:p>
            <a:r>
              <a:t>- MongoDB für flexible Schema</a:t>
            </a:r>
          </a:p>
          <a:p>
            <a:r>
              <a:t>- GitOps Integration</a:t>
            </a:r>
          </a:p>
          <a:p>
            <a:endParaRPr/>
          </a:p>
          <a:p>
            <a:r>
              <a:t>API GATEWAY (Kong/Istio):</a:t>
            </a:r>
          </a:p>
          <a:p>
            <a:r>
              <a:t>- Single Entry Point</a:t>
            </a:r>
          </a:p>
          <a:p>
            <a:r>
              <a:t>- Authentication &amp; Authorization</a:t>
            </a:r>
          </a:p>
          <a:p>
            <a:r>
              <a:t>- Rate Limiting für Fair Use</a:t>
            </a:r>
          </a:p>
          <a:p>
            <a:endParaRPr/>
          </a:p>
          <a:p>
            <a:r>
              <a:t>SERVICE MESH:</a:t>
            </a:r>
          </a:p>
          <a:p>
            <a:r>
              <a:t>- Service-to-Service Security (mTLS)</a:t>
            </a:r>
          </a:p>
          <a:p>
            <a:r>
              <a:t>- Circuit Breaker für Resilience</a:t>
            </a:r>
          </a:p>
          <a:p>
            <a:r>
              <a:t>- Distributed Tracing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7193-AE5D-4968-BAF6-3656BE156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70169"/>
            <a:ext cx="9144000" cy="895972"/>
          </a:xfrm>
          <a:prstGeom prst="rect">
            <a:avLst/>
          </a:prstGeom>
        </p:spPr>
        <p:txBody>
          <a:bodyPr anchor="b"/>
          <a:lstStyle>
            <a:lvl1pPr algn="ctr">
              <a:defRPr sz="4800">
                <a:solidFill>
                  <a:srgbClr val="434343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186BB9-FD07-7E5E-44C6-0A574C54E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58216"/>
            <a:ext cx="9144000" cy="55251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434343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" descr="A white flower on a yellow background&#10;&#10;Description automatically generated">
            <a:extLst>
              <a:ext uri="{FF2B5EF4-FFF2-40B4-BE49-F238E27FC236}">
                <a16:creationId xmlns:a16="http://schemas.microsoft.com/office/drawing/2014/main" id="{B45C3DAA-2C1B-4B03-DCD5-CEA9A48DC3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302560" y="2321640"/>
            <a:ext cx="1586880" cy="22147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4214E46-3795-F2C4-2D6A-4DF0C15ACEDA}"/>
              </a:ext>
            </a:extLst>
          </p:cNvPr>
          <p:cNvSpPr/>
          <p:nvPr userDrawn="1"/>
        </p:nvSpPr>
        <p:spPr>
          <a:xfrm>
            <a:off x="10416209" y="-1"/>
            <a:ext cx="1610139" cy="1918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99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-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2F1FF-93BF-4CCF-926B-0576DF6BC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118035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FAE5E-51A7-801C-5D44-B6AB89FF0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39" y="1825625"/>
            <a:ext cx="11231218" cy="4667250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1pPr>
            <a:lvl2pPr marL="457200" indent="0">
              <a:buNone/>
              <a:defRPr sz="20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2pPr>
            <a:lvl3pPr marL="914400" indent="0">
              <a:buNone/>
              <a:defRPr sz="18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3pPr>
            <a:lvl4pPr marL="1371600" indent="0">
              <a:buNone/>
              <a:defRPr sz="16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4pPr>
            <a:lvl5pPr marL="1828800" indent="0">
              <a:buNone/>
              <a:defRPr sz="16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2C3E47A-69A0-8F49-E63F-B87255EE9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157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94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0A35E-A630-2C0F-48C4-334D4CCF3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39" y="6492875"/>
            <a:ext cx="2743200" cy="365125"/>
          </a:xfrm>
        </p:spPr>
        <p:txBody>
          <a:bodyPr/>
          <a:lstStyle>
            <a:lvl1pPr>
              <a:defRPr b="0" i="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36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E0C0-D32D-13D4-8621-9FED9847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04" y="457200"/>
            <a:ext cx="4364521" cy="1600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F3171-700D-AC09-57D2-7CE376F6C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525108" cy="543325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D5D4F-5251-A419-B3B6-3E776795B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7504" y="2057400"/>
            <a:ext cx="4364521" cy="43632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C4C30-205A-2492-192B-B806843ED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9874" y="6492875"/>
            <a:ext cx="2743200" cy="365125"/>
          </a:xfrm>
        </p:spPr>
        <p:txBody>
          <a:bodyPr/>
          <a:lstStyle>
            <a:lvl1pPr>
              <a:defRPr b="0" i="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4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ED0A-CB71-BE95-6D74-70732531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04" y="407504"/>
            <a:ext cx="7146235" cy="1282147"/>
          </a:xfrm>
        </p:spPr>
        <p:txBody>
          <a:bodyPr anchor="ctr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DA386B-F71F-624B-D60E-1519DE751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12765" y="0"/>
            <a:ext cx="4479235" cy="6858000"/>
          </a:xfrm>
        </p:spPr>
        <p:txBody>
          <a:bodyPr anchor="ctr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26256-41DC-0D7B-7119-A2460887C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7504" y="1816443"/>
            <a:ext cx="7146235" cy="4703627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5832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ED0A-CB71-BE95-6D74-70732531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1209" y="407504"/>
            <a:ext cx="5854148" cy="1282147"/>
          </a:xfrm>
        </p:spPr>
        <p:txBody>
          <a:bodyPr anchor="ctr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DA386B-F71F-624B-D60E-1519DE751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9942"/>
            <a:ext cx="4479235" cy="6858000"/>
          </a:xfrm>
        </p:spPr>
        <p:txBody>
          <a:bodyPr anchor="ctr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26256-41DC-0D7B-7119-A2460887C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01209" y="1816444"/>
            <a:ext cx="7026958" cy="4676432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193BDEA3-6F5B-33C7-1FE1-589B04B9C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9874" y="6492875"/>
            <a:ext cx="2743200" cy="365125"/>
          </a:xfrm>
        </p:spPr>
        <p:txBody>
          <a:bodyPr/>
          <a:lstStyle>
            <a:lvl1pPr>
              <a:defRPr b="0" i="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8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D443-8D62-99E4-BE59-A33D1ABDD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80720"/>
            <a:ext cx="9144000" cy="687250"/>
          </a:xfrm>
          <a:prstGeom prst="rect">
            <a:avLst/>
          </a:prstGeom>
        </p:spPr>
        <p:txBody>
          <a:bodyPr anchor="b"/>
          <a:lstStyle>
            <a:lvl1pPr algn="ctr">
              <a:defRPr sz="3600">
                <a:solidFill>
                  <a:srgbClr val="434343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29BB70-AB0C-EB4F-73E7-686FB01CE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60045"/>
            <a:ext cx="9144000" cy="43324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rgbClr val="434343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" descr="A white flower on a yellow background&#10;&#10;Description automatically generated">
            <a:extLst>
              <a:ext uri="{FF2B5EF4-FFF2-40B4-BE49-F238E27FC236}">
                <a16:creationId xmlns:a16="http://schemas.microsoft.com/office/drawing/2014/main" id="{C62A5225-6C59-0F22-28CB-A0E9926764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498782" y="2595496"/>
            <a:ext cx="1194437" cy="166700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7E3CF7D-A3E7-417D-2594-BEB7DA122EAC}"/>
              </a:ext>
            </a:extLst>
          </p:cNvPr>
          <p:cNvSpPr/>
          <p:nvPr userDrawn="1"/>
        </p:nvSpPr>
        <p:spPr>
          <a:xfrm>
            <a:off x="10416209" y="-1"/>
            <a:ext cx="1610139" cy="1918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1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50DB9-59A8-CF17-BB9B-F72B0FABF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39" y="365125"/>
            <a:ext cx="10088220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8D29E-375A-0909-2E62-2F6CBC442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39" y="1825625"/>
            <a:ext cx="11231218" cy="4667250"/>
          </a:xfrm>
        </p:spPr>
        <p:txBody>
          <a:bodyPr>
            <a:normAutofit/>
          </a:bodyPr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 sz="2000">
                <a:solidFill>
                  <a:srgbClr val="434343"/>
                </a:solidFill>
              </a:defRPr>
            </a:lvl2pPr>
            <a:lvl3pPr>
              <a:defRPr sz="1800">
                <a:solidFill>
                  <a:srgbClr val="434343"/>
                </a:solidFill>
              </a:defRPr>
            </a:lvl3pPr>
            <a:lvl4pPr>
              <a:defRPr sz="1600">
                <a:solidFill>
                  <a:srgbClr val="434343"/>
                </a:solidFill>
              </a:defRPr>
            </a:lvl4pPr>
            <a:lvl5pPr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706B1-97FA-B22F-65EC-94B636B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157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8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50DB9-59A8-CF17-BB9B-F72B0FABF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39" y="365125"/>
            <a:ext cx="10088220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8D29E-375A-0909-2E62-2F6CBC442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39" y="1825625"/>
            <a:ext cx="11231218" cy="46672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434343"/>
                </a:solidFill>
              </a:defRPr>
            </a:lvl1pPr>
            <a:lvl2pPr marL="457200" indent="0">
              <a:buNone/>
              <a:defRPr sz="2000">
                <a:solidFill>
                  <a:srgbClr val="434343"/>
                </a:solidFill>
              </a:defRPr>
            </a:lvl2pPr>
            <a:lvl3pPr marL="914400" indent="0">
              <a:buNone/>
              <a:defRPr sz="1800">
                <a:solidFill>
                  <a:srgbClr val="434343"/>
                </a:solidFill>
              </a:defRPr>
            </a:lvl3pPr>
            <a:lvl4pPr marL="1371600" indent="0">
              <a:buNone/>
              <a:defRPr sz="1600">
                <a:solidFill>
                  <a:srgbClr val="434343"/>
                </a:solidFill>
              </a:defRPr>
            </a:lvl4pPr>
            <a:lvl5pPr marL="1828800" indent="0">
              <a:buNone/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706B1-97FA-B22F-65EC-94B636B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157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2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 Bullet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3F90-FBB0-1588-E79D-EB61EC04B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916478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056B7-03C2-B71C-2EDA-0359D9415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7322" y="1825625"/>
            <a:ext cx="5582478" cy="4667250"/>
          </a:xfrm>
        </p:spPr>
        <p:txBody>
          <a:bodyPr/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 sz="2000">
                <a:solidFill>
                  <a:srgbClr val="434343"/>
                </a:solidFill>
              </a:defRPr>
            </a:lvl2pPr>
            <a:lvl3pPr>
              <a:defRPr sz="1800">
                <a:solidFill>
                  <a:srgbClr val="434343"/>
                </a:solidFill>
              </a:defRPr>
            </a:lvl3pPr>
            <a:lvl4pPr>
              <a:defRPr sz="1600">
                <a:solidFill>
                  <a:srgbClr val="434343"/>
                </a:solidFill>
              </a:defRPr>
            </a:lvl4pPr>
            <a:lvl5pPr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5A315-0D02-B709-C30A-483144A24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536096" cy="4667250"/>
          </a:xfrm>
        </p:spPr>
        <p:txBody>
          <a:bodyPr/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 sz="2000">
                <a:solidFill>
                  <a:srgbClr val="434343"/>
                </a:solidFill>
              </a:defRPr>
            </a:lvl2pPr>
            <a:lvl3pPr>
              <a:defRPr sz="1800">
                <a:solidFill>
                  <a:srgbClr val="434343"/>
                </a:solidFill>
              </a:defRPr>
            </a:lvl3pPr>
            <a:lvl4pPr>
              <a:defRPr sz="1600">
                <a:solidFill>
                  <a:srgbClr val="434343"/>
                </a:solidFill>
              </a:defRPr>
            </a:lvl4pPr>
            <a:lvl5pPr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9FACF-99F9-6EC6-9746-B8C7A0FB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5096" y="6492874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84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3F90-FBB0-1588-E79D-EB61EC04B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916478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056B7-03C2-B71C-2EDA-0359D9415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7322" y="1825625"/>
            <a:ext cx="5582478" cy="466725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rgbClr val="434343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2000">
                <a:solidFill>
                  <a:srgbClr val="434343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800">
                <a:solidFill>
                  <a:srgbClr val="434343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solidFill>
                  <a:srgbClr val="434343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5A315-0D02-B709-C30A-483144A24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536096" cy="4667250"/>
          </a:xfrm>
        </p:spPr>
        <p:txBody>
          <a:bodyPr/>
          <a:lstStyle>
            <a:lvl1pPr marL="0" indent="0">
              <a:buNone/>
              <a:defRPr sz="2400">
                <a:solidFill>
                  <a:srgbClr val="434343"/>
                </a:solidFill>
              </a:defRPr>
            </a:lvl1pPr>
            <a:lvl2pPr marL="457200" indent="0">
              <a:buNone/>
              <a:defRPr sz="2000">
                <a:solidFill>
                  <a:srgbClr val="434343"/>
                </a:solidFill>
              </a:defRPr>
            </a:lvl2pPr>
            <a:lvl3pPr marL="914400" indent="0">
              <a:buNone/>
              <a:defRPr sz="1800">
                <a:solidFill>
                  <a:srgbClr val="434343"/>
                </a:solidFill>
              </a:defRPr>
            </a:lvl3pPr>
            <a:lvl4pPr marL="1371600" indent="0">
              <a:buNone/>
              <a:defRPr sz="1600">
                <a:solidFill>
                  <a:srgbClr val="434343"/>
                </a:solidFill>
              </a:defRPr>
            </a:lvl4pPr>
            <a:lvl5pPr marL="1828800" indent="0">
              <a:buNone/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9FACF-99F9-6EC6-9746-B8C7A0FB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5096" y="6492874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9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Bullet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D0D7-65B1-D72F-0D21-4B04BD3FD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88" y="365125"/>
            <a:ext cx="10111408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97DE5-2F32-14FA-E76B-D744B262A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888" y="1681163"/>
            <a:ext cx="55436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3434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CDEA-3150-6B79-5CAA-316A2BEDE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3888" y="2505074"/>
            <a:ext cx="5543687" cy="3987799"/>
          </a:xfrm>
        </p:spPr>
        <p:txBody>
          <a:bodyPr/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>
                <a:solidFill>
                  <a:srgbClr val="434343"/>
                </a:solidFill>
              </a:defRPr>
            </a:lvl2pPr>
            <a:lvl3pPr>
              <a:defRPr>
                <a:solidFill>
                  <a:srgbClr val="434343"/>
                </a:solidFill>
              </a:defRPr>
            </a:lvl3pPr>
            <a:lvl4pPr>
              <a:defRPr>
                <a:solidFill>
                  <a:srgbClr val="434343"/>
                </a:solidFill>
              </a:defRPr>
            </a:lvl4pPr>
            <a:lvl5pPr>
              <a:defRPr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35CEA-A4A2-208B-B279-70AC76B65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565912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3434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0417B-357A-1441-1081-878E1A3E9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65913" cy="3987800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  <a:lvl2pPr>
              <a:defRPr>
                <a:solidFill>
                  <a:srgbClr val="434343"/>
                </a:solidFill>
              </a:defRPr>
            </a:lvl2pPr>
            <a:lvl3pPr>
              <a:defRPr>
                <a:solidFill>
                  <a:srgbClr val="434343"/>
                </a:solidFill>
              </a:defRPr>
            </a:lvl3pPr>
            <a:lvl4pPr>
              <a:defRPr>
                <a:solidFill>
                  <a:srgbClr val="434343"/>
                </a:solidFill>
              </a:defRPr>
            </a:lvl4pPr>
            <a:lvl5pPr>
              <a:defRPr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AAD1C-C9FB-8ECD-9D67-E4F2C569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4913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73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D0D7-65B1-D72F-0D21-4B04BD3FD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88" y="365125"/>
            <a:ext cx="10111408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97DE5-2F32-14FA-E76B-D744B262A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888" y="1681163"/>
            <a:ext cx="55436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3434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CDEA-3150-6B79-5CAA-316A2BEDE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3888" y="2505074"/>
            <a:ext cx="5543687" cy="3987799"/>
          </a:xfrm>
        </p:spPr>
        <p:txBody>
          <a:bodyPr/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>
                <a:solidFill>
                  <a:srgbClr val="434343"/>
                </a:solidFill>
              </a:defRPr>
            </a:lvl2pPr>
            <a:lvl3pPr>
              <a:defRPr>
                <a:solidFill>
                  <a:srgbClr val="434343"/>
                </a:solidFill>
              </a:defRPr>
            </a:lvl3pPr>
            <a:lvl4pPr>
              <a:defRPr>
                <a:solidFill>
                  <a:srgbClr val="434343"/>
                </a:solidFill>
              </a:defRPr>
            </a:lvl4pPr>
            <a:lvl5pPr>
              <a:defRPr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35CEA-A4A2-208B-B279-70AC76B65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565912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3434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0417B-357A-1441-1081-878E1A3E9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65913" cy="3987800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  <a:lvl2pPr>
              <a:defRPr>
                <a:solidFill>
                  <a:srgbClr val="434343"/>
                </a:solidFill>
              </a:defRPr>
            </a:lvl2pPr>
            <a:lvl3pPr>
              <a:defRPr>
                <a:solidFill>
                  <a:srgbClr val="434343"/>
                </a:solidFill>
              </a:defRPr>
            </a:lvl3pPr>
            <a:lvl4pPr>
              <a:defRPr>
                <a:solidFill>
                  <a:srgbClr val="434343"/>
                </a:solidFill>
              </a:defRPr>
            </a:lvl4pPr>
            <a:lvl5pPr>
              <a:defRPr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AAD1C-C9FB-8ECD-9D67-E4F2C569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4913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4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2F1FF-93BF-4CCF-926B-0576DF6BC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118035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3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89312B-648F-07C4-1C1A-87F50DC94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B8739-0CD2-1439-97E1-AFE668843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2DFFE-3F1B-D665-A941-E6705F464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1172EA-F3A5-C440-8FDE-A5EAD26928A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1" descr="A white flower on a yellow background&#10;&#10;Description automatically generated">
            <a:extLst>
              <a:ext uri="{FF2B5EF4-FFF2-40B4-BE49-F238E27FC236}">
                <a16:creationId xmlns:a16="http://schemas.microsoft.com/office/drawing/2014/main" id="{36DDDAD4-6DBF-843D-79CB-7A2FBAC6A166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lum/>
            <a:alphaModFix/>
          </a:blip>
          <a:srcRect/>
          <a:stretch>
            <a:fillRect/>
          </a:stretch>
        </p:blipFill>
        <p:spPr>
          <a:xfrm>
            <a:off x="10619994" y="0"/>
            <a:ext cx="1101857" cy="153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599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63" r:id="rId3"/>
    <p:sldLayoutId id="2147483675" r:id="rId4"/>
    <p:sldLayoutId id="2147483665" r:id="rId5"/>
    <p:sldLayoutId id="2147483676" r:id="rId6"/>
    <p:sldLayoutId id="2147483666" r:id="rId7"/>
    <p:sldLayoutId id="2147483677" r:id="rId8"/>
    <p:sldLayoutId id="2147483667" r:id="rId9"/>
    <p:sldLayoutId id="2147483672" r:id="rId10"/>
    <p:sldLayoutId id="2147483668" r:id="rId11"/>
    <p:sldLayoutId id="2147483669" r:id="rId12"/>
    <p:sldLayoutId id="2147483670" r:id="rId13"/>
    <p:sldLayoutId id="214748367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Open Sans" pitchFamily="2" charset="0"/>
          <a:ea typeface="Open Sans" pitchFamily="2" charset="0"/>
          <a:cs typeface="Open Sans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434343"/>
        </a:buClr>
        <a:buFont typeface="Arial" panose="020B0604020202020204" pitchFamily="34" charset="0"/>
        <a:buChar char="•"/>
        <a:defRPr sz="28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343"/>
        </a:buClr>
        <a:buFont typeface="Arial" panose="020B0604020202020204" pitchFamily="34" charset="0"/>
        <a:buChar char="•"/>
        <a:defRPr sz="24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343"/>
        </a:buClr>
        <a:buFont typeface="Arial" panose="020B0604020202020204" pitchFamily="34" charset="0"/>
        <a:buChar char="•"/>
        <a:defRPr sz="20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343"/>
        </a:buClr>
        <a:buFont typeface="Arial" panose="020B0604020202020204" pitchFamily="34" charset="0"/>
        <a:buChar char="•"/>
        <a:defRPr sz="18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343"/>
        </a:buClr>
        <a:buFont typeface="Arial" panose="020B0604020202020204" pitchFamily="34" charset="0"/>
        <a:buChar char="•"/>
        <a:defRPr sz="18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Architectural Patterns - Part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Microservices - Vorteile/Nachteile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sz="1800" b="1" dirty="0" err="1"/>
              <a:t>Vorteile</a:t>
            </a:r>
            <a:endParaRPr sz="1800" b="1" dirty="0"/>
          </a:p>
          <a:p>
            <a:pPr>
              <a:lnSpc>
                <a:spcPct val="150000"/>
              </a:lnSpc>
            </a:pPr>
            <a:r>
              <a:rPr sz="1800" dirty="0" err="1"/>
              <a:t>Unabhängige</a:t>
            </a:r>
            <a:r>
              <a:rPr sz="1800" dirty="0"/>
              <a:t> </a:t>
            </a:r>
            <a:r>
              <a:rPr sz="1800" dirty="0" err="1"/>
              <a:t>Skalierung</a:t>
            </a:r>
            <a:r>
              <a:rPr sz="1800" dirty="0"/>
              <a:t> pro Service</a:t>
            </a:r>
          </a:p>
          <a:p>
            <a:pPr>
              <a:lnSpc>
                <a:spcPct val="150000"/>
              </a:lnSpc>
            </a:pPr>
            <a:r>
              <a:rPr sz="1800" dirty="0"/>
              <a:t>Technology Stack </a:t>
            </a:r>
            <a:r>
              <a:rPr sz="1800" dirty="0" err="1"/>
              <a:t>Diversität</a:t>
            </a:r>
            <a:r>
              <a:rPr sz="1800" dirty="0"/>
              <a:t> </a:t>
            </a:r>
            <a:r>
              <a:rPr sz="1800" dirty="0" err="1"/>
              <a:t>möglich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Fehler-</a:t>
            </a:r>
            <a:r>
              <a:rPr sz="1800" dirty="0" err="1"/>
              <a:t>Isolierung</a:t>
            </a:r>
            <a:r>
              <a:rPr sz="1800" dirty="0"/>
              <a:t> </a:t>
            </a:r>
            <a:r>
              <a:rPr sz="1800" dirty="0" err="1"/>
              <a:t>zwischen</a:t>
            </a:r>
            <a:r>
              <a:rPr sz="1800" dirty="0"/>
              <a:t> Services</a:t>
            </a:r>
          </a:p>
          <a:p>
            <a:pPr>
              <a:lnSpc>
                <a:spcPct val="150000"/>
              </a:lnSpc>
            </a:pPr>
            <a:r>
              <a:rPr sz="1800" dirty="0" err="1"/>
              <a:t>Parallele</a:t>
            </a:r>
            <a:r>
              <a:rPr sz="1800" dirty="0"/>
              <a:t> </a:t>
            </a:r>
            <a:r>
              <a:rPr sz="1800" dirty="0" err="1"/>
              <a:t>Entwicklung</a:t>
            </a:r>
            <a:r>
              <a:rPr sz="1800" dirty="0"/>
              <a:t> </a:t>
            </a:r>
            <a:r>
              <a:rPr sz="1800" dirty="0" err="1"/>
              <a:t>durch</a:t>
            </a:r>
            <a:r>
              <a:rPr sz="1800" dirty="0"/>
              <a:t> </a:t>
            </a:r>
            <a:r>
              <a:rPr sz="1800" dirty="0" err="1"/>
              <a:t>verschiedene</a:t>
            </a:r>
            <a:r>
              <a:rPr sz="1800" dirty="0"/>
              <a:t> Teams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sz="1800" b="1" dirty="0" err="1"/>
              <a:t>Nachteile</a:t>
            </a:r>
            <a:r>
              <a:rPr sz="1800" dirty="0"/>
              <a:t> </a:t>
            </a:r>
          </a:p>
          <a:p>
            <a:pPr>
              <a:lnSpc>
                <a:spcPct val="150000"/>
              </a:lnSpc>
            </a:pPr>
            <a:r>
              <a:rPr sz="1800" dirty="0"/>
              <a:t>Hohe </a:t>
            </a:r>
            <a:r>
              <a:rPr sz="1800" dirty="0" err="1"/>
              <a:t>operationale</a:t>
            </a:r>
            <a:r>
              <a:rPr sz="1800" dirty="0"/>
              <a:t> </a:t>
            </a:r>
            <a:r>
              <a:rPr sz="1800" dirty="0" err="1"/>
              <a:t>Komplexität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Distributed System Challenges (Latency, Partial Failures)</a:t>
            </a:r>
          </a:p>
          <a:p>
            <a:pPr>
              <a:lnSpc>
                <a:spcPct val="150000"/>
              </a:lnSpc>
            </a:pPr>
            <a:r>
              <a:rPr sz="1800" dirty="0"/>
              <a:t>Data Consistency </a:t>
            </a:r>
            <a:r>
              <a:rPr sz="1800" dirty="0" err="1"/>
              <a:t>zwischen</a:t>
            </a:r>
            <a:r>
              <a:rPr sz="1800" dirty="0"/>
              <a:t> Services </a:t>
            </a:r>
            <a:r>
              <a:rPr sz="1800" dirty="0" err="1"/>
              <a:t>schwierig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Service Discovery und Load Balancing </a:t>
            </a:r>
            <a:r>
              <a:rPr sz="1800" dirty="0" err="1"/>
              <a:t>erforderlich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Event-Driven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Event-Driven Architecture -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latin typeface="Consolas"/>
              </a:rPr>
              <a:t>Event Flow:</a:t>
            </a:r>
            <a:br>
              <a:rPr sz="4400" dirty="0"/>
            </a:br>
            <a:r>
              <a:rPr sz="1400" dirty="0">
                <a:latin typeface="Consolas"/>
              </a:rPr>
              <a:t>┌─────────────┐    Events     ┌─────────────┐    Events     ┌─────────────┐</a:t>
            </a:r>
            <a:br>
              <a:rPr sz="4400" dirty="0"/>
            </a:br>
            <a:r>
              <a:rPr sz="1400" dirty="0">
                <a:latin typeface="Consolas"/>
              </a:rPr>
              <a:t>│  Producers  │ ────────────&gt; │  Event Bus  │ ────────────&gt; │  Consumers  │</a:t>
            </a:r>
            <a:br>
              <a:rPr sz="4400" dirty="0"/>
            </a:br>
            <a:r>
              <a:rPr sz="1400" dirty="0">
                <a:latin typeface="Consolas"/>
              </a:rPr>
              <a:t>│             │               │             │               │             │</a:t>
            </a:r>
            <a:br>
              <a:rPr sz="4400" dirty="0"/>
            </a:br>
            <a:r>
              <a:rPr sz="1400" dirty="0">
                <a:latin typeface="Consolas"/>
              </a:rPr>
              <a:t>│ Device      │               │  Apache     │               │ Alerting    │</a:t>
            </a:r>
            <a:br>
              <a:rPr sz="4400" dirty="0"/>
            </a:br>
            <a:r>
              <a:rPr sz="1400" dirty="0">
                <a:latin typeface="Consolas"/>
              </a:rPr>
              <a:t>│ Sensors     │               │  Kafka      │               │ System      │</a:t>
            </a:r>
            <a:br>
              <a:rPr sz="4400" dirty="0"/>
            </a:br>
            <a:r>
              <a:rPr sz="1400" dirty="0">
                <a:latin typeface="Consolas"/>
              </a:rPr>
              <a:t>│             │               │             │               │             │</a:t>
            </a:r>
            <a:br>
              <a:rPr sz="4400" dirty="0"/>
            </a:br>
            <a:r>
              <a:rPr sz="1400" dirty="0">
                <a:latin typeface="Consolas"/>
              </a:rPr>
              <a:t>│ User        │               │ Topics:     │               │ Analytics   │</a:t>
            </a:r>
            <a:br>
              <a:rPr sz="4400" dirty="0"/>
            </a:br>
            <a:r>
              <a:rPr sz="1400" dirty="0">
                <a:latin typeface="Consolas"/>
              </a:rPr>
              <a:t>│ Actions     │               │ - alerts    │               │ Engine      │</a:t>
            </a:r>
            <a:br>
              <a:rPr sz="4400" dirty="0"/>
            </a:br>
            <a:r>
              <a:rPr sz="1400" dirty="0">
                <a:latin typeface="Consolas"/>
              </a:rPr>
              <a:t>│             │               │ - metrics   │               │             │</a:t>
            </a:r>
            <a:br>
              <a:rPr sz="4400" dirty="0"/>
            </a:br>
            <a:r>
              <a:rPr sz="1400" dirty="0">
                <a:latin typeface="Consolas"/>
              </a:rPr>
              <a:t>│ System      │               │ - configs   │               │ Dashboard   │</a:t>
            </a:r>
            <a:br>
              <a:rPr sz="4400" dirty="0"/>
            </a:br>
            <a:r>
              <a:rPr sz="1400" dirty="0">
                <a:latin typeface="Consolas"/>
              </a:rPr>
              <a:t>│ Events      │               │ - audit     │               │ Updates     │</a:t>
            </a:r>
            <a:br>
              <a:rPr sz="4400" dirty="0"/>
            </a:br>
            <a:r>
              <a:rPr sz="1400" dirty="0">
                <a:latin typeface="Consolas"/>
              </a:rPr>
              <a:t>└─────────────┘               └─────────────┘               └─────────────┘</a:t>
            </a:r>
            <a:br>
              <a:rPr sz="4400" dirty="0"/>
            </a:br>
            <a:r>
              <a:rPr sz="1400" dirty="0">
                <a:latin typeface="Consolas"/>
              </a:rPr>
              <a:t>    │                            </a:t>
            </a:r>
            <a:r>
              <a:rPr lang="en-US" sz="1400" dirty="0">
                <a:latin typeface="Consolas"/>
              </a:rPr>
              <a:t> </a:t>
            </a:r>
            <a:r>
              <a:rPr sz="1400" dirty="0">
                <a:latin typeface="Consolas"/>
              </a:rPr>
              <a:t> │                             │</a:t>
            </a:r>
            <a:br>
              <a:rPr sz="4400" dirty="0"/>
            </a:br>
            <a:r>
              <a:rPr sz="1400" dirty="0">
                <a:latin typeface="Consolas"/>
              </a:rPr>
              <a:t>    └─── Async Pub/Sub ────────────┼─── Message Queues ──────</a:t>
            </a:r>
            <a:r>
              <a:rPr lang="en-US" sz="1400" dirty="0">
                <a:latin typeface="Consolas"/>
              </a:rPr>
              <a:t>──</a:t>
            </a:r>
            <a:r>
              <a:rPr sz="1400" dirty="0">
                <a:latin typeface="Consolas"/>
              </a:rPr>
              <a:t>──┘</a:t>
            </a:r>
            <a:br>
              <a:rPr sz="4400" dirty="0"/>
            </a:br>
            <a:r>
              <a:rPr sz="1400" dirty="0">
                <a:latin typeface="Consolas"/>
              </a:rPr>
              <a:t>                                   │</a:t>
            </a:r>
            <a:br>
              <a:rPr sz="4400" dirty="0"/>
            </a:br>
            <a:r>
              <a:rPr sz="1400" dirty="0">
                <a:latin typeface="Consolas"/>
              </a:rPr>
              <a:t>                     </a:t>
            </a:r>
            <a:r>
              <a:rPr lang="en-US" sz="1400" dirty="0">
                <a:latin typeface="Consolas"/>
              </a:rPr>
              <a:t>  </a:t>
            </a:r>
            <a:r>
              <a:rPr sz="1400" dirty="0">
                <a:latin typeface="Consolas"/>
              </a:rPr>
              <a:t>     ┌─────────────┐</a:t>
            </a:r>
            <a:br>
              <a:rPr sz="4400" dirty="0"/>
            </a:br>
            <a:r>
              <a:rPr sz="1400" dirty="0">
                <a:latin typeface="Consolas"/>
              </a:rPr>
              <a:t>                     </a:t>
            </a:r>
            <a:r>
              <a:rPr lang="en-US" sz="1400" dirty="0">
                <a:latin typeface="Consolas"/>
              </a:rPr>
              <a:t>  </a:t>
            </a:r>
            <a:r>
              <a:rPr sz="1400" dirty="0">
                <a:latin typeface="Consolas"/>
              </a:rPr>
              <a:t>     │ Event Store │</a:t>
            </a:r>
            <a:br>
              <a:rPr sz="4400" dirty="0"/>
            </a:br>
            <a:r>
              <a:rPr sz="1400" dirty="0">
                <a:latin typeface="Consolas"/>
              </a:rPr>
              <a:t>                    </a:t>
            </a:r>
            <a:r>
              <a:rPr lang="en-US" sz="1400" dirty="0">
                <a:latin typeface="Consolas"/>
              </a:rPr>
              <a:t>  </a:t>
            </a:r>
            <a:r>
              <a:rPr sz="1400" dirty="0">
                <a:latin typeface="Consolas"/>
              </a:rPr>
              <a:t>      │ (History)   │</a:t>
            </a:r>
            <a:br>
              <a:rPr sz="4400" dirty="0"/>
            </a:br>
            <a:r>
              <a:rPr sz="1400" dirty="0">
                <a:latin typeface="Consolas"/>
              </a:rPr>
              <a:t>                     </a:t>
            </a:r>
            <a:r>
              <a:rPr lang="en-US" sz="1400" dirty="0">
                <a:latin typeface="Consolas"/>
              </a:rPr>
              <a:t>  </a:t>
            </a:r>
            <a:r>
              <a:rPr sz="1400" dirty="0">
                <a:latin typeface="Consolas"/>
              </a:rPr>
              <a:t>     └─────────────┘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Event-Driven Architecture - Vorteile/Nachteile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sz="1800" b="1" dirty="0" err="1"/>
              <a:t>Vorteile</a:t>
            </a:r>
            <a:r>
              <a:rPr sz="1800" dirty="0"/>
              <a:t> </a:t>
            </a:r>
          </a:p>
          <a:p>
            <a:pPr>
              <a:lnSpc>
                <a:spcPct val="150000"/>
              </a:lnSpc>
            </a:pPr>
            <a:r>
              <a:rPr sz="1800" dirty="0"/>
              <a:t>Lose </a:t>
            </a:r>
            <a:r>
              <a:rPr sz="1800" dirty="0" err="1"/>
              <a:t>Kopplung</a:t>
            </a:r>
            <a:r>
              <a:rPr sz="1800" dirty="0"/>
              <a:t> </a:t>
            </a:r>
            <a:r>
              <a:rPr sz="1800" dirty="0" err="1"/>
              <a:t>zwischen</a:t>
            </a:r>
            <a:r>
              <a:rPr sz="1800" dirty="0"/>
              <a:t> </a:t>
            </a:r>
            <a:r>
              <a:rPr sz="1800" dirty="0" err="1"/>
              <a:t>Komponenten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 err="1"/>
              <a:t>Asynchrone</a:t>
            </a:r>
            <a:r>
              <a:rPr sz="1800" dirty="0"/>
              <a:t> </a:t>
            </a:r>
            <a:r>
              <a:rPr sz="1800" dirty="0" err="1"/>
              <a:t>Verarbeitung</a:t>
            </a:r>
            <a:r>
              <a:rPr sz="1800" dirty="0"/>
              <a:t> für </a:t>
            </a:r>
            <a:r>
              <a:rPr sz="1800" dirty="0" err="1"/>
              <a:t>bessere</a:t>
            </a:r>
            <a:r>
              <a:rPr sz="1800" dirty="0"/>
              <a:t> Performance</a:t>
            </a:r>
          </a:p>
          <a:p>
            <a:pPr>
              <a:lnSpc>
                <a:spcPct val="150000"/>
              </a:lnSpc>
            </a:pPr>
            <a:r>
              <a:rPr sz="1800" dirty="0"/>
              <a:t>Event Replay für Debugging und Analytics </a:t>
            </a:r>
            <a:r>
              <a:rPr sz="1800" dirty="0" err="1"/>
              <a:t>möglich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 err="1"/>
              <a:t>Einfaches</a:t>
            </a:r>
            <a:r>
              <a:rPr sz="1800" dirty="0"/>
              <a:t> </a:t>
            </a:r>
            <a:r>
              <a:rPr sz="1800" dirty="0" err="1"/>
              <a:t>Hinzufügen</a:t>
            </a:r>
            <a:r>
              <a:rPr sz="1800" dirty="0"/>
              <a:t> </a:t>
            </a:r>
            <a:r>
              <a:rPr sz="1800" dirty="0" err="1"/>
              <a:t>neuer</a:t>
            </a:r>
            <a:r>
              <a:rPr sz="1800" dirty="0"/>
              <a:t> Event Consumer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sz="1800" b="1" dirty="0" err="1"/>
              <a:t>Nachteile</a:t>
            </a:r>
            <a:r>
              <a:rPr sz="1800" dirty="0"/>
              <a:t> </a:t>
            </a:r>
          </a:p>
          <a:p>
            <a:pPr>
              <a:lnSpc>
                <a:spcPct val="150000"/>
              </a:lnSpc>
            </a:pPr>
            <a:r>
              <a:rPr sz="1800" dirty="0"/>
              <a:t>Eventually Consistent Data</a:t>
            </a:r>
          </a:p>
          <a:p>
            <a:pPr>
              <a:lnSpc>
                <a:spcPct val="150000"/>
              </a:lnSpc>
            </a:pPr>
            <a:r>
              <a:rPr sz="1800" dirty="0" err="1"/>
              <a:t>Komplexere</a:t>
            </a:r>
            <a:r>
              <a:rPr sz="1800" dirty="0"/>
              <a:t> Error Handling (Dead Letter Queues)</a:t>
            </a:r>
          </a:p>
          <a:p>
            <a:pPr>
              <a:lnSpc>
                <a:spcPct val="150000"/>
              </a:lnSpc>
            </a:pPr>
            <a:r>
              <a:rPr sz="1800" dirty="0"/>
              <a:t>Event Schema Evolution </a:t>
            </a:r>
            <a:r>
              <a:rPr sz="1800" dirty="0" err="1"/>
              <a:t>herausfordernd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• Debugging von Event Flows </a:t>
            </a:r>
            <a:r>
              <a:rPr sz="1800" dirty="0" err="1"/>
              <a:t>schwierig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Hexagonal Architecture (Ports &amp; Adapters)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Hexagonal Architecture </a:t>
            </a:r>
            <a:r>
              <a:rPr lang="en-US" dirty="0"/>
              <a:t>–</a:t>
            </a:r>
            <a:r>
              <a:rPr dirty="0"/>
              <a:t> </a:t>
            </a:r>
            <a:r>
              <a:rPr lang="en-US" dirty="0"/>
              <a:t>Ports &amp; Adapters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br>
              <a:rPr sz="1200" dirty="0"/>
            </a:br>
            <a:r>
              <a:rPr sz="1200" dirty="0">
                <a:latin typeface="Consolas"/>
              </a:rPr>
              <a:t>    ┌─────────────────┐                  </a:t>
            </a:r>
            <a:r>
              <a:rPr lang="en-US" sz="1200" dirty="0">
                <a:latin typeface="Consolas"/>
              </a:rPr>
              <a:t>  </a:t>
            </a:r>
            <a:r>
              <a:rPr sz="1200" dirty="0">
                <a:latin typeface="Consolas"/>
              </a:rPr>
              <a:t>  ┌─────────────────┐</a:t>
            </a:r>
            <a:br>
              <a:rPr sz="1200" dirty="0"/>
            </a:br>
            <a:r>
              <a:rPr sz="1200" dirty="0">
                <a:latin typeface="Consolas"/>
              </a:rPr>
              <a:t>    │   Web UI        │                 </a:t>
            </a:r>
            <a:r>
              <a:rPr lang="en-US" sz="1200" dirty="0">
                <a:latin typeface="Consolas"/>
              </a:rPr>
              <a:t>  </a:t>
            </a:r>
            <a:r>
              <a:rPr sz="1200" dirty="0">
                <a:latin typeface="Consolas"/>
              </a:rPr>
              <a:t>   │   Database      │</a:t>
            </a:r>
            <a:br>
              <a:rPr sz="1200" dirty="0"/>
            </a:br>
            <a:r>
              <a:rPr sz="1200" dirty="0">
                <a:latin typeface="Consolas"/>
              </a:rPr>
              <a:t>    │   Adapter       │                </a:t>
            </a:r>
            <a:r>
              <a:rPr lang="en-US" sz="1200" dirty="0">
                <a:latin typeface="Consolas"/>
              </a:rPr>
              <a:t>  </a:t>
            </a:r>
            <a:r>
              <a:rPr sz="1200" dirty="0">
                <a:latin typeface="Consolas"/>
              </a:rPr>
              <a:t>    │   Adapter       │</a:t>
            </a:r>
            <a:br>
              <a:rPr sz="1200" dirty="0"/>
            </a:br>
            <a:r>
              <a:rPr sz="1200" dirty="0">
                <a:latin typeface="Consolas"/>
              </a:rPr>
              <a:t>    └─────┬───────────┘                 </a:t>
            </a:r>
            <a:r>
              <a:rPr lang="en-US" sz="1200" dirty="0">
                <a:latin typeface="Consolas"/>
              </a:rPr>
              <a:t>  </a:t>
            </a:r>
            <a:r>
              <a:rPr sz="1200" dirty="0">
                <a:latin typeface="Consolas"/>
              </a:rPr>
              <a:t>   └─────┬───────────┘</a:t>
            </a:r>
            <a:br>
              <a:rPr sz="1200" dirty="0"/>
            </a:br>
            <a:r>
              <a:rPr sz="1200" dirty="0">
                <a:latin typeface="Consolas"/>
              </a:rPr>
              <a:t>          │                            </a:t>
            </a:r>
            <a:r>
              <a:rPr lang="en-US" sz="1200" dirty="0">
                <a:latin typeface="Consolas"/>
              </a:rPr>
              <a:t>  </a:t>
            </a:r>
            <a:r>
              <a:rPr sz="1200" dirty="0">
                <a:latin typeface="Consolas"/>
              </a:rPr>
              <a:t>          │</a:t>
            </a:r>
            <a:br>
              <a:rPr sz="1200" dirty="0"/>
            </a:br>
            <a:r>
              <a:rPr sz="1200" dirty="0">
                <a:latin typeface="Consolas"/>
              </a:rPr>
              <a:t>    ┌─────┴───────────┐                  </a:t>
            </a:r>
            <a:r>
              <a:rPr lang="en-US" sz="1200" dirty="0">
                <a:latin typeface="Consolas"/>
              </a:rPr>
              <a:t>  </a:t>
            </a:r>
            <a:r>
              <a:rPr sz="1200" dirty="0">
                <a:latin typeface="Consolas"/>
              </a:rPr>
              <a:t>  ┌─────┴───────────┐</a:t>
            </a:r>
            <a:br>
              <a:rPr sz="1200" dirty="0"/>
            </a:br>
            <a:r>
              <a:rPr sz="1200" dirty="0">
                <a:latin typeface="Consolas"/>
              </a:rPr>
              <a:t>    │   HTTP Port     │                </a:t>
            </a:r>
            <a:r>
              <a:rPr lang="en-US" sz="1200" dirty="0">
                <a:latin typeface="Consolas"/>
              </a:rPr>
              <a:t>  </a:t>
            </a:r>
            <a:r>
              <a:rPr sz="1200" dirty="0">
                <a:latin typeface="Consolas"/>
              </a:rPr>
              <a:t>    │ Persistence Port│</a:t>
            </a:r>
            <a:br>
              <a:rPr sz="1200" dirty="0"/>
            </a:br>
            <a:r>
              <a:rPr sz="1200" dirty="0">
                <a:latin typeface="Consolas"/>
              </a:rPr>
              <a:t>    └─────┬───────────┘                </a:t>
            </a:r>
            <a:r>
              <a:rPr lang="en-US" sz="1200" dirty="0">
                <a:latin typeface="Consolas"/>
              </a:rPr>
              <a:t>  </a:t>
            </a:r>
            <a:r>
              <a:rPr sz="1200" dirty="0">
                <a:latin typeface="Consolas"/>
              </a:rPr>
              <a:t>    └─────┬───────────┘</a:t>
            </a:r>
            <a:br>
              <a:rPr sz="1200" dirty="0"/>
            </a:br>
            <a:r>
              <a:rPr sz="1200" dirty="0">
                <a:latin typeface="Consolas"/>
              </a:rPr>
              <a:t>          │                                 </a:t>
            </a:r>
            <a:r>
              <a:rPr lang="en-US" sz="1200" dirty="0">
                <a:latin typeface="Consolas"/>
              </a:rPr>
              <a:t>  </a:t>
            </a:r>
            <a:r>
              <a:rPr sz="1200" dirty="0">
                <a:latin typeface="Consolas"/>
              </a:rPr>
              <a:t>     │</a:t>
            </a:r>
            <a:br>
              <a:rPr sz="1200" dirty="0"/>
            </a:br>
            <a:r>
              <a:rPr sz="1200" dirty="0">
                <a:latin typeface="Consolas"/>
              </a:rPr>
              <a:t>          │     ┌─────────────────────────┐   </a:t>
            </a:r>
            <a:r>
              <a:rPr lang="en-US" sz="1200" dirty="0">
                <a:latin typeface="Consolas"/>
              </a:rPr>
              <a:t>  </a:t>
            </a:r>
            <a:r>
              <a:rPr sz="1200" dirty="0">
                <a:latin typeface="Consolas"/>
              </a:rPr>
              <a:t>   │</a:t>
            </a:r>
            <a:br>
              <a:rPr sz="1200" dirty="0"/>
            </a:br>
            <a:r>
              <a:rPr sz="1200" dirty="0">
                <a:latin typeface="Consolas"/>
              </a:rPr>
              <a:t>          └─────│                         │───</a:t>
            </a:r>
            <a:r>
              <a:rPr lang="en-US" sz="1200" dirty="0">
                <a:latin typeface="Consolas"/>
              </a:rPr>
              <a:t>──</a:t>
            </a:r>
            <a:r>
              <a:rPr sz="1200" dirty="0">
                <a:latin typeface="Consolas"/>
              </a:rPr>
              <a:t>───┘</a:t>
            </a:r>
            <a:br>
              <a:rPr sz="1200" dirty="0"/>
            </a:br>
            <a:r>
              <a:rPr sz="1200" dirty="0">
                <a:latin typeface="Consolas"/>
              </a:rPr>
              <a:t>                │     Domain Core         │</a:t>
            </a:r>
            <a:br>
              <a:rPr sz="1200" dirty="0"/>
            </a:br>
            <a:r>
              <a:rPr sz="1200" dirty="0">
                <a:latin typeface="Consolas"/>
              </a:rPr>
              <a:t>                │                         │</a:t>
            </a:r>
            <a:br>
              <a:rPr sz="1200" dirty="0"/>
            </a:br>
            <a:r>
              <a:rPr sz="1200" dirty="0">
                <a:latin typeface="Consolas"/>
              </a:rPr>
              <a:t>    ┌───────────│   Business Logic        │──────────┐</a:t>
            </a:r>
            <a:br>
              <a:rPr sz="1200" dirty="0"/>
            </a:br>
            <a:r>
              <a:rPr sz="1200" dirty="0">
                <a:latin typeface="Consolas"/>
              </a:rPr>
              <a:t>    │           │                         │          │</a:t>
            </a:r>
            <a:br>
              <a:rPr sz="1200" dirty="0"/>
            </a:br>
            <a:r>
              <a:rPr sz="1200" dirty="0">
                <a:latin typeface="Consolas"/>
              </a:rPr>
              <a:t>    │           └─────────────────────────┘          │</a:t>
            </a:r>
            <a:br>
              <a:rPr sz="1200" dirty="0"/>
            </a:br>
            <a:r>
              <a:rPr sz="1200" dirty="0">
                <a:latin typeface="Consolas"/>
              </a:rPr>
              <a:t>    │                                                │</a:t>
            </a:r>
            <a:br>
              <a:rPr sz="1200" dirty="0"/>
            </a:br>
            <a:r>
              <a:rPr sz="1200" dirty="0">
                <a:latin typeface="Consolas"/>
              </a:rPr>
              <a:t>┌───┴───────────┐                     </a:t>
            </a:r>
            <a:r>
              <a:rPr lang="en-US" sz="1200" dirty="0">
                <a:latin typeface="Consolas"/>
              </a:rPr>
              <a:t>  </a:t>
            </a:r>
            <a:r>
              <a:rPr sz="1200" dirty="0">
                <a:latin typeface="Consolas"/>
              </a:rPr>
              <a:t>       ┌─────┴───────────┐</a:t>
            </a:r>
            <a:br>
              <a:rPr sz="1200" dirty="0"/>
            </a:br>
            <a:r>
              <a:rPr sz="1200" dirty="0">
                <a:latin typeface="Consolas"/>
              </a:rPr>
              <a:t>│  API Port     │                    </a:t>
            </a:r>
            <a:r>
              <a:rPr lang="en-US" sz="1200" dirty="0">
                <a:latin typeface="Consolas"/>
              </a:rPr>
              <a:t>  </a:t>
            </a:r>
            <a:r>
              <a:rPr sz="1200" dirty="0">
                <a:latin typeface="Consolas"/>
              </a:rPr>
              <a:t>        │   Event Port    │</a:t>
            </a:r>
            <a:br>
              <a:rPr sz="1200" dirty="0"/>
            </a:br>
            <a:r>
              <a:rPr sz="1200" dirty="0">
                <a:latin typeface="Consolas"/>
              </a:rPr>
              <a:t>└───┬───────────┘                     </a:t>
            </a:r>
            <a:r>
              <a:rPr lang="en-US" sz="1200" dirty="0">
                <a:latin typeface="Consolas"/>
              </a:rPr>
              <a:t>  </a:t>
            </a:r>
            <a:r>
              <a:rPr sz="1200" dirty="0">
                <a:latin typeface="Consolas"/>
              </a:rPr>
              <a:t>       └─────┬───────────┘</a:t>
            </a:r>
            <a:br>
              <a:rPr sz="1200" dirty="0"/>
            </a:br>
            <a:r>
              <a:rPr sz="1200" dirty="0">
                <a:latin typeface="Consolas"/>
              </a:rPr>
              <a:t>    │                                </a:t>
            </a:r>
            <a:r>
              <a:rPr lang="en-US" sz="1200" dirty="0">
                <a:latin typeface="Consolas"/>
              </a:rPr>
              <a:t>  </a:t>
            </a:r>
            <a:r>
              <a:rPr sz="1200" dirty="0">
                <a:latin typeface="Consolas"/>
              </a:rPr>
              <a:t>              │</a:t>
            </a:r>
            <a:br>
              <a:rPr sz="1200" dirty="0"/>
            </a:br>
            <a:r>
              <a:rPr sz="1200" dirty="0">
                <a:latin typeface="Consolas"/>
              </a:rPr>
              <a:t>┌───┴───────────┐                     </a:t>
            </a:r>
            <a:r>
              <a:rPr lang="en-US" sz="1200" dirty="0">
                <a:latin typeface="Consolas"/>
              </a:rPr>
              <a:t>  </a:t>
            </a:r>
            <a:r>
              <a:rPr sz="1200" dirty="0">
                <a:latin typeface="Consolas"/>
              </a:rPr>
              <a:t>       ┌─────┴───────────┐</a:t>
            </a:r>
            <a:br>
              <a:rPr sz="1200" dirty="0"/>
            </a:br>
            <a:r>
              <a:rPr sz="1200" dirty="0">
                <a:latin typeface="Consolas"/>
              </a:rPr>
              <a:t>│   REST API    │                      </a:t>
            </a:r>
            <a:r>
              <a:rPr lang="en-US" sz="1200" dirty="0">
                <a:latin typeface="Consolas"/>
              </a:rPr>
              <a:t>  </a:t>
            </a:r>
            <a:r>
              <a:rPr sz="1200" dirty="0">
                <a:latin typeface="Consolas"/>
              </a:rPr>
              <a:t>      │   Message       │</a:t>
            </a:r>
            <a:br>
              <a:rPr sz="1200" dirty="0"/>
            </a:br>
            <a:r>
              <a:rPr sz="1200" dirty="0">
                <a:latin typeface="Consolas"/>
              </a:rPr>
              <a:t>│   Adapter     │                     </a:t>
            </a:r>
            <a:r>
              <a:rPr lang="en-US" sz="1200" dirty="0">
                <a:latin typeface="Consolas"/>
              </a:rPr>
              <a:t>  </a:t>
            </a:r>
            <a:r>
              <a:rPr sz="1200" dirty="0">
                <a:latin typeface="Consolas"/>
              </a:rPr>
              <a:t>       │   Queue Adapter │</a:t>
            </a:r>
            <a:br>
              <a:rPr sz="1200" dirty="0"/>
            </a:br>
            <a:r>
              <a:rPr sz="1200" dirty="0">
                <a:latin typeface="Consolas"/>
              </a:rPr>
              <a:t>└───────────────┘                      </a:t>
            </a:r>
            <a:r>
              <a:rPr lang="en-US" sz="1200" dirty="0">
                <a:latin typeface="Consolas"/>
              </a:rPr>
              <a:t>  </a:t>
            </a:r>
            <a:r>
              <a:rPr sz="1200" dirty="0">
                <a:latin typeface="Consolas"/>
              </a:rPr>
              <a:t>      └─────────────────┘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Hexagonal Architecture - Vorteile/Nachteile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sz="1800" b="1" dirty="0" err="1"/>
              <a:t>Vorteile</a:t>
            </a:r>
            <a:r>
              <a:rPr sz="1800" dirty="0"/>
              <a:t> </a:t>
            </a:r>
          </a:p>
          <a:p>
            <a:pPr>
              <a:lnSpc>
                <a:spcPct val="150000"/>
              </a:lnSpc>
            </a:pPr>
            <a:r>
              <a:rPr sz="1800" dirty="0"/>
              <a:t>Domain Logic </a:t>
            </a:r>
            <a:r>
              <a:rPr sz="1800" dirty="0" err="1"/>
              <a:t>vollständig</a:t>
            </a:r>
            <a:r>
              <a:rPr sz="1800" dirty="0"/>
              <a:t> </a:t>
            </a:r>
            <a:r>
              <a:rPr sz="1800" dirty="0" err="1"/>
              <a:t>isoliert</a:t>
            </a:r>
            <a:r>
              <a:rPr sz="1800" dirty="0"/>
              <a:t> von Infrastructure</a:t>
            </a:r>
          </a:p>
          <a:p>
            <a:pPr>
              <a:lnSpc>
                <a:spcPct val="150000"/>
              </a:lnSpc>
            </a:pPr>
            <a:r>
              <a:rPr sz="1800" dirty="0" err="1"/>
              <a:t>Austauschbare</a:t>
            </a:r>
            <a:r>
              <a:rPr sz="1800" dirty="0"/>
              <a:t> External Dependencies (Database, APIs)</a:t>
            </a:r>
          </a:p>
          <a:p>
            <a:pPr>
              <a:lnSpc>
                <a:spcPct val="150000"/>
              </a:lnSpc>
            </a:pPr>
            <a:r>
              <a:rPr sz="1800" dirty="0" err="1"/>
              <a:t>Excellente</a:t>
            </a:r>
            <a:r>
              <a:rPr sz="1800" dirty="0"/>
              <a:t> </a:t>
            </a:r>
            <a:r>
              <a:rPr sz="1800" dirty="0" err="1"/>
              <a:t>Testbarkeit</a:t>
            </a:r>
            <a:r>
              <a:rPr sz="1800" dirty="0"/>
              <a:t> </a:t>
            </a:r>
            <a:r>
              <a:rPr sz="1800" dirty="0" err="1"/>
              <a:t>durch</a:t>
            </a:r>
            <a:r>
              <a:rPr sz="1800" dirty="0"/>
              <a:t> Dependency Inversion</a:t>
            </a:r>
          </a:p>
          <a:p>
            <a:pPr>
              <a:lnSpc>
                <a:spcPct val="150000"/>
              </a:lnSpc>
            </a:pPr>
            <a:r>
              <a:rPr sz="1800" dirty="0"/>
              <a:t>Framework-agnostic Domain Layer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sz="1800" b="1" dirty="0" err="1"/>
              <a:t>Nachteile</a:t>
            </a:r>
            <a:r>
              <a:rPr sz="1800" dirty="0"/>
              <a:t> </a:t>
            </a:r>
          </a:p>
          <a:p>
            <a:pPr>
              <a:lnSpc>
                <a:spcPct val="150000"/>
              </a:lnSpc>
            </a:pPr>
            <a:r>
              <a:rPr sz="1800" dirty="0"/>
              <a:t>Initial Setup </a:t>
            </a:r>
            <a:r>
              <a:rPr sz="1800" dirty="0" err="1"/>
              <a:t>komplexer</a:t>
            </a:r>
            <a:r>
              <a:rPr sz="1800" dirty="0"/>
              <a:t> </a:t>
            </a:r>
            <a:r>
              <a:rPr sz="1800" dirty="0" err="1"/>
              <a:t>als</a:t>
            </a:r>
            <a:r>
              <a:rPr sz="1800" dirty="0"/>
              <a:t> Layer Architecture</a:t>
            </a:r>
          </a:p>
          <a:p>
            <a:pPr>
              <a:lnSpc>
                <a:spcPct val="150000"/>
              </a:lnSpc>
            </a:pPr>
            <a:r>
              <a:rPr sz="1800" dirty="0"/>
              <a:t>Mehr Abstractions und Interfaces</a:t>
            </a:r>
          </a:p>
          <a:p>
            <a:pPr>
              <a:lnSpc>
                <a:spcPct val="150000"/>
              </a:lnSpc>
            </a:pPr>
            <a:r>
              <a:rPr sz="1800" dirty="0"/>
              <a:t>Kann Over-Engineering für </a:t>
            </a:r>
            <a:r>
              <a:rPr sz="1800" dirty="0" err="1"/>
              <a:t>einfache</a:t>
            </a:r>
            <a:r>
              <a:rPr sz="1800" dirty="0"/>
              <a:t> CRUD Apps sein</a:t>
            </a:r>
          </a:p>
          <a:p>
            <a:pPr>
              <a:lnSpc>
                <a:spcPct val="150000"/>
              </a:lnSpc>
            </a:pPr>
            <a:r>
              <a:rPr sz="1800" dirty="0"/>
              <a:t>Team muss Dependency Inversion verstehen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397BE-2F09-1611-79CB-9AFF4EBAA5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0F4DB-3EEA-20E3-E914-97B0FE17EE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Architectural Evolvement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47DBDB-DE64-FE6F-667D-2D6256FE8C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89901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Evolvement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lnSpc>
                <a:spcPct val="160000"/>
              </a:lnSpc>
            </a:pPr>
            <a:r>
              <a:rPr b="1" dirty="0"/>
              <a:t>Start Simple (Layered):</a:t>
            </a:r>
          </a:p>
          <a:p>
            <a:pPr lvl="1">
              <a:lnSpc>
                <a:spcPct val="160000"/>
              </a:lnSpc>
            </a:pPr>
            <a:r>
              <a:rPr dirty="0" err="1"/>
              <a:t>Prototypen</a:t>
            </a:r>
            <a:r>
              <a:rPr dirty="0"/>
              <a:t> und Proof-of-Concepts</a:t>
            </a:r>
          </a:p>
          <a:p>
            <a:pPr lvl="1">
              <a:lnSpc>
                <a:spcPct val="160000"/>
              </a:lnSpc>
            </a:pPr>
            <a:r>
              <a:rPr dirty="0"/>
              <a:t>Kleine Teams (&lt;5 </a:t>
            </a:r>
            <a:r>
              <a:rPr dirty="0" err="1"/>
              <a:t>Entwickler</a:t>
            </a:r>
            <a:r>
              <a:rPr dirty="0"/>
              <a:t>)</a:t>
            </a:r>
          </a:p>
          <a:p>
            <a:pPr lvl="1">
              <a:lnSpc>
                <a:spcPct val="160000"/>
              </a:lnSpc>
            </a:pPr>
            <a:r>
              <a:rPr dirty="0" err="1"/>
              <a:t>Einfache</a:t>
            </a:r>
            <a:r>
              <a:rPr dirty="0"/>
              <a:t> CRUD-</a:t>
            </a:r>
            <a:r>
              <a:rPr dirty="0" err="1"/>
              <a:t>Operationen</a:t>
            </a:r>
            <a:endParaRPr dirty="0"/>
          </a:p>
          <a:p>
            <a:pPr>
              <a:lnSpc>
                <a:spcPct val="160000"/>
              </a:lnSpc>
            </a:pPr>
            <a:r>
              <a:rPr b="1" dirty="0"/>
              <a:t>Scale Smart (Microservices):</a:t>
            </a:r>
          </a:p>
          <a:p>
            <a:pPr lvl="1">
              <a:lnSpc>
                <a:spcPct val="160000"/>
              </a:lnSpc>
            </a:pPr>
            <a:r>
              <a:rPr dirty="0" err="1"/>
              <a:t>Große</a:t>
            </a:r>
            <a:r>
              <a:rPr dirty="0"/>
              <a:t> </a:t>
            </a:r>
            <a:r>
              <a:rPr dirty="0" err="1"/>
              <a:t>verteilte</a:t>
            </a:r>
            <a:r>
              <a:rPr dirty="0"/>
              <a:t> Teams</a:t>
            </a:r>
          </a:p>
          <a:p>
            <a:pPr lvl="1">
              <a:lnSpc>
                <a:spcPct val="160000"/>
              </a:lnSpc>
            </a:pPr>
            <a:r>
              <a:rPr dirty="0"/>
              <a:t>Independent Service Scaling</a:t>
            </a:r>
          </a:p>
          <a:p>
            <a:pPr lvl="1">
              <a:lnSpc>
                <a:spcPct val="160000"/>
              </a:lnSpc>
            </a:pPr>
            <a:r>
              <a:rPr dirty="0"/>
              <a:t>High Availability Requirements</a:t>
            </a:r>
          </a:p>
          <a:p>
            <a:pPr>
              <a:lnSpc>
                <a:spcPct val="160000"/>
              </a:lnSpc>
            </a:pPr>
            <a:r>
              <a:rPr b="1" dirty="0"/>
              <a:t>Integrate Efficiently (Event-Driven):</a:t>
            </a:r>
          </a:p>
          <a:p>
            <a:pPr lvl="1">
              <a:lnSpc>
                <a:spcPct val="160000"/>
              </a:lnSpc>
            </a:pPr>
            <a:r>
              <a:rPr dirty="0"/>
              <a:t>Real-time Processing</a:t>
            </a:r>
          </a:p>
          <a:p>
            <a:pPr lvl="1">
              <a:lnSpc>
                <a:spcPct val="160000"/>
              </a:lnSpc>
            </a:pPr>
            <a:r>
              <a:rPr dirty="0"/>
              <a:t>System Integration</a:t>
            </a:r>
          </a:p>
          <a:p>
            <a:pPr>
              <a:lnSpc>
                <a:spcPct val="160000"/>
              </a:lnSpc>
            </a:pPr>
            <a:r>
              <a:rPr b="1" dirty="0"/>
              <a:t>Design for Change (Hexagonal):</a:t>
            </a:r>
          </a:p>
          <a:p>
            <a:pPr lvl="1">
              <a:lnSpc>
                <a:spcPct val="160000"/>
              </a:lnSpc>
            </a:pPr>
            <a:r>
              <a:rPr dirty="0"/>
              <a:t>Complex Domain Logic</a:t>
            </a:r>
          </a:p>
          <a:p>
            <a:pPr lvl="1">
              <a:lnSpc>
                <a:spcPct val="160000"/>
              </a:lnSpc>
            </a:pPr>
            <a:r>
              <a:rPr dirty="0"/>
              <a:t>Testability Requirements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Overview: Layer-Based Architectures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Types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latin typeface="Consolas"/>
              </a:rPr>
              <a:t>Layered Architecture        N-Tier Architecture        Clean Architecture</a:t>
            </a:r>
            <a:br>
              <a:rPr sz="5400" dirty="0"/>
            </a:br>
            <a:r>
              <a:rPr sz="1800" dirty="0">
                <a:latin typeface="Consolas"/>
              </a:rPr>
              <a:t>┌─────────────────┐        ┌─────────────────┐        ┌─────────────────┐</a:t>
            </a:r>
            <a:br>
              <a:rPr sz="5400" dirty="0"/>
            </a:br>
            <a:r>
              <a:rPr sz="1800" dirty="0">
                <a:latin typeface="Consolas"/>
              </a:rPr>
              <a:t>│   Presentation  │        │   Client Tier   │        │   Frameworks    │</a:t>
            </a:r>
            <a:br>
              <a:rPr sz="5400" dirty="0"/>
            </a:br>
            <a:r>
              <a:rPr sz="1800" dirty="0">
                <a:latin typeface="Consolas"/>
              </a:rPr>
              <a:t>├─────────────────┤        ├─────────────────┤        ├─────────────────┤</a:t>
            </a:r>
            <a:br>
              <a:rPr sz="5400" dirty="0"/>
            </a:br>
            <a:r>
              <a:rPr sz="1800" dirty="0">
                <a:latin typeface="Consolas"/>
              </a:rPr>
              <a:t>│    Business     │        │ Application     │        │   Interface     │</a:t>
            </a:r>
            <a:br>
              <a:rPr sz="5400" dirty="0"/>
            </a:br>
            <a:r>
              <a:rPr sz="1800" dirty="0">
                <a:latin typeface="Consolas"/>
              </a:rPr>
              <a:t>├─────────────────┤  &lt;--&gt;  │      Tier       │  &lt;--&gt;  │   Adapters      │</a:t>
            </a:r>
            <a:br>
              <a:rPr sz="5400" dirty="0"/>
            </a:br>
            <a:r>
              <a:rPr sz="1800" dirty="0">
                <a:latin typeface="Consolas"/>
              </a:rPr>
              <a:t>│  Persistence    │        ├─────────────────┤        ├─────────────────┤</a:t>
            </a:r>
            <a:br>
              <a:rPr sz="5400" dirty="0"/>
            </a:br>
            <a:r>
              <a:rPr sz="1800" dirty="0">
                <a:latin typeface="Consolas"/>
              </a:rPr>
              <a:t>├─────────────────┤        │   Data Tier     │        │  Use Cases      │</a:t>
            </a:r>
            <a:br>
              <a:rPr sz="5400" dirty="0"/>
            </a:br>
            <a:r>
              <a:rPr sz="1800" dirty="0">
                <a:latin typeface="Consolas"/>
              </a:rPr>
              <a:t>│    Database     │        └─────────────────┘        ├─────────────────┤</a:t>
            </a:r>
            <a:br>
              <a:rPr sz="5400" dirty="0"/>
            </a:br>
            <a:r>
              <a:rPr sz="1800" dirty="0">
                <a:latin typeface="Consolas"/>
              </a:rPr>
              <a:t>└─────────────────┘                                   │   Entities      │</a:t>
            </a:r>
            <a:br>
              <a:rPr sz="5400" dirty="0"/>
            </a:br>
            <a:r>
              <a:rPr sz="1800" dirty="0">
                <a:latin typeface="Consolas"/>
              </a:rPr>
              <a:t>                                                      └─────────────────┘</a:t>
            </a:r>
            <a:br>
              <a:rPr sz="5400" dirty="0"/>
            </a:br>
            <a:r>
              <a:rPr sz="1800" dirty="0">
                <a:latin typeface="Consolas"/>
              </a:rPr>
              <a:t>Classic Layering           Enterprise N-Tier          Domain-Centric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t>Layered </a:t>
            </a:r>
            <a:r>
              <a:rPr dirty="0"/>
              <a:t>Architecture (</a:t>
            </a:r>
            <a:r>
              <a:rPr dirty="0" err="1"/>
              <a:t>Schichtarchitektur</a:t>
            </a:r>
            <a:r>
              <a:rPr dirty="0"/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Layered Architecture -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latin typeface="Consolas"/>
              </a:rPr>
              <a:t>┌─────────────────────────────────────────────────┐</a:t>
            </a:r>
            <a:br>
              <a:rPr sz="4800" dirty="0"/>
            </a:br>
            <a:r>
              <a:rPr sz="1600" dirty="0">
                <a:latin typeface="Consolas"/>
              </a:rPr>
              <a:t>│                Presentation Layer               │ &lt;- Web UI, REST APIs</a:t>
            </a:r>
            <a:br>
              <a:rPr sz="4800" dirty="0"/>
            </a:br>
            <a:r>
              <a:rPr sz="1600" dirty="0">
                <a:latin typeface="Consolas"/>
              </a:rPr>
              <a:t>├─────────────────────────────────────────────────┤</a:t>
            </a:r>
            <a:br>
              <a:rPr sz="4800" dirty="0"/>
            </a:br>
            <a:r>
              <a:rPr sz="1600" dirty="0">
                <a:latin typeface="Consolas"/>
              </a:rPr>
              <a:t>│                 Business Layer                  │ &lt;- Domain Logic</a:t>
            </a:r>
            <a:br>
              <a:rPr sz="4800" dirty="0"/>
            </a:br>
            <a:r>
              <a:rPr sz="1600" dirty="0">
                <a:latin typeface="Consolas"/>
              </a:rPr>
              <a:t>├─────────────────────────────────────────────────┤</a:t>
            </a:r>
            <a:br>
              <a:rPr sz="4800" dirty="0"/>
            </a:br>
            <a:r>
              <a:rPr sz="1600" dirty="0">
                <a:latin typeface="Consolas"/>
              </a:rPr>
              <a:t>│                Persistence Layer                │ &lt;- Data Access</a:t>
            </a:r>
            <a:br>
              <a:rPr sz="4800" dirty="0"/>
            </a:br>
            <a:r>
              <a:rPr sz="1600" dirty="0">
                <a:latin typeface="Consolas"/>
              </a:rPr>
              <a:t>├─────────────────────────────────────────────────┤</a:t>
            </a:r>
            <a:br>
              <a:rPr sz="4800" dirty="0"/>
            </a:br>
            <a:r>
              <a:rPr sz="1600" dirty="0">
                <a:latin typeface="Consolas"/>
              </a:rPr>
              <a:t>│                 Database Layer                  │ &lt;- Data Storage</a:t>
            </a:r>
            <a:br>
              <a:rPr sz="4800" dirty="0"/>
            </a:br>
            <a:r>
              <a:rPr sz="1600" dirty="0">
                <a:latin typeface="Consolas"/>
              </a:rPr>
              <a:t>└─────────────────────────────────────────────────┘</a:t>
            </a:r>
            <a:br>
              <a:rPr sz="4800" dirty="0"/>
            </a:br>
            <a:br>
              <a:rPr sz="4800" dirty="0"/>
            </a:br>
            <a:r>
              <a:rPr sz="1600" dirty="0">
                <a:latin typeface="Consolas"/>
              </a:rPr>
              <a:t>Dependency Flow: Top -&gt; Down (Higher layers depend on lower layers)</a:t>
            </a:r>
            <a:br>
              <a:rPr sz="4800" dirty="0"/>
            </a:br>
            <a:r>
              <a:rPr sz="1600" dirty="0">
                <a:latin typeface="Consolas"/>
              </a:rPr>
              <a:t>Data Flow: Bidirectional through defined interfaces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Layered Architecture - </a:t>
            </a:r>
            <a:r>
              <a:rPr lang="en-US" dirty="0"/>
              <a:t>Network Config Management System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b="1" dirty="0"/>
              <a:t>Layer Implementation:</a:t>
            </a:r>
          </a:p>
          <a:p>
            <a:pPr lvl="1">
              <a:lnSpc>
                <a:spcPct val="150000"/>
              </a:lnSpc>
            </a:pPr>
            <a:r>
              <a:rPr dirty="0"/>
              <a:t>Presentation: Web Dashboard für Network Engineers</a:t>
            </a:r>
          </a:p>
          <a:p>
            <a:pPr lvl="1">
              <a:lnSpc>
                <a:spcPct val="150000"/>
              </a:lnSpc>
            </a:pPr>
            <a:r>
              <a:rPr dirty="0"/>
              <a:t>Business: Configuration Validation, Change Management</a:t>
            </a:r>
          </a:p>
          <a:p>
            <a:pPr lvl="1">
              <a:lnSpc>
                <a:spcPct val="150000"/>
              </a:lnSpc>
            </a:pPr>
            <a:r>
              <a:rPr dirty="0"/>
              <a:t>Persistence: Configuration Repository, Audit Logging</a:t>
            </a:r>
          </a:p>
          <a:p>
            <a:pPr lvl="1">
              <a:lnSpc>
                <a:spcPct val="150000"/>
              </a:lnSpc>
            </a:pPr>
            <a:r>
              <a:rPr dirty="0"/>
              <a:t>Database: PostgreSQL für Config Data, MongoDB für Audit Logs</a:t>
            </a:r>
          </a:p>
          <a:p>
            <a:pPr>
              <a:lnSpc>
                <a:spcPct val="150000"/>
              </a:lnSpc>
            </a:pPr>
            <a:r>
              <a:rPr b="1" dirty="0"/>
              <a:t>Real-world Application:</a:t>
            </a:r>
          </a:p>
          <a:p>
            <a:pPr lvl="1">
              <a:lnSpc>
                <a:spcPct val="150000"/>
              </a:lnSpc>
            </a:pPr>
            <a:r>
              <a:rPr dirty="0"/>
              <a:t>SNMP configuration management</a:t>
            </a:r>
          </a:p>
          <a:p>
            <a:pPr lvl="1">
              <a:lnSpc>
                <a:spcPct val="150000"/>
              </a:lnSpc>
            </a:pPr>
            <a:r>
              <a:rPr dirty="0"/>
              <a:t>Network device inventory</a:t>
            </a:r>
          </a:p>
          <a:p>
            <a:pPr lvl="1">
              <a:lnSpc>
                <a:spcPct val="150000"/>
              </a:lnSpc>
            </a:pPr>
            <a:r>
              <a:rPr dirty="0"/>
              <a:t>Change approval workflows</a:t>
            </a:r>
          </a:p>
          <a:p>
            <a:pPr lvl="1">
              <a:lnSpc>
                <a:spcPct val="150000"/>
              </a:lnSpc>
            </a:pPr>
            <a:r>
              <a:rPr dirty="0"/>
              <a:t>Configuration backup and restore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Layered Architecture - Vorteile/Nachteile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sz="1800" b="1" dirty="0" err="1"/>
              <a:t>Vorteile</a:t>
            </a:r>
            <a:r>
              <a:rPr sz="1800" dirty="0"/>
              <a:t> </a:t>
            </a:r>
          </a:p>
          <a:p>
            <a:pPr>
              <a:lnSpc>
                <a:spcPct val="150000"/>
              </a:lnSpc>
            </a:pPr>
            <a:r>
              <a:rPr sz="1800" dirty="0"/>
              <a:t>Klare </a:t>
            </a:r>
            <a:r>
              <a:rPr sz="1800" dirty="0" err="1"/>
              <a:t>Trennung</a:t>
            </a:r>
            <a:r>
              <a:rPr sz="1800" dirty="0"/>
              <a:t> der </a:t>
            </a:r>
            <a:r>
              <a:rPr sz="1800" dirty="0" err="1"/>
              <a:t>Verantwortlichkeiten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 err="1"/>
              <a:t>Einfache</a:t>
            </a:r>
            <a:r>
              <a:rPr sz="1800" dirty="0"/>
              <a:t> </a:t>
            </a:r>
            <a:r>
              <a:rPr sz="1800" dirty="0" err="1"/>
              <a:t>Testbarkeit</a:t>
            </a:r>
            <a:r>
              <a:rPr sz="1800" dirty="0"/>
              <a:t> </a:t>
            </a:r>
            <a:r>
              <a:rPr sz="1800" dirty="0" err="1"/>
              <a:t>jeder</a:t>
            </a:r>
            <a:r>
              <a:rPr sz="1800" dirty="0"/>
              <a:t> </a:t>
            </a:r>
            <a:r>
              <a:rPr sz="1800" dirty="0" err="1"/>
              <a:t>Schicht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 err="1"/>
              <a:t>Bewährtes</a:t>
            </a:r>
            <a:r>
              <a:rPr sz="1800" dirty="0"/>
              <a:t> Pattern </a:t>
            </a:r>
            <a:r>
              <a:rPr sz="1800" dirty="0" err="1"/>
              <a:t>mit</a:t>
            </a:r>
            <a:r>
              <a:rPr sz="1800" dirty="0"/>
              <a:t> </a:t>
            </a:r>
            <a:r>
              <a:rPr sz="1800" dirty="0" err="1"/>
              <a:t>hoher</a:t>
            </a:r>
            <a:r>
              <a:rPr sz="1800" dirty="0"/>
              <a:t> </a:t>
            </a:r>
            <a:r>
              <a:rPr sz="1800" dirty="0" err="1"/>
              <a:t>Entwickler-Akzeptanz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Gute Performance </a:t>
            </a:r>
            <a:r>
              <a:rPr sz="1800" dirty="0" err="1"/>
              <a:t>bei</a:t>
            </a:r>
            <a:r>
              <a:rPr sz="1800" dirty="0"/>
              <a:t> </a:t>
            </a:r>
            <a:r>
              <a:rPr sz="1800" dirty="0" err="1"/>
              <a:t>einfachen</a:t>
            </a:r>
            <a:r>
              <a:rPr sz="1800" dirty="0"/>
              <a:t> CRUD-</a:t>
            </a:r>
            <a:r>
              <a:rPr sz="1800" dirty="0" err="1"/>
              <a:t>Operationen</a:t>
            </a:r>
            <a:endParaRPr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sz="1800" b="1" dirty="0" err="1"/>
              <a:t>Nachteile</a:t>
            </a:r>
            <a:r>
              <a:rPr sz="1800" dirty="0"/>
              <a:t> </a:t>
            </a:r>
          </a:p>
          <a:p>
            <a:pPr>
              <a:lnSpc>
                <a:spcPct val="150000"/>
              </a:lnSpc>
            </a:pPr>
            <a:r>
              <a:rPr sz="1800" dirty="0" err="1"/>
              <a:t>Monolithischer</a:t>
            </a:r>
            <a:r>
              <a:rPr sz="1800" dirty="0"/>
              <a:t> Charakter </a:t>
            </a:r>
            <a:r>
              <a:rPr sz="1800" dirty="0" err="1"/>
              <a:t>erschwert</a:t>
            </a:r>
            <a:r>
              <a:rPr sz="1800" dirty="0"/>
              <a:t> </a:t>
            </a:r>
            <a:r>
              <a:rPr sz="1800" dirty="0" err="1"/>
              <a:t>Skalierung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 err="1"/>
              <a:t>Änderungen</a:t>
            </a:r>
            <a:r>
              <a:rPr sz="1800" dirty="0"/>
              <a:t> </a:t>
            </a:r>
            <a:r>
              <a:rPr sz="1800" dirty="0" err="1"/>
              <a:t>propagieren</a:t>
            </a:r>
            <a:r>
              <a:rPr sz="1800" dirty="0"/>
              <a:t> </a:t>
            </a:r>
            <a:r>
              <a:rPr sz="1800" dirty="0" err="1"/>
              <a:t>durch</a:t>
            </a:r>
            <a:r>
              <a:rPr sz="1800" dirty="0"/>
              <a:t> alle </a:t>
            </a:r>
            <a:r>
              <a:rPr sz="1800" dirty="0" err="1"/>
              <a:t>Schichten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 err="1"/>
              <a:t>Datenbankschema</a:t>
            </a:r>
            <a:r>
              <a:rPr sz="1800" dirty="0"/>
              <a:t>-Changes </a:t>
            </a:r>
            <a:r>
              <a:rPr sz="1800" dirty="0" err="1"/>
              <a:t>beeinflussen</a:t>
            </a:r>
            <a:r>
              <a:rPr sz="1800" dirty="0"/>
              <a:t> alle Layer</a:t>
            </a:r>
          </a:p>
          <a:p>
            <a:pPr>
              <a:lnSpc>
                <a:spcPct val="150000"/>
              </a:lnSpc>
            </a:pPr>
            <a:r>
              <a:rPr sz="1800" dirty="0" err="1"/>
              <a:t>Schwierig</a:t>
            </a:r>
            <a:r>
              <a:rPr sz="1800" dirty="0"/>
              <a:t> für </a:t>
            </a:r>
            <a:r>
              <a:rPr sz="1800" dirty="0" err="1"/>
              <a:t>komplexe</a:t>
            </a:r>
            <a:r>
              <a:rPr sz="1800" dirty="0"/>
              <a:t> Domain Logic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Microservices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Microservices Architecture -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latin typeface="Consolas"/>
              </a:rPr>
              <a:t>Service Landscape:</a:t>
            </a:r>
            <a:br>
              <a:rPr sz="5400" dirty="0"/>
            </a:br>
            <a:r>
              <a:rPr sz="1800" dirty="0">
                <a:latin typeface="Consolas"/>
              </a:rPr>
              <a:t>┌───────────────┐  ┌───────────────┐  ┌───────────────┐</a:t>
            </a:r>
            <a:br>
              <a:rPr sz="5400" dirty="0"/>
            </a:br>
            <a:r>
              <a:rPr sz="1800" dirty="0">
                <a:latin typeface="Consolas"/>
              </a:rPr>
              <a:t>│  Device </a:t>
            </a:r>
            <a:r>
              <a:rPr sz="1800" dirty="0" err="1">
                <a:latin typeface="Consolas"/>
              </a:rPr>
              <a:t>Mgmt</a:t>
            </a:r>
            <a:r>
              <a:rPr sz="1800" dirty="0">
                <a:latin typeface="Consolas"/>
              </a:rPr>
              <a:t>  │  │   Monitoring  │  │ Configuration │</a:t>
            </a:r>
            <a:br>
              <a:rPr sz="5400" dirty="0"/>
            </a:br>
            <a:r>
              <a:rPr sz="1800" dirty="0">
                <a:latin typeface="Consolas"/>
              </a:rPr>
              <a:t>│   Service     │  │    Service    │  │    Service    │</a:t>
            </a:r>
            <a:br>
              <a:rPr sz="5400" dirty="0"/>
            </a:br>
            <a:r>
              <a:rPr sz="1800" dirty="0">
                <a:latin typeface="Consolas"/>
              </a:rPr>
              <a:t>├───────────────┤  ├───────────────┤  ├───────────────┤</a:t>
            </a:r>
            <a:br>
              <a:rPr sz="5400" dirty="0"/>
            </a:br>
            <a:r>
              <a:rPr sz="1800" dirty="0">
                <a:latin typeface="Consolas"/>
              </a:rPr>
              <a:t>│  PostgreSQL   │  │  </a:t>
            </a:r>
            <a:r>
              <a:rPr sz="1800" dirty="0" err="1">
                <a:latin typeface="Consolas"/>
              </a:rPr>
              <a:t>InfluxDB</a:t>
            </a:r>
            <a:r>
              <a:rPr sz="1800" dirty="0">
                <a:latin typeface="Consolas"/>
              </a:rPr>
              <a:t>     │  │   MongoDB     │</a:t>
            </a:r>
            <a:br>
              <a:rPr sz="5400" dirty="0"/>
            </a:br>
            <a:r>
              <a:rPr sz="1800" dirty="0">
                <a:latin typeface="Consolas"/>
              </a:rPr>
              <a:t>└───────────────┘  └───────────────┘  └───────────────┘</a:t>
            </a:r>
            <a:br>
              <a:rPr sz="5400" dirty="0"/>
            </a:br>
            <a:r>
              <a:rPr sz="1800" dirty="0">
                <a:latin typeface="Consolas"/>
              </a:rPr>
              <a:t>         │                  │                  │</a:t>
            </a:r>
            <a:br>
              <a:rPr sz="5400" dirty="0"/>
            </a:br>
            <a:r>
              <a:rPr sz="1800" dirty="0">
                <a:latin typeface="Consolas"/>
              </a:rPr>
              <a:t>         └──────────────────┼──────────────────┘</a:t>
            </a:r>
            <a:br>
              <a:rPr sz="5400" dirty="0"/>
            </a:br>
            <a:r>
              <a:rPr sz="1800" dirty="0">
                <a:latin typeface="Consolas"/>
              </a:rPr>
              <a:t>                            │</a:t>
            </a:r>
            <a:br>
              <a:rPr sz="5400" dirty="0"/>
            </a:br>
            <a:r>
              <a:rPr sz="1800" dirty="0">
                <a:latin typeface="Consolas"/>
              </a:rPr>
              <a:t>                   ┌─────────────────┐</a:t>
            </a:r>
            <a:br>
              <a:rPr sz="5400" dirty="0"/>
            </a:br>
            <a:r>
              <a:rPr sz="1800" dirty="0">
                <a:latin typeface="Consolas"/>
              </a:rPr>
              <a:t>                   │   API Gateway   │</a:t>
            </a:r>
            <a:br>
              <a:rPr sz="5400" dirty="0"/>
            </a:br>
            <a:r>
              <a:rPr sz="1800" dirty="0">
                <a:latin typeface="Consolas"/>
              </a:rPr>
              <a:t>                   ├─────────────────┤</a:t>
            </a:r>
            <a:br>
              <a:rPr sz="5400" dirty="0"/>
            </a:br>
            <a:r>
              <a:rPr sz="1800" dirty="0">
                <a:latin typeface="Consolas"/>
              </a:rPr>
              <a:t>                   │ Load Balancer   │</a:t>
            </a:r>
            <a:br>
              <a:rPr sz="5400" dirty="0"/>
            </a:br>
            <a:r>
              <a:rPr sz="1800" dirty="0">
                <a:latin typeface="Consolas"/>
              </a:rPr>
              <a:t>                   ├─────────────────┤</a:t>
            </a:r>
            <a:br>
              <a:rPr sz="5400" dirty="0"/>
            </a:br>
            <a:r>
              <a:rPr sz="1800" dirty="0">
                <a:latin typeface="Consolas"/>
              </a:rPr>
              <a:t>                   │ Service Mesh    │</a:t>
            </a:r>
            <a:br>
              <a:rPr sz="5400" dirty="0"/>
            </a:br>
            <a:r>
              <a:rPr sz="1800" dirty="0">
                <a:latin typeface="Consolas"/>
              </a:rPr>
              <a:t>                   └─────────────────┘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VanillaCore" id="{A4188DAF-3037-9A46-8AA0-BDB523AB8B82}" vid="{1D57C864-6CD3-B749-8548-A8609C08E9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</TotalTime>
  <Words>2406</Words>
  <Application>Microsoft Macintosh PowerPoint</Application>
  <PresentationFormat>Widescreen</PresentationFormat>
  <Paragraphs>405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Aptos</vt:lpstr>
      <vt:lpstr>Arial</vt:lpstr>
      <vt:lpstr>Consolas</vt:lpstr>
      <vt:lpstr>Open Sans</vt:lpstr>
      <vt:lpstr>Open Sans Light</vt:lpstr>
      <vt:lpstr>Source Code Pro</vt:lpstr>
      <vt:lpstr>Custom Design</vt:lpstr>
      <vt:lpstr>Architectural Patterns - Part 1</vt:lpstr>
      <vt:lpstr>Overview: Layer-Based Architectures</vt:lpstr>
      <vt:lpstr>Architecture Types Comparison</vt:lpstr>
      <vt:lpstr>Layered Architecture (Schichtarchitektur)</vt:lpstr>
      <vt:lpstr>Layered Architecture - Schema</vt:lpstr>
      <vt:lpstr>Layered Architecture - Network Config Management System</vt:lpstr>
      <vt:lpstr>Layered Architecture - Vorteile/Nachteile</vt:lpstr>
      <vt:lpstr>Microservices Architecture</vt:lpstr>
      <vt:lpstr>Microservices Architecture - Schema</vt:lpstr>
      <vt:lpstr>Microservices - Vorteile/Nachteile</vt:lpstr>
      <vt:lpstr>Event-Driven Architecture</vt:lpstr>
      <vt:lpstr>Event-Driven Architecture - Schema</vt:lpstr>
      <vt:lpstr>Event-Driven Architecture - Vorteile/Nachteile</vt:lpstr>
      <vt:lpstr>Hexagonal Architecture (Ports &amp; Adapters)</vt:lpstr>
      <vt:lpstr>Hexagonal Architecture – Ports &amp; Adapters</vt:lpstr>
      <vt:lpstr>Hexagonal Architecture - Vorteile/Nachteile</vt:lpstr>
      <vt:lpstr>Architectural Evolvement</vt:lpstr>
      <vt:lpstr>Architectural Evolvement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Samaschke, Karsten</dc:creator>
  <cp:lastModifiedBy>Samaschke, Karsten</cp:lastModifiedBy>
  <cp:revision>19</cp:revision>
  <dcterms:created xsi:type="dcterms:W3CDTF">2025-09-10T03:57:45Z</dcterms:created>
  <dcterms:modified xsi:type="dcterms:W3CDTF">2025-09-11T12:19:55Z</dcterms:modified>
</cp:coreProperties>
</file>