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03"/>
    <p:restoredTop sz="94687"/>
  </p:normalViewPr>
  <p:slideViewPr>
    <p:cSldViewPr snapToGrid="0">
      <p:cViewPr varScale="1">
        <p:scale>
          <a:sx n="147" d="100"/>
          <a:sy n="147" d="100"/>
        </p:scale>
        <p:origin x="5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0702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Teil 2: Advanced Patterns für Enterprise-Scale:</a:t>
            </a:r>
          </a:p>
          <a:p>
            <a:endParaRPr/>
          </a:p>
          <a:p>
            <a:r>
              <a:t>HEUTE'S FOKUS:</a:t>
            </a:r>
          </a:p>
          <a:p>
            <a:r>
              <a:t>- CQRS: Read/Write Optimierung</a:t>
            </a:r>
          </a:p>
          <a:p>
            <a:r>
              <a:t>- Event Sourcing: Audit Trail by Design</a:t>
            </a:r>
          </a:p>
          <a:p>
            <a:r>
              <a:t>- Circuit Breaker: Resilience Patterns</a:t>
            </a:r>
          </a:p>
          <a:p>
            <a:r>
              <a:t>- Saga: Distributed Transactions</a:t>
            </a:r>
          </a:p>
          <a:p>
            <a:r>
              <a:t>- API Gateway: Edge Services</a:t>
            </a:r>
          </a:p>
          <a:p>
            <a:r>
              <a:t>- Service Mesh: Zero-Trust Networking</a:t>
            </a:r>
          </a:p>
          <a:p>
            <a:r>
              <a:t>- Bulkhead: Fault Isolation</a:t>
            </a:r>
          </a:p>
          <a:p>
            <a:r>
              <a:t>- DDD: Strategic Design</a:t>
            </a:r>
          </a:p>
          <a:p>
            <a:endParaRPr/>
          </a:p>
          <a:p>
            <a:r>
              <a:t>TELEKOM CONTEXT:</a:t>
            </a:r>
          </a:p>
          <a:p>
            <a:r>
              <a:t>Diese Patterns lösen konkrete Probleme in unserer Microservice-Landschaft.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Saga Orchestration vs Choreography:</a:t>
            </a:r>
          </a:p>
          <a:p>
            <a:endParaRPr/>
          </a:p>
          <a:p>
            <a:r>
              <a:t>ORCHESTRATION (Links):</a:t>
            </a:r>
          </a:p>
          <a:p>
            <a:r>
              <a:t>- Saga Orchestrator koordiniert</a:t>
            </a:r>
          </a:p>
          <a:p>
            <a:r>
              <a:t>- Kennt alle Steps und Compensations</a:t>
            </a:r>
          </a:p>
          <a:p>
            <a:r>
              <a:t>- Einfacher zu verstehen und debuggen</a:t>
            </a:r>
          </a:p>
          <a:p>
            <a:r>
              <a:t>- Single Point of Failure</a:t>
            </a:r>
          </a:p>
          <a:p>
            <a:endParaRPr/>
          </a:p>
          <a:p>
            <a:r>
              <a:t>CHOREOGRAPHY (Rechts):</a:t>
            </a:r>
          </a:p>
          <a:p>
            <a:r>
              <a:t>- Services kommunizieren via Events</a:t>
            </a:r>
          </a:p>
          <a:p>
            <a:r>
              <a:t>- Kein zentraler Coordinator</a:t>
            </a:r>
          </a:p>
          <a:p>
            <a:r>
              <a:t>- Mehr Resilience</a:t>
            </a:r>
          </a:p>
          <a:p>
            <a:r>
              <a:t>- Schwerer zu verstehen</a:t>
            </a:r>
          </a:p>
          <a:p>
            <a:endParaRPr/>
          </a:p>
          <a:p>
            <a:r>
              <a:t>TELEKOM EMPFEHLUNG:</a:t>
            </a:r>
          </a:p>
          <a:p>
            <a:r>
              <a:t>- Orchestration für kritische Flows</a:t>
            </a:r>
          </a:p>
          <a:p>
            <a:r>
              <a:t>- Max 5-7 Steps pro Saga</a:t>
            </a:r>
          </a:p>
          <a:p>
            <a:r>
              <a:t>- Compensation muss idempotent sein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API Gateway - Der Türsteher:</a:t>
            </a:r>
          </a:p>
          <a:p>
            <a:endParaRPr/>
          </a:p>
          <a:p>
            <a:r>
              <a:t>FUNKTIONEN:</a:t>
            </a:r>
          </a:p>
          <a:p>
            <a:r>
              <a:t>- Single Entry Point für Clients</a:t>
            </a:r>
          </a:p>
          <a:p>
            <a:r>
              <a:t>- Authentication &amp; Authorization</a:t>
            </a:r>
          </a:p>
          <a:p>
            <a:r>
              <a:t>- Rate Limiting &amp; Throttling</a:t>
            </a:r>
          </a:p>
          <a:p>
            <a:r>
              <a:t>- Request Routing</a:t>
            </a:r>
          </a:p>
          <a:p>
            <a:r>
              <a:t>- Response Aggregation</a:t>
            </a:r>
          </a:p>
          <a:p>
            <a:endParaRPr/>
          </a:p>
          <a:p>
            <a:r>
              <a:t>TELEKOM SETUP:</a:t>
            </a:r>
          </a:p>
          <a:p>
            <a:r>
              <a:t>- Kong Gateway in Production</a:t>
            </a:r>
          </a:p>
          <a:p>
            <a:r>
              <a:t>- 10K Requests/sec</a:t>
            </a:r>
          </a:p>
          <a:p>
            <a:r>
              <a:t>- JWT Token Validation</a:t>
            </a:r>
          </a:p>
          <a:p>
            <a:r>
              <a:t>- API Key Management</a:t>
            </a:r>
          </a:p>
          <a:p>
            <a:r>
              <a:t>- GraphQL Federation</a:t>
            </a:r>
          </a:p>
          <a:p>
            <a:endParaRPr/>
          </a:p>
          <a:p>
            <a:r>
              <a:t>VORTEILE:</a:t>
            </a:r>
          </a:p>
          <a:p>
            <a:r>
              <a:t>- Clients kennen nur Gateway</a:t>
            </a:r>
          </a:p>
          <a:p>
            <a:r>
              <a:t>- Backend-Changes transparent</a:t>
            </a:r>
          </a:p>
          <a:p>
            <a:r>
              <a:t>- Cross-Cutting Concerns zentral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API Gateway im Detail:</a:t>
            </a:r>
          </a:p>
          <a:p>
            <a:endParaRPr/>
          </a:p>
          <a:p>
            <a:r>
              <a:t>EDGE FUNCTIONS:</a:t>
            </a:r>
          </a:p>
          <a:p>
            <a:r>
              <a:t>- SSL Termination</a:t>
            </a:r>
          </a:p>
          <a:p>
            <a:r>
              <a:t>- DDoS Protection</a:t>
            </a:r>
          </a:p>
          <a:p>
            <a:r>
              <a:t>- IP Whitelisting</a:t>
            </a:r>
          </a:p>
          <a:p>
            <a:endParaRPr/>
          </a:p>
          <a:p>
            <a:r>
              <a:t>ROUTING:</a:t>
            </a:r>
          </a:p>
          <a:p>
            <a:r>
              <a:t>- Path-based: /users → User Service</a:t>
            </a:r>
          </a:p>
          <a:p>
            <a:r>
              <a:t>- Header-based: Version Routing</a:t>
            </a:r>
          </a:p>
          <a:p>
            <a:r>
              <a:t>- Load Balancing: Round Robin</a:t>
            </a:r>
          </a:p>
          <a:p>
            <a:endParaRPr/>
          </a:p>
          <a:p>
            <a:r>
              <a:t>TRANSFORMATIONS:</a:t>
            </a:r>
          </a:p>
          <a:p>
            <a:r>
              <a:t>- Request/Response Mapping</a:t>
            </a:r>
          </a:p>
          <a:p>
            <a:r>
              <a:t>- Protocol Translation (REST→gRPC)</a:t>
            </a:r>
          </a:p>
          <a:p>
            <a:r>
              <a:t>- Response Aggregation</a:t>
            </a:r>
          </a:p>
          <a:p>
            <a:endParaRPr/>
          </a:p>
          <a:p>
            <a:r>
              <a:t>TELEKOM PLUGINS:</a:t>
            </a:r>
          </a:p>
          <a:p>
            <a:r>
              <a:t>- OAuth2 Integration</a:t>
            </a:r>
          </a:p>
          <a:p>
            <a:r>
              <a:t>- Prometheus Metrics</a:t>
            </a:r>
          </a:p>
          <a:p>
            <a:r>
              <a:t>- Request Logging</a:t>
            </a:r>
          </a:p>
          <a:p>
            <a:r>
              <a:t>- Response Caching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Service Mesh - Zero Trust Networking:</a:t>
            </a:r>
          </a:p>
          <a:p>
            <a:endParaRPr/>
          </a:p>
          <a:p>
            <a:r>
              <a:t>WAS IST EIN SERVICE MESH?</a:t>
            </a:r>
          </a:p>
          <a:p>
            <a:r>
              <a:t>- Infrastruktur-Layer für Service-Kommunikation</a:t>
            </a:r>
          </a:p>
          <a:p>
            <a:r>
              <a:t>- Sidecar Proxy für jeden Service</a:t>
            </a:r>
          </a:p>
          <a:p>
            <a:r>
              <a:t>- Zentrale Control Plane</a:t>
            </a:r>
          </a:p>
          <a:p>
            <a:endParaRPr/>
          </a:p>
          <a:p>
            <a:r>
              <a:t>TELEKOM ISTIO SETUP:</a:t>
            </a:r>
          </a:p>
          <a:p>
            <a:r>
              <a:t>- mTLS zwischen allen Services</a:t>
            </a:r>
          </a:p>
          <a:p>
            <a:r>
              <a:t>- Automatic Retries</a:t>
            </a:r>
          </a:p>
          <a:p>
            <a:r>
              <a:t>- Circuit Breaking</a:t>
            </a:r>
          </a:p>
          <a:p>
            <a:r>
              <a:t>- Distributed Tracing</a:t>
            </a:r>
          </a:p>
          <a:p>
            <a:endParaRPr/>
          </a:p>
          <a:p>
            <a:r>
              <a:t>WARUM WICHTIG?</a:t>
            </a:r>
          </a:p>
          <a:p>
            <a:r>
              <a:t>- Security by Default</a:t>
            </a:r>
          </a:p>
          <a:p>
            <a:r>
              <a:t>- Observability out-of-the-box</a:t>
            </a:r>
          </a:p>
          <a:p>
            <a:r>
              <a:t>- Traffic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Istio Service Mesh Architektur:</a:t>
            </a:r>
          </a:p>
          <a:p>
            <a:endParaRPr/>
          </a:p>
          <a:p>
            <a:r>
              <a:t>DATA PLANE (Envoy Proxies):</a:t>
            </a:r>
          </a:p>
          <a:p>
            <a:r>
              <a:t>- Sidecar für jeden Pod</a:t>
            </a:r>
          </a:p>
          <a:p>
            <a:r>
              <a:t>- Intercepts all Traffic</a:t>
            </a:r>
          </a:p>
          <a:p>
            <a:r>
              <a:t>- mTLS Encryption</a:t>
            </a:r>
          </a:p>
          <a:p>
            <a:r>
              <a:t>- Metrics Collection</a:t>
            </a:r>
          </a:p>
          <a:p>
            <a:endParaRPr/>
          </a:p>
          <a:p>
            <a:r>
              <a:t>CONTROL PLANE:</a:t>
            </a:r>
          </a:p>
          <a:p>
            <a:r>
              <a:t>- Istiod: Configuration Management</a:t>
            </a:r>
          </a:p>
          <a:p>
            <a:r>
              <a:t>- Pilot: Service Discovery</a:t>
            </a:r>
          </a:p>
          <a:p>
            <a:r>
              <a:t>- Citadel: Certificate Management</a:t>
            </a:r>
          </a:p>
          <a:p>
            <a:r>
              <a:t>- Galley: Config Validation</a:t>
            </a:r>
          </a:p>
          <a:p>
            <a:endParaRPr/>
          </a:p>
          <a:p>
            <a:r>
              <a:t>TELEKOM BENEFITS:</a:t>
            </a:r>
          </a:p>
          <a:p>
            <a:r>
              <a:t>- Zero-Trust ohne Code-Änderung</a:t>
            </a:r>
          </a:p>
          <a:p>
            <a:r>
              <a:t>- Canary Deployments (10% Traffic)</a:t>
            </a:r>
          </a:p>
          <a:p>
            <a:r>
              <a:t>- A/B Testing</a:t>
            </a:r>
          </a:p>
          <a:p>
            <a:r>
              <a:t>- Fault Injection für Chaos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Bulkhead - Isolation für Stabilität:</a:t>
            </a:r>
          </a:p>
          <a:p>
            <a:endParaRPr/>
          </a:p>
          <a:p>
            <a:r>
              <a:t>NAUTIK-METAPHER:</a:t>
            </a:r>
          </a:p>
          <a:p>
            <a:r>
              <a:t>- Schiff hat wasserdichte Kammern</a:t>
            </a:r>
          </a:p>
          <a:p>
            <a:r>
              <a:t>- Ein Leck flutet nicht alles</a:t>
            </a:r>
          </a:p>
          <a:p>
            <a:r>
              <a:t>- System überlebt Teil-Ausfall</a:t>
            </a:r>
          </a:p>
          <a:p>
            <a:endParaRPr/>
          </a:p>
          <a:p>
            <a:r>
              <a:t>SOFTWARE BULKHEADS:</a:t>
            </a:r>
          </a:p>
          <a:p>
            <a:r>
              <a:t>- Thread Pool Isolation</a:t>
            </a:r>
          </a:p>
          <a:p>
            <a:r>
              <a:t>- Connection Pool Limits</a:t>
            </a:r>
          </a:p>
          <a:p>
            <a:r>
              <a:t>- Resource Quotas</a:t>
            </a:r>
          </a:p>
          <a:p>
            <a:endParaRPr/>
          </a:p>
          <a:p>
            <a:r>
              <a:t>TELEKOM BEISPIEL:</a:t>
            </a:r>
          </a:p>
          <a:p>
            <a:r>
              <a:t>- API: 100 Threads Total</a:t>
            </a:r>
          </a:p>
          <a:p>
            <a:r>
              <a:t>- Premium Customers: 60 Threads</a:t>
            </a:r>
          </a:p>
          <a:p>
            <a:r>
              <a:t>- Regular Customers: 30 Threads</a:t>
            </a:r>
          </a:p>
          <a:p>
            <a:r>
              <a:t>- Admin: 10 Threads</a:t>
            </a:r>
          </a:p>
          <a:p>
            <a:r>
              <a:t>→ Premium-Last bringt nicht Admin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Bulkhead Implementation:</a:t>
            </a:r>
          </a:p>
          <a:p>
            <a:endParaRPr/>
          </a:p>
          <a:p>
            <a:r>
              <a:t>THREAD POOL ISOLATION:</a:t>
            </a:r>
          </a:p>
          <a:p>
            <a:r>
              <a:t>- Jeder Client-Type eigener Pool</a:t>
            </a:r>
          </a:p>
          <a:p>
            <a:r>
              <a:t>- Pool-Size basiert auf SLA</a:t>
            </a:r>
          </a:p>
          <a:p>
            <a:r>
              <a:t>- Overflow → Rejection</a:t>
            </a:r>
          </a:p>
          <a:p>
            <a:endParaRPr/>
          </a:p>
          <a:p>
            <a:r>
              <a:t>CONNECTION POOLS:</a:t>
            </a:r>
          </a:p>
          <a:p>
            <a:r>
              <a:t>- Database: 50 Connections</a:t>
            </a:r>
          </a:p>
          <a:p>
            <a:r>
              <a:t>- Cache: 100 Connections</a:t>
            </a:r>
          </a:p>
          <a:p>
            <a:r>
              <a:t>- External API: 20 Connections</a:t>
            </a:r>
          </a:p>
          <a:p>
            <a:endParaRPr/>
          </a:p>
          <a:p>
            <a:r>
              <a:t>KUBERNETES LIMITS:</a:t>
            </a:r>
          </a:p>
          <a:p>
            <a:r>
              <a:t>- CPU Limits per Container</a:t>
            </a:r>
          </a:p>
          <a:p>
            <a:r>
              <a:t>- Memory Limits</a:t>
            </a:r>
          </a:p>
          <a:p>
            <a:r>
              <a:t>- Network Bandwidth Quotas</a:t>
            </a:r>
          </a:p>
          <a:p>
            <a:endParaRPr/>
          </a:p>
          <a:p>
            <a:r>
              <a:t>TELEKOM METRICS:</a:t>
            </a:r>
          </a:p>
          <a:p>
            <a:r>
              <a:t>- 99.9% Availability durch Bulkheads</a:t>
            </a:r>
          </a:p>
          <a:p>
            <a:r>
              <a:t>- Partial Outages statt Total Failure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DDD - Die Sprache des Business:</a:t>
            </a:r>
          </a:p>
          <a:p>
            <a:endParaRPr/>
          </a:p>
          <a:p>
            <a:r>
              <a:t>KERN-KONZEPTE:</a:t>
            </a:r>
          </a:p>
          <a:p>
            <a:r>
              <a:t>- Ubiquitous Language: Alle sprechen gleich</a:t>
            </a:r>
          </a:p>
          <a:p>
            <a:r>
              <a:t>- Bounded Contexts: Klare Grenzen</a:t>
            </a:r>
          </a:p>
          <a:p>
            <a:r>
              <a:t>- Aggregates: Transactional Boundaries</a:t>
            </a:r>
          </a:p>
          <a:p>
            <a:r>
              <a:t>- Domain Events: Business Events</a:t>
            </a:r>
          </a:p>
          <a:p>
            <a:endParaRPr/>
          </a:p>
          <a:p>
            <a:r>
              <a:t>TELEKOM DOMAINS:</a:t>
            </a:r>
          </a:p>
          <a:p>
            <a:r>
              <a:t>- Customer Management</a:t>
            </a:r>
          </a:p>
          <a:p>
            <a:r>
              <a:t>- Billing &amp; Payment</a:t>
            </a:r>
          </a:p>
          <a:p>
            <a:r>
              <a:t>- Network Provisioning</a:t>
            </a:r>
          </a:p>
          <a:p>
            <a:r>
              <a:t>- Inventory Management</a:t>
            </a:r>
          </a:p>
          <a:p>
            <a:endParaRPr/>
          </a:p>
          <a:p>
            <a:r>
              <a:t>WICHTIG:</a:t>
            </a:r>
          </a:p>
          <a:p>
            <a:r>
              <a:t>- Domain Experts einbeziehen</a:t>
            </a:r>
          </a:p>
          <a:p>
            <a:r>
              <a:t>- Nicht technisch denken</a:t>
            </a:r>
          </a:p>
          <a:p>
            <a:r>
              <a:t>- Business-Sprache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 Sourcing Erfahrungen:</a:t>
            </a:r>
          </a:p>
          <a:p>
            <a:endParaRPr/>
          </a:p>
          <a:p>
            <a:r>
              <a:t>VORTEILE (Warum wir es lieben):</a:t>
            </a:r>
          </a:p>
          <a:p>
            <a:r>
              <a:t>- Audit Trail: Automatisch, unveränderbar</a:t>
            </a:r>
          </a:p>
          <a:p>
            <a:r>
              <a:t>- Time Travel: Jeder historische Zustand</a:t>
            </a:r>
          </a:p>
          <a:p>
            <a:r>
              <a:t>- Debugging: Was ist wann passiert?</a:t>
            </a:r>
          </a:p>
          <a:p>
            <a:r>
              <a:t>- CQRS: Perfekte Kombination</a:t>
            </a:r>
          </a:p>
          <a:p>
            <a:endParaRPr/>
          </a:p>
          <a:p>
            <a:r>
              <a:t>NACHTEILE (Die Schmerzen):</a:t>
            </a:r>
          </a:p>
          <a:p>
            <a:r>
              <a:t>- Event Store: Wächst unbegrenzt (5TB/Jahr)</a:t>
            </a:r>
          </a:p>
          <a:p>
            <a:r>
              <a:t>- Schema Evolution: Alte Events migrieren</a:t>
            </a:r>
          </a:p>
          <a:p>
            <a:r>
              <a:t>- Snapshots: Complexity für Performance</a:t>
            </a:r>
          </a:p>
          <a:p>
            <a:r>
              <a:t>- GDPR: Löschen ist kompliziert</a:t>
            </a:r>
          </a:p>
          <a:p>
            <a:endParaRPr/>
          </a:p>
          <a:p>
            <a:r>
              <a:t>TELEKOM LÖSUNG:</a:t>
            </a:r>
          </a:p>
          <a:p>
            <a:r>
              <a:t>- Event Store mit 2 Jahre Retention</a:t>
            </a:r>
          </a:p>
          <a:p>
            <a:r>
              <a:t>- Snapshots alle 1000 Events</a:t>
            </a:r>
          </a:p>
          <a:p>
            <a:r>
              <a:t>- Event Versioning Strategy</a:t>
            </a:r>
          </a:p>
          <a:p>
            <a:r>
              <a:t>- GDPR: Crypto-Shredding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Circuit Breaker in der Praxis:</a:t>
            </a:r>
          </a:p>
          <a:p>
            <a:endParaRPr/>
          </a:p>
          <a:p>
            <a:r>
              <a:t>VORTEILE (Stabilität):</a:t>
            </a:r>
          </a:p>
          <a:p>
            <a:r>
              <a:t>- Fail-Fast: Keine Timeouts (50ms statt 30s)</a:t>
            </a:r>
          </a:p>
          <a:p>
            <a:r>
              <a:t>- System-Stabilität: Verhindert Cascading Failures</a:t>
            </a:r>
          </a:p>
          <a:p>
            <a:r>
              <a:t>- Auto-Recovery: Self-Healing nach Timeout</a:t>
            </a:r>
          </a:p>
          <a:p>
            <a:r>
              <a:t>- Resource-Schutz: Threads nicht blockiert</a:t>
            </a:r>
          </a:p>
          <a:p>
            <a:endParaRPr/>
          </a:p>
          <a:p>
            <a:r>
              <a:t>NACHTEILE (Herausforderungen):</a:t>
            </a:r>
          </a:p>
          <a:p>
            <a:r>
              <a:t>- Threshold-Tuning: Zu sensitiv = False Positives</a:t>
            </a:r>
          </a:p>
          <a:p>
            <a:r>
              <a:t>- Monitoring: Mehr Dashboards nötig</a:t>
            </a:r>
          </a:p>
          <a:p>
            <a:r>
              <a:t>- Error Handling: Fallback-Logic komplex</a:t>
            </a:r>
          </a:p>
          <a:p>
            <a:r>
              <a:t>- Testing: Schwer zu testen</a:t>
            </a:r>
          </a:p>
          <a:p>
            <a:endParaRPr/>
          </a:p>
          <a:p>
            <a:r>
              <a:t>TELEKOM TUNING:</a:t>
            </a:r>
          </a:p>
          <a:p>
            <a:r>
              <a:t>- Error Rate: 50% in 10 Calls → OPEN</a:t>
            </a:r>
          </a:p>
          <a:p>
            <a:r>
              <a:t>- Timeout: 60 Sekunden</a:t>
            </a:r>
          </a:p>
          <a:p>
            <a:r>
              <a:t>- Half-Open: 1 Test-Call</a:t>
            </a:r>
          </a:p>
          <a:p>
            <a:r>
              <a:t>- Fallback: Cache oder Default-Response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CQRS - Trennung von Lesen und Schreiben:</a:t>
            </a:r>
          </a:p>
          <a:p>
            <a:endParaRPr/>
          </a:p>
          <a:p>
            <a:r>
              <a:t>PROBLEM BEI TELEKOM:</a:t>
            </a:r>
          </a:p>
          <a:p>
            <a:r>
              <a:t>- Billing-System: 1000 Writes/sec, 100K Reads/sec</a:t>
            </a:r>
          </a:p>
          <a:p>
            <a:r>
              <a:t>- Ein Model kann nicht beide optimieren</a:t>
            </a:r>
          </a:p>
          <a:p>
            <a:r>
              <a:t>- Read-Queries werden immer komplexer</a:t>
            </a:r>
          </a:p>
          <a:p>
            <a:endParaRPr/>
          </a:p>
          <a:p>
            <a:r>
              <a:t>LÖSUNG MIT CQRS:</a:t>
            </a:r>
          </a:p>
          <a:p>
            <a:r>
              <a:t>- Write Model: Normalized, konsistent</a:t>
            </a:r>
          </a:p>
          <a:p>
            <a:r>
              <a:t>- Read Model: Denormalized, eventual consistent</a:t>
            </a:r>
          </a:p>
          <a:p>
            <a:r>
              <a:t>- Event Bus synchronisiert beide</a:t>
            </a:r>
          </a:p>
          <a:p>
            <a:endParaRPr/>
          </a:p>
          <a:p>
            <a:r>
              <a:t>REAL-WORLD:</a:t>
            </a:r>
          </a:p>
          <a:p>
            <a:r>
              <a:t>- Command: Kunde ändert Tarif</a:t>
            </a:r>
          </a:p>
          <a:p>
            <a:r>
              <a:t>- Event: TarifGeändert</a:t>
            </a:r>
          </a:p>
          <a:p>
            <a:r>
              <a:t>- Query: Dashboard zeigt neuen Tarif (nach ~100ms)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Saga Pattern Lessons Learned:</a:t>
            </a:r>
          </a:p>
          <a:p>
            <a:endParaRPr/>
          </a:p>
          <a:p>
            <a:r>
              <a:t>VORTEILE (Distributed Transactions):</a:t>
            </a:r>
          </a:p>
          <a:p>
            <a:r>
              <a:t>- No Locking: Keine DB-Locks über Services</a:t>
            </a:r>
          </a:p>
          <a:p>
            <a:r>
              <a:t>- Compensation: Business-Level Rollback</a:t>
            </a:r>
          </a:p>
          <a:p>
            <a:r>
              <a:t>- Performance: Besser als 2PC</a:t>
            </a:r>
          </a:p>
          <a:p>
            <a:r>
              <a:t>- Resilience: Partial Failures handled</a:t>
            </a:r>
          </a:p>
          <a:p>
            <a:endParaRPr/>
          </a:p>
          <a:p>
            <a:r>
              <a:t>NACHTEILE (Komplexität):</a:t>
            </a:r>
          </a:p>
          <a:p>
            <a:r>
              <a:t>- Compensation Logic: Muss für jeden Step</a:t>
            </a:r>
          </a:p>
          <a:p>
            <a:r>
              <a:t>- Debugging: Distributed Flow schwer</a:t>
            </a:r>
          </a:p>
          <a:p>
            <a:r>
              <a:t>- Testing: Alle Failure-Scenarios</a:t>
            </a:r>
          </a:p>
          <a:p>
            <a:r>
              <a:t>- Eventual Consistency: Kein ACID</a:t>
            </a:r>
          </a:p>
          <a:p>
            <a:endParaRPr/>
          </a:p>
          <a:p>
            <a:r>
              <a:t>TELEKOM BEISPIEL:</a:t>
            </a:r>
          </a:p>
          <a:p>
            <a:r>
              <a:t>- Order Saga: 7 Steps, 6 Compensations</a:t>
            </a:r>
          </a:p>
          <a:p>
            <a:r>
              <a:t>- Erfolgsrate: 99.2%</a:t>
            </a:r>
          </a:p>
          <a:p>
            <a:r>
              <a:t>- Compensation-Rate: 0.8%</a:t>
            </a:r>
          </a:p>
          <a:p>
            <a:r>
              <a:t>- Durchschnittsdauer: 3 Sekunden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API Gateway Trade-offs:</a:t>
            </a:r>
          </a:p>
          <a:p>
            <a:endParaRPr/>
          </a:p>
          <a:p>
            <a:r>
              <a:t>VORTEILE (Warum essentiell):</a:t>
            </a:r>
          </a:p>
          <a:p>
            <a:r>
              <a:t>- Single Entry: Clients kennen nur Gateway</a:t>
            </a:r>
          </a:p>
          <a:p>
            <a:r>
              <a:t>- Cross-Cutting: Auth, Logging zentral</a:t>
            </a:r>
          </a:p>
          <a:p>
            <a:r>
              <a:t>- Aggregation: Multiple Calls → 1 Response</a:t>
            </a:r>
          </a:p>
          <a:p>
            <a:r>
              <a:t>- Abstraction: Backend-Changes transparent</a:t>
            </a:r>
          </a:p>
          <a:p>
            <a:endParaRPr/>
          </a:p>
          <a:p>
            <a:r>
              <a:t>NACHTEILE (Operational):</a:t>
            </a:r>
          </a:p>
          <a:p>
            <a:r>
              <a:t>- Single Point of Failure: HA kritisch</a:t>
            </a:r>
          </a:p>
          <a:p>
            <a:r>
              <a:t>- Latency: +10-20ms pro Request</a:t>
            </a:r>
          </a:p>
          <a:p>
            <a:r>
              <a:t>- Deployment: Koordination nötig</a:t>
            </a:r>
          </a:p>
          <a:p>
            <a:r>
              <a:t>- Bottleneck: Bei schlechtem Design</a:t>
            </a:r>
          </a:p>
          <a:p>
            <a:endParaRPr/>
          </a:p>
          <a:p>
            <a:r>
              <a:t>TELEKOM SETUP:</a:t>
            </a:r>
          </a:p>
          <a:p>
            <a:r>
              <a:t>- Kong Cluster: 3 Nodes</a:t>
            </a:r>
          </a:p>
          <a:p>
            <a:r>
              <a:t>- 99.99% Availability</a:t>
            </a:r>
          </a:p>
          <a:p>
            <a:r>
              <a:t>- 5ms Average Latency</a:t>
            </a:r>
          </a:p>
          <a:p>
            <a:r>
              <a:t>- 50K Requests/sec Capacity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Service Mesh Reality Check:</a:t>
            </a:r>
          </a:p>
          <a:p>
            <a:endParaRPr/>
          </a:p>
          <a:p>
            <a:r>
              <a:t>VORTEILE (Security &amp; Observability):</a:t>
            </a:r>
          </a:p>
          <a:p>
            <a:r>
              <a:t>- mTLS: Automatic Encryption</a:t>
            </a:r>
          </a:p>
          <a:p>
            <a:r>
              <a:t>- Load Balancing: Ohne Code-Change</a:t>
            </a:r>
          </a:p>
          <a:p>
            <a:r>
              <a:t>- Observability: Metrics, Logs, Traces</a:t>
            </a:r>
          </a:p>
          <a:p>
            <a:r>
              <a:t>- Traffic Management: Canary, A/B</a:t>
            </a:r>
          </a:p>
          <a:p>
            <a:endParaRPr/>
          </a:p>
          <a:p>
            <a:r>
              <a:t>NACHTEILE (Der Preis):</a:t>
            </a:r>
          </a:p>
          <a:p>
            <a:r>
              <a:t>- Overhead: +512MB RAM pro Pod</a:t>
            </a:r>
          </a:p>
          <a:p>
            <a:r>
              <a:t>- Complexity: Steep Learning Curve</a:t>
            </a:r>
          </a:p>
          <a:p>
            <a:r>
              <a:t>- Latency: +2-5ms pro Call</a:t>
            </a:r>
          </a:p>
          <a:p>
            <a:r>
              <a:t>- Debugging: Mehr Layers</a:t>
            </a:r>
          </a:p>
          <a:p>
            <a:endParaRPr/>
          </a:p>
          <a:p>
            <a:r>
              <a:t>TELEKOM DECISION:</a:t>
            </a:r>
          </a:p>
          <a:p>
            <a:r>
              <a:t>- Nur für Production Services</a:t>
            </a:r>
          </a:p>
          <a:p>
            <a:r>
              <a:t>- Nicht für Dev/Test</a:t>
            </a:r>
          </a:p>
          <a:p>
            <a:r>
              <a:t>- ROI ab 20+ Services</a:t>
            </a:r>
          </a:p>
          <a:p>
            <a:r>
              <a:t>- Team-Training essentiell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Bulkhead Pattern Evaluation:</a:t>
            </a:r>
          </a:p>
          <a:p>
            <a:endParaRPr/>
          </a:p>
          <a:p>
            <a:r>
              <a:t>VORTEILE (Isolation):</a:t>
            </a:r>
          </a:p>
          <a:p>
            <a:r>
              <a:t>- Fault Isolation: Fehler bleiben lokal</a:t>
            </a:r>
          </a:p>
          <a:p>
            <a:r>
              <a:t>- Resource Protection: Keine Exhaustion</a:t>
            </a:r>
          </a:p>
          <a:p>
            <a:r>
              <a:t>- Predictable Performance: Garantierte Resources</a:t>
            </a:r>
          </a:p>
          <a:p>
            <a:r>
              <a:t>- Multi-Tenancy: Tenant-Isolation</a:t>
            </a:r>
          </a:p>
          <a:p>
            <a:endParaRPr/>
          </a:p>
          <a:p>
            <a:r>
              <a:t>NACHTEILE (Efficiency):</a:t>
            </a:r>
          </a:p>
          <a:p>
            <a:r>
              <a:t>- Underutilization: Idle Resources</a:t>
            </a:r>
          </a:p>
          <a:p>
            <a:r>
              <a:t>- Configuration: Pool-Sizes tunen</a:t>
            </a:r>
          </a:p>
          <a:p>
            <a:r>
              <a:t>- More Infrastructure: Mehr Pools/Threads</a:t>
            </a:r>
          </a:p>
          <a:p>
            <a:r>
              <a:t>- Monitoring: Mehr Metriken</a:t>
            </a:r>
          </a:p>
          <a:p>
            <a:endParaRPr/>
          </a:p>
          <a:p>
            <a:r>
              <a:t>TELEKOM CONFIG:</a:t>
            </a:r>
          </a:p>
          <a:p>
            <a:r>
              <a:t>- API Gateway: 5 Thread-Pools</a:t>
            </a:r>
          </a:p>
          <a:p>
            <a:r>
              <a:t>- Database: 3 Connection-Pools</a:t>
            </a:r>
          </a:p>
          <a:p>
            <a:r>
              <a:t>- Utilization: 60-70% Average</a:t>
            </a:r>
          </a:p>
          <a:p>
            <a:r>
              <a:t>- Saved: 3 Major Outages/Jahr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DDD in der Telekom-Realität:</a:t>
            </a:r>
          </a:p>
          <a:p>
            <a:endParaRPr/>
          </a:p>
          <a:p>
            <a:r>
              <a:t>VORTEILE (Business Alignment):</a:t>
            </a:r>
          </a:p>
          <a:p>
            <a:r>
              <a:t>- Bounded Contexts: Klare Service-Grenzen</a:t>
            </a:r>
          </a:p>
          <a:p>
            <a:r>
              <a:t>- Ubiquitous Language: Alle verstehen sich</a:t>
            </a:r>
          </a:p>
          <a:p>
            <a:r>
              <a:t>- Business-IT: Gleiche Sprache</a:t>
            </a:r>
          </a:p>
          <a:p>
            <a:r>
              <a:t>- Modulare Struktur: Änderungen lokal</a:t>
            </a:r>
          </a:p>
          <a:p>
            <a:endParaRPr/>
          </a:p>
          <a:p>
            <a:r>
              <a:t>NACHTEILE (Investment):</a:t>
            </a:r>
          </a:p>
          <a:p>
            <a:r>
              <a:t>- Learning Curve: 6 Monate Team-Training</a:t>
            </a:r>
          </a:p>
          <a:p>
            <a:r>
              <a:t>- Upfront Design: Viel Workshop-Zeit</a:t>
            </a:r>
          </a:p>
          <a:p>
            <a:r>
              <a:t>- Domain Experts: Schwer zu bekommen</a:t>
            </a:r>
          </a:p>
          <a:p>
            <a:r>
              <a:t>- Over-Engineering: Für CRUD overkill</a:t>
            </a:r>
          </a:p>
          <a:p>
            <a:endParaRPr/>
          </a:p>
          <a:p>
            <a:r>
              <a:t>TELEKOM ERFOLG:</a:t>
            </a:r>
          </a:p>
          <a:p>
            <a:r>
              <a:t>- 12 Bounded Contexts identifiziert</a:t>
            </a:r>
          </a:p>
          <a:p>
            <a:r>
              <a:t>- 50% weniger Missverständnisse</a:t>
            </a:r>
          </a:p>
          <a:p>
            <a:r>
              <a:t>- Service-Schnitte jetzt stabil</a:t>
            </a:r>
          </a:p>
          <a:p>
            <a:r>
              <a:t>- Refactoring um 70% reduziert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CQRS Implementierung im Detail:</a:t>
            </a:r>
          </a:p>
          <a:p>
            <a:endParaRPr/>
          </a:p>
          <a:p>
            <a:r>
              <a:t>COMMAND SIDE (Links):</a:t>
            </a:r>
          </a:p>
          <a:p>
            <a:r>
              <a:t>- Commands: CreateOrder, UpdateCustomer</a:t>
            </a:r>
          </a:p>
          <a:p>
            <a:r>
              <a:t>- Validierung und Business Rules</a:t>
            </a:r>
          </a:p>
          <a:p>
            <a:r>
              <a:t>- Schreibt in normalized Database</a:t>
            </a:r>
          </a:p>
          <a:p>
            <a:r>
              <a:t>- Publiziert Domain Events</a:t>
            </a:r>
          </a:p>
          <a:p>
            <a:endParaRPr/>
          </a:p>
          <a:p>
            <a:r>
              <a:t>QUERY SIDE (Rechts):</a:t>
            </a:r>
          </a:p>
          <a:p>
            <a:r>
              <a:t>- Optimierte Read Models</a:t>
            </a:r>
          </a:p>
          <a:p>
            <a:r>
              <a:t>- Materialized Views für Performance</a:t>
            </a:r>
          </a:p>
          <a:p>
            <a:r>
              <a:t>- Caching Layer (Redis)</a:t>
            </a:r>
          </a:p>
          <a:p>
            <a:r>
              <a:t>- GraphQL für flexible Queries</a:t>
            </a:r>
          </a:p>
          <a:p>
            <a:endParaRPr/>
          </a:p>
          <a:p>
            <a:r>
              <a:t>SYNCHRONISATION:</a:t>
            </a:r>
          </a:p>
          <a:p>
            <a:r>
              <a:t>- Event Bus (Kafka) in der Mitte</a:t>
            </a:r>
          </a:p>
          <a:p>
            <a:r>
              <a:t>- Projection Services updaten Read Models</a:t>
            </a:r>
          </a:p>
          <a:p>
            <a:r>
              <a:t>- Eventual Consistency (~100ms delay)</a:t>
            </a:r>
          </a:p>
          <a:p>
            <a:endParaRPr/>
          </a:p>
          <a:p>
            <a:r>
              <a:t>TELEKOM USE CASE:</a:t>
            </a:r>
          </a:p>
          <a:p>
            <a:r>
              <a:t>- Customer Portal: 100ms Response Time</a:t>
            </a:r>
          </a:p>
          <a:p>
            <a:r>
              <a:t>- Billing System: Complex Aggregations</a:t>
            </a:r>
          </a:p>
          <a:p>
            <a:r>
              <a:t>- Real-time Dashboards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CQRS Trade-offs aus Telekom-Projekten:</a:t>
            </a:r>
          </a:p>
          <a:p>
            <a:endParaRPr/>
          </a:p>
          <a:p>
            <a:r>
              <a:t>VORTEILE in Production:</a:t>
            </a:r>
          </a:p>
          <a:p>
            <a:r>
              <a:t>- Read-Performance: 10x schneller durch Denormalization</a:t>
            </a:r>
          </a:p>
          <a:p>
            <a:r>
              <a:t>- Unabhängige Skalierung: 1 Write-Instance, 10 Read-Instances</a:t>
            </a:r>
          </a:p>
          <a:p>
            <a:r>
              <a:t>- Optimierte Models: Reads für UI, Writes für Business</a:t>
            </a:r>
          </a:p>
          <a:p>
            <a:r>
              <a:t>- Event Sourcing: Natürliche Integration</a:t>
            </a:r>
          </a:p>
          <a:p>
            <a:endParaRPr/>
          </a:p>
          <a:p>
            <a:r>
              <a:t>NACHTEILE (Lessons Learned):</a:t>
            </a:r>
          </a:p>
          <a:p>
            <a:r>
              <a:t>- Komplexität: 2 Models synchron halten</a:t>
            </a:r>
          </a:p>
          <a:p>
            <a:r>
              <a:t>- Eventual Consistency: UI zeigt alte Daten (100-500ms)</a:t>
            </a:r>
          </a:p>
          <a:p>
            <a:r>
              <a:t>- Mehr Code: Projections, Handlers, Events</a:t>
            </a:r>
          </a:p>
          <a:p>
            <a:r>
              <a:t>- Infrastruktur: Event Bus, mehrere DBs</a:t>
            </a:r>
          </a:p>
          <a:p>
            <a:endParaRPr/>
          </a:p>
          <a:p>
            <a:r>
              <a:t>WANN EINSETZEN:</a:t>
            </a:r>
          </a:p>
          <a:p>
            <a:r>
              <a:t>- Read/Write Ratio &gt; 100:1</a:t>
            </a:r>
          </a:p>
          <a:p>
            <a:r>
              <a:t>- Complex Queries vs Simple Writes</a:t>
            </a:r>
          </a:p>
          <a:p>
            <a:r>
              <a:t>- Multiple Read Representations nötig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 Sourcing - Die Zeitmaschine:</a:t>
            </a:r>
          </a:p>
          <a:p>
            <a:endParaRPr/>
          </a:p>
          <a:p>
            <a:r>
              <a:t>KONZEPT:</a:t>
            </a:r>
          </a:p>
          <a:p>
            <a:r>
              <a:t>- Speichere Events, nicht State</a:t>
            </a:r>
          </a:p>
          <a:p>
            <a:r>
              <a:t>- State = Replay aller Events</a:t>
            </a:r>
          </a:p>
          <a:p>
            <a:r>
              <a:t>- Perfekte Audit Trail</a:t>
            </a:r>
          </a:p>
          <a:p>
            <a:endParaRPr/>
          </a:p>
          <a:p>
            <a:r>
              <a:t>TELEKOM ANWENDUNG:</a:t>
            </a:r>
          </a:p>
          <a:p>
            <a:r>
              <a:t>- Jede Tarifänderung als Event</a:t>
            </a:r>
          </a:p>
          <a:p>
            <a:r>
              <a:t>- Compliance: Wer hat wann was geändert?</a:t>
            </a:r>
          </a:p>
          <a:p>
            <a:r>
              <a:t>- Time-Travel: Zustand zu jedem Zeitpunkt</a:t>
            </a:r>
          </a:p>
          <a:p>
            <a:endParaRPr/>
          </a:p>
          <a:p>
            <a:r>
              <a:t>BEISPIEL:</a:t>
            </a:r>
          </a:p>
          <a:p>
            <a:r>
              <a:t>1. KundeAngelegt</a:t>
            </a:r>
          </a:p>
          <a:p>
            <a:r>
              <a:t>2. TarifGewählt(Magenta M)</a:t>
            </a:r>
          </a:p>
          <a:p>
            <a:r>
              <a:t>3. AdresseGeändert</a:t>
            </a:r>
          </a:p>
          <a:p>
            <a:r>
              <a:t>4. TarifUpgrade(Magenta L)</a:t>
            </a:r>
          </a:p>
          <a:p>
            <a:r>
              <a:t>→ Aktueller State durch Event-Replay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Event Sourcing Architektur:</a:t>
            </a:r>
          </a:p>
          <a:p>
            <a:endParaRPr/>
          </a:p>
          <a:p>
            <a:r>
              <a:t>EVENT STORE (Zentrum):</a:t>
            </a:r>
          </a:p>
          <a:p>
            <a:r>
              <a:t>- Immutable Event Log</a:t>
            </a:r>
          </a:p>
          <a:p>
            <a:r>
              <a:t>- Append-only (keine Updates!)</a:t>
            </a:r>
          </a:p>
          <a:p>
            <a:r>
              <a:t>- Event-ID, Timestamp, Type, Data</a:t>
            </a:r>
          </a:p>
          <a:p>
            <a:endParaRPr/>
          </a:p>
          <a:p>
            <a:r>
              <a:t>WRITE SIDE:</a:t>
            </a:r>
          </a:p>
          <a:p>
            <a:r>
              <a:t>- Commands erzeugen Events</a:t>
            </a:r>
          </a:p>
          <a:p>
            <a:r>
              <a:t>- Events in Store persistiert</a:t>
            </a:r>
          </a:p>
          <a:p>
            <a:r>
              <a:t>- Keine direkte State-Mutation</a:t>
            </a:r>
          </a:p>
          <a:p>
            <a:endParaRPr/>
          </a:p>
          <a:p>
            <a:r>
              <a:t>READ SIDE:</a:t>
            </a:r>
          </a:p>
          <a:p>
            <a:r>
              <a:t>- Projections aus Events</a:t>
            </a:r>
          </a:p>
          <a:p>
            <a:r>
              <a:t>- Snapshots für Performance</a:t>
            </a:r>
          </a:p>
          <a:p>
            <a:r>
              <a:t>- Multiple Read Models möglich</a:t>
            </a:r>
          </a:p>
          <a:p>
            <a:endParaRPr/>
          </a:p>
          <a:p>
            <a:r>
              <a:t>TELEKOM BEISPIEL:</a:t>
            </a:r>
          </a:p>
          <a:p>
            <a:r>
              <a:t>- 5 Jahre Event History</a:t>
            </a:r>
          </a:p>
          <a:p>
            <a:r>
              <a:t>- GDPR: Events anonymisieren, nicht löschen</a:t>
            </a:r>
          </a:p>
          <a:p>
            <a:r>
              <a:t>- Snapshots alle 100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Circuit Breaker - Ausfallsicherheit:</a:t>
            </a:r>
          </a:p>
          <a:p>
            <a:endParaRPr/>
          </a:p>
          <a:p>
            <a:r>
              <a:t>PROBLEM:</a:t>
            </a:r>
          </a:p>
          <a:p>
            <a:r>
              <a:t>- Service A ruft Service B</a:t>
            </a:r>
          </a:p>
          <a:p>
            <a:r>
              <a:t>- B ist down oder langsam</a:t>
            </a:r>
          </a:p>
          <a:p>
            <a:r>
              <a:t>- A wartet und blockiert</a:t>
            </a:r>
          </a:p>
          <a:p>
            <a:r>
              <a:t>- Cascading Failure!</a:t>
            </a:r>
          </a:p>
          <a:p>
            <a:endParaRPr/>
          </a:p>
          <a:p>
            <a:r>
              <a:t>LÖSUNG:</a:t>
            </a:r>
          </a:p>
          <a:p>
            <a:r>
              <a:t>- Circuit Breaker überwacht Calls</a:t>
            </a:r>
          </a:p>
          <a:p>
            <a:r>
              <a:t>- Nach X Failures → Circuit OPEN</a:t>
            </a:r>
          </a:p>
          <a:p>
            <a:r>
              <a:t>- Keine Calls mehr, sofort Fehler</a:t>
            </a:r>
          </a:p>
          <a:p>
            <a:r>
              <a:t>- Nach Timeout → HALF-OPEN Test</a:t>
            </a:r>
          </a:p>
          <a:p>
            <a:endParaRPr/>
          </a:p>
          <a:p>
            <a:r>
              <a:t>TELEKOM PRAXIS:</a:t>
            </a:r>
          </a:p>
          <a:p>
            <a:r>
              <a:t>- Payment Service Circuit Breaker</a:t>
            </a:r>
          </a:p>
          <a:p>
            <a:r>
              <a:t>- 5 Failures in 10 Sekunden → OPEN</a:t>
            </a:r>
          </a:p>
          <a:p>
            <a:r>
              <a:t>- 30 Sekunden Pause</a:t>
            </a:r>
          </a:p>
          <a:p>
            <a:r>
              <a:t>- Fallback auf Batch-Processing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Circuit Breaker States erklärt:</a:t>
            </a:r>
          </a:p>
          <a:p>
            <a:endParaRPr/>
          </a:p>
          <a:p>
            <a:r>
              <a:t>CLOSED (Normal):</a:t>
            </a:r>
          </a:p>
          <a:p>
            <a:r>
              <a:t>- Alle Requests gehen durch</a:t>
            </a:r>
          </a:p>
          <a:p>
            <a:r>
              <a:t>- Fehler werden gezählt</a:t>
            </a:r>
          </a:p>
          <a:p>
            <a:r>
              <a:t>- Threshold: 5 Fehler in 10 Sek</a:t>
            </a:r>
          </a:p>
          <a:p>
            <a:endParaRPr/>
          </a:p>
          <a:p>
            <a:r>
              <a:t>OPEN (Schutz):</a:t>
            </a:r>
          </a:p>
          <a:p>
            <a:r>
              <a:t>- Keine Requests an Service</a:t>
            </a:r>
          </a:p>
          <a:p>
            <a:r>
              <a:t>- Sofortiger Fehler/Fallback</a:t>
            </a:r>
          </a:p>
          <a:p>
            <a:r>
              <a:t>- Timer läuft (30 Sek)</a:t>
            </a:r>
          </a:p>
          <a:p>
            <a:endParaRPr/>
          </a:p>
          <a:p>
            <a:r>
              <a:t>HALF-OPEN (Test):</a:t>
            </a:r>
          </a:p>
          <a:p>
            <a:r>
              <a:t>- Ein Test-Request</a:t>
            </a:r>
          </a:p>
          <a:p>
            <a:r>
              <a:t>- Erfolg → CLOSED</a:t>
            </a:r>
          </a:p>
          <a:p>
            <a:r>
              <a:t>- Fehler → OPEN</a:t>
            </a:r>
          </a:p>
          <a:p>
            <a:endParaRPr/>
          </a:p>
          <a:p>
            <a:r>
              <a:t>TELEKOM CONFIG:</a:t>
            </a:r>
          </a:p>
          <a:p>
            <a:r>
              <a:t>- Hystrix/Resilience4j</a:t>
            </a:r>
          </a:p>
          <a:p>
            <a:r>
              <a:t>- Dashboard für Monitoring</a:t>
            </a:r>
          </a:p>
          <a:p>
            <a:r>
              <a:t>- Alerts bei State-Changes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Saga - Distributed Transactions:</a:t>
            </a:r>
          </a:p>
          <a:p>
            <a:endParaRPr/>
          </a:p>
          <a:p>
            <a:r>
              <a:t>PROBLEM:</a:t>
            </a:r>
          </a:p>
          <a:p>
            <a:r>
              <a:t>- Bestellung über 3 Services</a:t>
            </a:r>
          </a:p>
          <a:p>
            <a:r>
              <a:t>- Service 2 schlägt fehl</a:t>
            </a:r>
          </a:p>
          <a:p>
            <a:r>
              <a:t>- Wie Rollback in Service 1?</a:t>
            </a:r>
          </a:p>
          <a:p>
            <a:endParaRPr/>
          </a:p>
          <a:p>
            <a:r>
              <a:t>SAGA LÖSUNG:</a:t>
            </a:r>
          </a:p>
          <a:p>
            <a:r>
              <a:t>- Kette von lokalen Transactions</a:t>
            </a:r>
          </a:p>
          <a:p>
            <a:r>
              <a:t>- Compensation bei Fehler</a:t>
            </a:r>
          </a:p>
          <a:p>
            <a:r>
              <a:t>- Eventual Consistency</a:t>
            </a:r>
          </a:p>
          <a:p>
            <a:endParaRPr/>
          </a:p>
          <a:p>
            <a:r>
              <a:t>TELEKOM BEISPIEL:</a:t>
            </a:r>
          </a:p>
          <a:p>
            <a:r>
              <a:t>1. Reserve SIM-Karte</a:t>
            </a:r>
          </a:p>
          <a:p>
            <a:r>
              <a:t>2. Create Billing Account → FEHLER!</a:t>
            </a:r>
          </a:p>
          <a:p>
            <a:r>
              <a:t>3. Compensate: Release SIM-Karte</a:t>
            </a:r>
          </a:p>
          <a:p>
            <a:endParaRPr/>
          </a:p>
          <a:p>
            <a:r>
              <a:t>ORCHESTRATION vs CHOREOGRAPHY:</a:t>
            </a:r>
          </a:p>
          <a:p>
            <a:r>
              <a:t>- Orchestration: Central Coordinator</a:t>
            </a:r>
          </a:p>
          <a:p>
            <a:r>
              <a:t>- Choreography: Events zwischen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Architectural Patterns -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Enterprise Architecture Patterns für Skalierbarkeit und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Saga Pattern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latin typeface="Consolas"/>
              </a:rPr>
              <a:t>Choreography Saga:           Orchestration Saga:</a:t>
            </a:r>
            <a:br>
              <a:rPr sz="6600" dirty="0"/>
            </a:br>
            <a:r>
              <a:rPr dirty="0">
                <a:latin typeface="Consolas"/>
              </a:rPr>
              <a:t>                            </a:t>
            </a:r>
            <a:br>
              <a:rPr sz="6600" dirty="0"/>
            </a:br>
            <a:r>
              <a:rPr dirty="0">
                <a:latin typeface="Consolas"/>
              </a:rPr>
              <a:t>Service A ──&gt; Service B      ┌─────────────────┐</a:t>
            </a:r>
            <a:br>
              <a:rPr sz="6600" dirty="0"/>
            </a:br>
            <a:r>
              <a:rPr dirty="0">
                <a:latin typeface="Consolas"/>
              </a:rPr>
              <a:t>    │             │          │ Saga Manager   </a:t>
            </a:r>
            <a:r>
              <a:rPr lang="en-US" dirty="0">
                <a:latin typeface="Consolas"/>
              </a:rPr>
              <a:t> </a:t>
            </a:r>
            <a:r>
              <a:rPr dirty="0">
                <a:latin typeface="Consolas"/>
              </a:rPr>
              <a:t>│</a:t>
            </a:r>
            <a:br>
              <a:rPr sz="6600" dirty="0"/>
            </a:br>
            <a:r>
              <a:rPr dirty="0">
                <a:latin typeface="Consolas"/>
              </a:rPr>
              <a:t>    ▼             ▼         </a:t>
            </a:r>
            <a:r>
              <a:rPr lang="en-US" sz="2000" dirty="0">
                <a:latin typeface="Consolas"/>
              </a:rPr>
              <a:t> </a:t>
            </a:r>
            <a:r>
              <a:rPr lang="en-US" dirty="0">
                <a:latin typeface="Consolas"/>
              </a:rPr>
              <a:t>│</a:t>
            </a:r>
            <a:r>
              <a:rPr dirty="0">
                <a:latin typeface="Consolas"/>
              </a:rPr>
              <a:t>                 │</a:t>
            </a:r>
            <a:br>
              <a:rPr sz="6600" dirty="0"/>
            </a:br>
            <a:r>
              <a:rPr dirty="0">
                <a:latin typeface="Consolas"/>
              </a:rPr>
              <a:t>Service C ──&gt; Service D      │ 1. Service A    │</a:t>
            </a:r>
            <a:br>
              <a:rPr sz="6600" dirty="0"/>
            </a:br>
            <a:r>
              <a:rPr dirty="0">
                <a:latin typeface="Consolas"/>
              </a:rPr>
              <a:t>                             │ 2. Service B    │</a:t>
            </a:r>
            <a:br>
              <a:rPr sz="6600" dirty="0"/>
            </a:br>
            <a:r>
              <a:rPr dirty="0">
                <a:latin typeface="Consolas"/>
              </a:rPr>
              <a:t>Event-driven,                │ 3. Service C    │</a:t>
            </a:r>
            <a:br>
              <a:rPr sz="6600" dirty="0"/>
            </a:br>
            <a:r>
              <a:rPr dirty="0">
                <a:latin typeface="Consolas"/>
              </a:rPr>
              <a:t>Distributed control          │ 4. Rollback?    │</a:t>
            </a:r>
            <a:br>
              <a:rPr sz="6600" dirty="0"/>
            </a:br>
            <a:r>
              <a:rPr dirty="0">
                <a:latin typeface="Consolas"/>
              </a:rPr>
              <a:t>                             └─────────────────┘</a:t>
            </a:r>
            <a:br>
              <a:rPr sz="6600" dirty="0"/>
            </a:br>
            <a:r>
              <a:rPr dirty="0">
                <a:latin typeface="Consolas"/>
              </a:rPr>
              <a:t>                             </a:t>
            </a:r>
            <a:br>
              <a:rPr sz="6600" dirty="0"/>
            </a:br>
            <a:r>
              <a:rPr dirty="0">
                <a:latin typeface="Consolas"/>
              </a:rPr>
              <a:t>                             Centralized control,</a:t>
            </a:r>
            <a:br>
              <a:rPr sz="6600" dirty="0"/>
            </a:br>
            <a:r>
              <a:rPr dirty="0">
                <a:latin typeface="Consolas"/>
              </a:rPr>
              <a:t>                             Explicit workflow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API Gateway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Gateway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Client Requests</a:t>
            </a:r>
            <a:br>
              <a:rPr sz="5400" dirty="0"/>
            </a:br>
            <a:r>
              <a:rPr sz="1800" dirty="0">
                <a:latin typeface="Consolas"/>
              </a:rPr>
              <a:t>               │</a:t>
            </a:r>
            <a:br>
              <a:rPr sz="5400" dirty="0"/>
            </a:br>
            <a:r>
              <a:rPr sz="1800" dirty="0">
                <a:latin typeface="Consolas"/>
              </a:rPr>
              <a:t>               ▼</a:t>
            </a:r>
            <a:br>
              <a:rPr sz="5400" dirty="0"/>
            </a:br>
            <a:r>
              <a:rPr sz="1800" dirty="0">
                <a:latin typeface="Consolas"/>
              </a:rPr>
              <a:t>    ┌─────────────────────┐</a:t>
            </a:r>
            <a:br>
              <a:rPr sz="5400" dirty="0"/>
            </a:br>
            <a:r>
              <a:rPr sz="1800" dirty="0">
                <a:latin typeface="Consolas"/>
              </a:rPr>
              <a:t>    │   API Gateway       │</a:t>
            </a:r>
            <a:br>
              <a:rPr sz="5400" dirty="0"/>
            </a:br>
            <a:r>
              <a:rPr sz="1800" dirty="0">
                <a:latin typeface="Consolas"/>
              </a:rPr>
              <a:t>    │                     │</a:t>
            </a:r>
            <a:br>
              <a:rPr sz="5400" dirty="0"/>
            </a:br>
            <a:r>
              <a:rPr sz="1800" dirty="0">
                <a:latin typeface="Consolas"/>
              </a:rPr>
              <a:t>    │ - Authentication    │</a:t>
            </a:r>
            <a:br>
              <a:rPr sz="5400" dirty="0"/>
            </a:br>
            <a:r>
              <a:rPr sz="1800" dirty="0">
                <a:latin typeface="Consolas"/>
              </a:rPr>
              <a:t>    │ - Authorization     │</a:t>
            </a:r>
            <a:br>
              <a:rPr sz="5400" dirty="0"/>
            </a:br>
            <a:r>
              <a:rPr sz="1800" dirty="0">
                <a:latin typeface="Consolas"/>
              </a:rPr>
              <a:t>    │ - Rate Limiting     │</a:t>
            </a:r>
            <a:br>
              <a:rPr sz="5400" dirty="0"/>
            </a:br>
            <a:r>
              <a:rPr sz="1800" dirty="0">
                <a:latin typeface="Consolas"/>
              </a:rPr>
              <a:t>    │ - Load Balancing    │</a:t>
            </a:r>
            <a:br>
              <a:rPr sz="5400" dirty="0"/>
            </a:br>
            <a:r>
              <a:rPr sz="1800" dirty="0">
                <a:latin typeface="Consolas"/>
              </a:rPr>
              <a:t>    │ - Request Routing   │</a:t>
            </a:r>
            <a:br>
              <a:rPr sz="5400" dirty="0"/>
            </a:br>
            <a:r>
              <a:rPr sz="1800" dirty="0">
                <a:latin typeface="Consolas"/>
              </a:rPr>
              <a:t>    │ - Response Caching  │</a:t>
            </a:r>
            <a:br>
              <a:rPr sz="5400" dirty="0"/>
            </a:br>
            <a:r>
              <a:rPr sz="1800" dirty="0">
                <a:latin typeface="Consolas"/>
              </a:rPr>
              <a:t>    │ - Monitoring        │</a:t>
            </a:r>
            <a:br>
              <a:rPr sz="5400" dirty="0"/>
            </a:br>
            <a:r>
              <a:rPr sz="1800" dirty="0">
                <a:latin typeface="Consolas"/>
              </a:rPr>
              <a:t>    └─────────────────────┘</a:t>
            </a:r>
            <a:br>
              <a:rPr sz="5400" dirty="0"/>
            </a:br>
            <a:r>
              <a:rPr sz="1800" dirty="0">
                <a:latin typeface="Consolas"/>
              </a:rPr>
              <a:t>               │</a:t>
            </a:r>
            <a:br>
              <a:rPr sz="5400" dirty="0"/>
            </a:br>
            <a:r>
              <a:rPr sz="1800" dirty="0">
                <a:latin typeface="Consolas"/>
              </a:rPr>
              <a:t>               ▼</a:t>
            </a:r>
            <a:br>
              <a:rPr sz="5400" dirty="0"/>
            </a:br>
            <a:r>
              <a:rPr sz="1800" dirty="0">
                <a:latin typeface="Consolas"/>
              </a:rPr>
              <a:t>    ┌─────────┬─────────┬─────────┐</a:t>
            </a:r>
            <a:br>
              <a:rPr sz="5400" dirty="0"/>
            </a:br>
            <a:r>
              <a:rPr sz="1800" dirty="0">
                <a:latin typeface="Consolas"/>
              </a:rPr>
              <a:t>    │Service </a:t>
            </a:r>
            <a:r>
              <a:rPr sz="1800" dirty="0" err="1">
                <a:latin typeface="Consolas"/>
              </a:rPr>
              <a:t>A│Service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B│Service</a:t>
            </a:r>
            <a:r>
              <a:rPr sz="1800" dirty="0">
                <a:latin typeface="Consolas"/>
              </a:rPr>
              <a:t> C│</a:t>
            </a:r>
            <a:br>
              <a:rPr sz="5400" dirty="0"/>
            </a:br>
            <a:r>
              <a:rPr sz="1800" dirty="0">
                <a:latin typeface="Consolas"/>
              </a:rPr>
              <a:t>    └─────────┴─────────┴─────────┘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 Architecture (Istio)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┌──────────────────────────────────────────────────────┐</a:t>
            </a:r>
            <a:br>
              <a:rPr sz="4400" dirty="0"/>
            </a:br>
            <a:r>
              <a:rPr sz="1400" dirty="0">
                <a:latin typeface="Consolas"/>
              </a:rPr>
              <a:t>│                Control Plane                         │</a:t>
            </a:r>
            <a:br>
              <a:rPr sz="4400" dirty="0"/>
            </a:br>
            <a:r>
              <a:rPr sz="1400" dirty="0">
                <a:latin typeface="Consolas"/>
              </a:rPr>
              <a:t>│ ┌─────────────┐ ┌─────────────┐ ┌─────────────┐      │</a:t>
            </a:r>
            <a:br>
              <a:rPr sz="4400" dirty="0"/>
            </a:br>
            <a:r>
              <a:rPr sz="1400" dirty="0">
                <a:latin typeface="Consolas"/>
              </a:rPr>
              <a:t>│ │   Pilot     │ │   Citadel   │ │   Mixer     │      │</a:t>
            </a:r>
            <a:br>
              <a:rPr sz="4400" dirty="0"/>
            </a:br>
            <a:r>
              <a:rPr sz="1400" dirty="0">
                <a:latin typeface="Consolas"/>
              </a:rPr>
              <a:t>│ │ (Discovery) │ │ (Security)  │ │ (Telemetry) │      │</a:t>
            </a:r>
            <a:br>
              <a:rPr sz="4400" dirty="0"/>
            </a:br>
            <a:r>
              <a:rPr sz="1400" dirty="0">
                <a:latin typeface="Consolas"/>
              </a:rPr>
              <a:t>│ └─────────────┘ └─────────────┘ └─────────────┘      │</a:t>
            </a:r>
            <a:br>
              <a:rPr sz="4400" dirty="0"/>
            </a:br>
            <a:r>
              <a:rPr sz="1400" dirty="0">
                <a:latin typeface="Consolas"/>
              </a:rPr>
              <a:t>└──────────────────────────────────────────────────────┘</a:t>
            </a:r>
            <a:br>
              <a:rPr sz="4400" dirty="0"/>
            </a:br>
            <a:r>
              <a:rPr sz="1400" dirty="0">
                <a:latin typeface="Consolas"/>
              </a:rPr>
              <a:t>                        │</a:t>
            </a:r>
            <a:br>
              <a:rPr sz="4400" dirty="0"/>
            </a:br>
            <a:r>
              <a:rPr sz="1400" dirty="0">
                <a:latin typeface="Consolas"/>
              </a:rPr>
              <a:t>                        ▼ (Configuration)</a:t>
            </a:r>
            <a:br>
              <a:rPr sz="4400" dirty="0"/>
            </a:br>
            <a:r>
              <a:rPr sz="1400" dirty="0">
                <a:latin typeface="Consolas"/>
              </a:rPr>
              <a:t>┌─────────────┐     ┌─────────────┐     ┌─────────────┐</a:t>
            </a:r>
            <a:br>
              <a:rPr sz="4400" dirty="0"/>
            </a:br>
            <a:r>
              <a:rPr sz="1400" dirty="0">
                <a:latin typeface="Consolas"/>
              </a:rPr>
              <a:t>│ Service A   │     │ Service B   │     │ Service C   │</a:t>
            </a:r>
            <a:br>
              <a:rPr sz="4400" dirty="0"/>
            </a:br>
            <a:r>
              <a:rPr sz="1400" dirty="0">
                <a:latin typeface="Consolas"/>
              </a:rPr>
              <a:t>│             │     │             │     │             │</a:t>
            </a:r>
            <a:br>
              <a:rPr sz="4400" dirty="0"/>
            </a:br>
            <a:r>
              <a:rPr sz="1400" dirty="0">
                <a:latin typeface="Consolas"/>
              </a:rPr>
              <a:t>│ ┌─────────┐ │◄────┤ ┌─────────┐ │◄────┤ ┌─────────┐ │</a:t>
            </a:r>
            <a:br>
              <a:rPr sz="4400" dirty="0"/>
            </a:br>
            <a:r>
              <a:rPr sz="1400" dirty="0">
                <a:latin typeface="Consolas"/>
              </a:rPr>
              <a:t>│ │ Proxy   │ │     │ │ Proxy   │ │     │ │ Proxy   │ │</a:t>
            </a:r>
            <a:br>
              <a:rPr sz="4400" dirty="0"/>
            </a:br>
            <a:r>
              <a:rPr sz="1400" dirty="0">
                <a:latin typeface="Consolas"/>
              </a:rPr>
              <a:t>│ │(Envoy)  │ │     │ │(Envoy)  │ │     │ │(Envoy)  │ │</a:t>
            </a:r>
            <a:br>
              <a:rPr sz="4400" dirty="0"/>
            </a:br>
            <a:r>
              <a:rPr sz="1400" dirty="0">
                <a:latin typeface="Consolas"/>
              </a:rPr>
              <a:t>│ └─────────┘ │     │ └─────────┘ │     │ └─────────┘ │</a:t>
            </a:r>
            <a:br>
              <a:rPr sz="4400" dirty="0"/>
            </a:br>
            <a:r>
              <a:rPr sz="1400" dirty="0">
                <a:latin typeface="Consolas"/>
              </a:rPr>
              <a:t>└─────────────┘     └─────────────┘     └─────────────┘</a:t>
            </a:r>
            <a:br>
              <a:rPr sz="4400" dirty="0"/>
            </a:br>
            <a:br>
              <a:rPr sz="4400" dirty="0"/>
            </a:br>
            <a:r>
              <a:rPr sz="1400" dirty="0">
                <a:latin typeface="Consolas"/>
              </a:rPr>
              <a:t>Data Plane: Envoy Proxies handle all traffic</a:t>
            </a:r>
            <a:br>
              <a:rPr sz="4400" dirty="0"/>
            </a:br>
            <a:r>
              <a:rPr sz="1400" dirty="0">
                <a:latin typeface="Consolas"/>
              </a:rPr>
              <a:t>Control Plane: Configures and monitors proxies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Bulkhead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Bulkhead Pattern - Resource Isolation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Thread Pools per Client Type:</a:t>
            </a:r>
            <a:br>
              <a:rPr sz="5400" dirty="0"/>
            </a:br>
            <a:r>
              <a:rPr sz="1800" dirty="0">
                <a:latin typeface="Consolas"/>
              </a:rPr>
              <a:t>┌─────────────────────────────────────────────────┐</a:t>
            </a:r>
            <a:br>
              <a:rPr sz="5400" dirty="0"/>
            </a:br>
            <a:r>
              <a:rPr sz="1800" dirty="0">
                <a:latin typeface="Consolas"/>
              </a:rPr>
              <a:t>│                Service                          │</a:t>
            </a:r>
            <a:br>
              <a:rPr sz="5400" dirty="0"/>
            </a:br>
            <a:r>
              <a:rPr sz="1800" dirty="0">
                <a:latin typeface="Consolas"/>
              </a:rPr>
              <a:t>│                                                 │</a:t>
            </a:r>
            <a:br>
              <a:rPr sz="5400" dirty="0"/>
            </a:br>
            <a:r>
              <a:rPr sz="1800" dirty="0">
                <a:latin typeface="Consolas"/>
              </a:rPr>
              <a:t>│ ┌─────────────┐ ┌─────────────┐ ┌─────────────┐ │</a:t>
            </a:r>
            <a:br>
              <a:rPr sz="5400" dirty="0"/>
            </a:br>
            <a:r>
              <a:rPr sz="1800" dirty="0">
                <a:latin typeface="Consolas"/>
              </a:rPr>
              <a:t>│ │Premium      │ │Standard     │ │Basic        │ │</a:t>
            </a:r>
            <a:br>
              <a:rPr sz="5400" dirty="0"/>
            </a:br>
            <a:r>
              <a:rPr sz="1800" dirty="0">
                <a:latin typeface="Consolas"/>
              </a:rPr>
              <a:t>│ │Clients      │ │Clients      │ │Clients      │ │</a:t>
            </a:r>
            <a:br>
              <a:rPr sz="5400" dirty="0"/>
            </a:br>
            <a:r>
              <a:rPr sz="1800" dirty="0">
                <a:latin typeface="Consolas"/>
              </a:rPr>
              <a:t>│ │             │ │             │ │             │ │</a:t>
            </a:r>
            <a:br>
              <a:rPr sz="5400" dirty="0"/>
            </a:br>
            <a:r>
              <a:rPr sz="1800" dirty="0">
                <a:latin typeface="Consolas"/>
              </a:rPr>
              <a:t>│ │Thread Pool  │ │Thread Pool  │ │Thread Pool  │ │</a:t>
            </a:r>
            <a:br>
              <a:rPr sz="5400" dirty="0"/>
            </a:br>
            <a:r>
              <a:rPr sz="1800" dirty="0">
                <a:latin typeface="Consolas"/>
              </a:rPr>
              <a:t>│ │Size: 50     │ │Size: 30     │ │Size: 20     │ │</a:t>
            </a:r>
            <a:br>
              <a:rPr sz="5400" dirty="0"/>
            </a:br>
            <a:r>
              <a:rPr sz="1800" dirty="0">
                <a:latin typeface="Consolas"/>
              </a:rPr>
              <a:t>│ └─────────────┘ └─────────────┘ └─────────────┘ │</a:t>
            </a:r>
            <a:br>
              <a:rPr sz="5400" dirty="0"/>
            </a:br>
            <a:r>
              <a:rPr sz="1800" dirty="0">
                <a:latin typeface="Consolas"/>
              </a:rPr>
              <a:t>└─────────────────────────────────────────────────┘</a:t>
            </a:r>
            <a:br>
              <a:rPr sz="5400" dirty="0"/>
            </a:br>
            <a:br>
              <a:rPr sz="5400" dirty="0"/>
            </a:br>
            <a:r>
              <a:rPr sz="1800" dirty="0">
                <a:latin typeface="Consolas"/>
              </a:rPr>
              <a:t>Benefit: Basic clients cannot starve Premium clients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Domain-Driven Design (DDD)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Vollständige Audit Trail automatisch</a:t>
            </a:r>
          </a:p>
          <a:p>
            <a:r>
              <a:t>• Time Travel und Event Replay möglich</a:t>
            </a:r>
          </a:p>
          <a:p>
            <a:r>
              <a:t>• Debugging durch Event History</a:t>
            </a:r>
          </a:p>
          <a:p>
            <a:r>
              <a:t>• Integration mit CQRS natural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Event Store Management komplex</a:t>
            </a:r>
          </a:p>
          <a:p>
            <a:r>
              <a:t>• Schema Evolution schwierig</a:t>
            </a:r>
          </a:p>
          <a:p>
            <a:r>
              <a:t>• Snapshot Management erforderlich</a:t>
            </a:r>
          </a:p>
          <a:p>
            <a:r>
              <a:t>• GDPR Compliance herausfordernd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Breaker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Schnelles Fail-Fast Verhalten</a:t>
            </a:r>
          </a:p>
          <a:p>
            <a:r>
              <a:t>• System Stabilität bei Ausfällen</a:t>
            </a:r>
          </a:p>
          <a:p>
            <a:r>
              <a:t>• Automatische Recovery Mechanismen</a:t>
            </a:r>
          </a:p>
          <a:p>
            <a:r>
              <a:t>• Cascading Failures Prevention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Threshold Tuning erforderlich</a:t>
            </a:r>
          </a:p>
          <a:p>
            <a:r>
              <a:t>• False Positives möglich</a:t>
            </a:r>
          </a:p>
          <a:p>
            <a:r>
              <a:t>• Additional Monitoring Layer</a:t>
            </a:r>
          </a:p>
          <a:p>
            <a:r>
              <a:t>• Complexity in Error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CQRS (Command Query Responsibility Segregation)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Saga Pattern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Distributed Transaction Management</a:t>
            </a:r>
          </a:p>
          <a:p>
            <a:r>
              <a:t>• Compensation Logic für Rollbacks</a:t>
            </a:r>
          </a:p>
          <a:p>
            <a:r>
              <a:t>• Keine 2PC Lock Requirements</a:t>
            </a:r>
          </a:p>
          <a:p>
            <a:r>
              <a:t>• Bessere Performance als 2PC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Komplexe Compensation Logic</a:t>
            </a:r>
          </a:p>
          <a:p>
            <a:r>
              <a:t>• Debugging schwierig</a:t>
            </a:r>
          </a:p>
          <a:p>
            <a:r>
              <a:t>• Partial Failure Handling</a:t>
            </a:r>
          </a:p>
          <a:p>
            <a:r>
              <a:t>• Testing der Compensation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Gateway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Single Entry Point für Clients</a:t>
            </a:r>
          </a:p>
          <a:p>
            <a:r>
              <a:t>• Cross-Cutting Concerns zentral</a:t>
            </a:r>
          </a:p>
          <a:p>
            <a:r>
              <a:t>• API Composition möglich</a:t>
            </a:r>
          </a:p>
          <a:p>
            <a:r>
              <a:t>• Backend Service Abstraktion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Single Point of Failure</a:t>
            </a:r>
          </a:p>
          <a:p>
            <a:r>
              <a:t>• Additional Latency Layer</a:t>
            </a:r>
          </a:p>
          <a:p>
            <a:r>
              <a:t>• Deployment Koordination</a:t>
            </a:r>
          </a:p>
          <a:p>
            <a:r>
              <a:t>• Gateway Bottleneck möglich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Service-to-Service Security</a:t>
            </a:r>
          </a:p>
          <a:p>
            <a:r>
              <a:t>• Automatic Load Balancing</a:t>
            </a:r>
          </a:p>
          <a:p>
            <a:r>
              <a:t>• Observability out-of-the-box</a:t>
            </a:r>
          </a:p>
          <a:p>
            <a:r>
              <a:t>• Traffic Management Features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Operational Overhead</a:t>
            </a:r>
          </a:p>
          <a:p>
            <a:r>
              <a:t>• Resource Consumption (Sidecars)</a:t>
            </a:r>
          </a:p>
          <a:p>
            <a:r>
              <a:t>• Learning Curve hoch</a:t>
            </a:r>
          </a:p>
          <a:p>
            <a:r>
              <a:t>• Debugging Complexity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Bulkhead Pattern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Fault Isolation zwischen Components</a:t>
            </a:r>
          </a:p>
          <a:p>
            <a:r>
              <a:t>• Resource Protection</a:t>
            </a:r>
          </a:p>
          <a:p>
            <a:r>
              <a:t>• Predictable Performance</a:t>
            </a:r>
          </a:p>
          <a:p>
            <a:r>
              <a:t>• Prevents Resource Exhaustion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Resource Underutilization möglich</a:t>
            </a:r>
          </a:p>
          <a:p>
            <a:r>
              <a:t>• Configuration Complexity</a:t>
            </a:r>
          </a:p>
          <a:p>
            <a:r>
              <a:t>• More Infrastructure Required</a:t>
            </a:r>
          </a:p>
          <a:p>
            <a:r>
              <a:t>• Monitoring Overhead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Domain-Driven Design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Vorteile ✅</a:t>
            </a:r>
          </a:p>
          <a:p>
            <a:r>
              <a:t>• Klare Bounded Contexts</a:t>
            </a:r>
          </a:p>
          <a:p>
            <a:r>
              <a:t>• Ubiquitous Language etabliert</a:t>
            </a:r>
          </a:p>
          <a:p>
            <a:r>
              <a:t>• Business-IT Alignment</a:t>
            </a:r>
          </a:p>
          <a:p>
            <a:r>
              <a:t>• Modulare Struktur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Nachteile ❌</a:t>
            </a:r>
          </a:p>
          <a:p>
            <a:r>
              <a:t>• Steile Learning Curve</a:t>
            </a:r>
          </a:p>
          <a:p>
            <a:r>
              <a:t>• Upfront Design Investment</a:t>
            </a:r>
          </a:p>
          <a:p>
            <a:r>
              <a:t>• Domain Expert Availability</a:t>
            </a:r>
          </a:p>
          <a:p>
            <a:r>
              <a:t>• Over-Engineering Gefahr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latin typeface="Consolas"/>
              </a:rPr>
              <a:t>Command Side              Event Store           Query Side</a:t>
            </a:r>
            <a:br>
              <a:rPr sz="6000" dirty="0"/>
            </a:br>
            <a:r>
              <a:rPr sz="2000" dirty="0">
                <a:latin typeface="Consolas"/>
              </a:rPr>
              <a:t>┌──────────────────────┐  ┌─────────────────┐  ┌──────────────────────┐</a:t>
            </a:r>
            <a:br>
              <a:rPr sz="6000" dirty="0"/>
            </a:br>
            <a:r>
              <a:rPr sz="2000" dirty="0">
                <a:latin typeface="Consolas"/>
              </a:rPr>
              <a:t>│ Write Model          │  │   Events       </a:t>
            </a:r>
            <a:r>
              <a:rPr lang="en-US" sz="2000" dirty="0">
                <a:latin typeface="Consolas"/>
              </a:rPr>
              <a:t> </a:t>
            </a:r>
            <a:r>
              <a:rPr sz="2000" dirty="0">
                <a:latin typeface="Consolas"/>
              </a:rPr>
              <a:t>│  │ Read Model        </a:t>
            </a:r>
            <a:r>
              <a:rPr lang="en-US" sz="2000" dirty="0">
                <a:latin typeface="Consolas"/>
              </a:rPr>
              <a:t>  </a:t>
            </a:r>
            <a:r>
              <a:rPr sz="2000" dirty="0">
                <a:latin typeface="Consolas"/>
              </a:rPr>
              <a:t> │</a:t>
            </a:r>
            <a:br>
              <a:rPr sz="6000" dirty="0"/>
            </a:br>
            <a:r>
              <a:rPr sz="2000" dirty="0">
                <a:latin typeface="Consolas"/>
              </a:rPr>
              <a:t>│                      │  │                 │  │                   </a:t>
            </a:r>
            <a:r>
              <a:rPr lang="en-US" sz="2000" dirty="0">
                <a:latin typeface="Consolas"/>
              </a:rPr>
              <a:t>  </a:t>
            </a:r>
            <a:r>
              <a:rPr sz="2000" dirty="0">
                <a:latin typeface="Consolas"/>
              </a:rPr>
              <a:t> │</a:t>
            </a:r>
            <a:br>
              <a:rPr sz="6000" dirty="0"/>
            </a:br>
            <a:r>
              <a:rPr sz="2000" dirty="0">
                <a:latin typeface="Consolas"/>
              </a:rPr>
              <a:t>│ - Normalized         │─&gt;│ Event Bus      </a:t>
            </a:r>
            <a:r>
              <a:rPr lang="en-US" sz="2000" dirty="0">
                <a:latin typeface="Consolas"/>
              </a:rPr>
              <a:t> </a:t>
            </a:r>
            <a:r>
              <a:rPr sz="2000" dirty="0">
                <a:latin typeface="Consolas"/>
              </a:rPr>
              <a:t>│─&gt;│ - Denormalized    </a:t>
            </a:r>
            <a:r>
              <a:rPr lang="en-US" sz="2000" dirty="0">
                <a:latin typeface="Consolas"/>
              </a:rPr>
              <a:t>  </a:t>
            </a:r>
            <a:r>
              <a:rPr sz="2000" dirty="0">
                <a:latin typeface="Consolas"/>
              </a:rPr>
              <a:t> │</a:t>
            </a:r>
            <a:br>
              <a:rPr sz="6000" dirty="0"/>
            </a:br>
            <a:r>
              <a:rPr sz="2000" dirty="0">
                <a:latin typeface="Consolas"/>
              </a:rPr>
              <a:t>│ - PostgreSQL         │  │ Command/Query  </a:t>
            </a:r>
            <a:r>
              <a:rPr lang="en-US" sz="2000" dirty="0">
                <a:latin typeface="Consolas"/>
              </a:rPr>
              <a:t> </a:t>
            </a:r>
            <a:r>
              <a:rPr sz="2000" dirty="0">
                <a:latin typeface="Consolas"/>
              </a:rPr>
              <a:t>│  │ - Elasticsearch   </a:t>
            </a:r>
            <a:r>
              <a:rPr lang="en-US" sz="2000" dirty="0">
                <a:latin typeface="Consolas"/>
              </a:rPr>
              <a:t>  </a:t>
            </a:r>
            <a:r>
              <a:rPr sz="2000" dirty="0">
                <a:latin typeface="Consolas"/>
              </a:rPr>
              <a:t> │</a:t>
            </a:r>
            <a:br>
              <a:rPr sz="6000" dirty="0"/>
            </a:br>
            <a:r>
              <a:rPr sz="2000" dirty="0">
                <a:latin typeface="Consolas"/>
              </a:rPr>
              <a:t>│ - ACID Transactions  │  │ Sync           </a:t>
            </a:r>
            <a:r>
              <a:rPr lang="en-US" sz="2000" dirty="0">
                <a:latin typeface="Consolas"/>
              </a:rPr>
              <a:t> </a:t>
            </a:r>
            <a:r>
              <a:rPr sz="2000" dirty="0">
                <a:latin typeface="Consolas"/>
              </a:rPr>
              <a:t>│  │ - Read Optimized  </a:t>
            </a:r>
            <a:r>
              <a:rPr lang="en-US" sz="2000" dirty="0">
                <a:latin typeface="Consolas"/>
              </a:rPr>
              <a:t>  </a:t>
            </a:r>
            <a:r>
              <a:rPr sz="2000" dirty="0">
                <a:latin typeface="Consolas"/>
              </a:rPr>
              <a:t> │</a:t>
            </a:r>
            <a:br>
              <a:rPr sz="6000" dirty="0"/>
            </a:br>
            <a:r>
              <a:rPr sz="2000" dirty="0">
                <a:latin typeface="Consolas"/>
              </a:rPr>
              <a:t>└──────────────────────┘  └─────────────────┘  └──────────────────────┘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- Vorteile/Nachteile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 err="1"/>
              <a:t>Vorteile</a:t>
            </a:r>
            <a:endParaRPr sz="1800" b="1" dirty="0"/>
          </a:p>
          <a:p>
            <a:pPr>
              <a:lnSpc>
                <a:spcPct val="150000"/>
              </a:lnSpc>
            </a:pPr>
            <a:r>
              <a:rPr sz="1800" dirty="0" err="1"/>
              <a:t>Optimierte</a:t>
            </a:r>
            <a:r>
              <a:rPr sz="1800" dirty="0"/>
              <a:t> Read und Write Models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Unabhängige</a:t>
            </a:r>
            <a:r>
              <a:rPr sz="1800" dirty="0"/>
              <a:t> </a:t>
            </a:r>
            <a:r>
              <a:rPr sz="1800" dirty="0" err="1"/>
              <a:t>Skalierung</a:t>
            </a:r>
            <a:r>
              <a:rPr sz="1800" dirty="0"/>
              <a:t> von Queries und Commands</a:t>
            </a:r>
          </a:p>
          <a:p>
            <a:pPr>
              <a:lnSpc>
                <a:spcPct val="150000"/>
              </a:lnSpc>
            </a:pPr>
            <a:r>
              <a:rPr sz="1800" dirty="0" err="1"/>
              <a:t>Bessere</a:t>
            </a:r>
            <a:r>
              <a:rPr sz="1800" dirty="0"/>
              <a:t> Performance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spezialisierte</a:t>
            </a:r>
            <a:r>
              <a:rPr sz="1800" dirty="0"/>
              <a:t> </a:t>
            </a:r>
            <a:r>
              <a:rPr sz="1800" dirty="0" err="1"/>
              <a:t>Datenmodelle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Event Sourcing Integration </a:t>
            </a:r>
            <a:r>
              <a:rPr sz="1800" dirty="0" err="1"/>
              <a:t>möglich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 err="1"/>
              <a:t>N</a:t>
            </a:r>
            <a:r>
              <a:rPr sz="1800" b="1" dirty="0" err="1"/>
              <a:t>achteile</a:t>
            </a:r>
            <a:r>
              <a:rPr sz="1800" b="1" dirty="0"/>
              <a:t> </a:t>
            </a:r>
          </a:p>
          <a:p>
            <a:pPr>
              <a:lnSpc>
                <a:spcPct val="150000"/>
              </a:lnSpc>
            </a:pPr>
            <a:r>
              <a:rPr sz="1800" dirty="0" err="1"/>
              <a:t>Erhöhte</a:t>
            </a:r>
            <a:r>
              <a:rPr sz="1800" dirty="0"/>
              <a:t> </a:t>
            </a:r>
            <a:r>
              <a:rPr sz="1800" dirty="0" err="1"/>
              <a:t>Komplexität</a:t>
            </a:r>
            <a:r>
              <a:rPr sz="1800" dirty="0"/>
              <a:t> der Architektur</a:t>
            </a:r>
          </a:p>
          <a:p>
            <a:pPr>
              <a:lnSpc>
                <a:spcPct val="150000"/>
              </a:lnSpc>
            </a:pPr>
            <a:r>
              <a:rPr sz="1800" dirty="0"/>
              <a:t>Eventual Consistency </a:t>
            </a:r>
            <a:r>
              <a:rPr sz="1800" dirty="0" err="1"/>
              <a:t>zwischen</a:t>
            </a:r>
            <a:r>
              <a:rPr sz="1800" dirty="0"/>
              <a:t> Read/Write</a:t>
            </a:r>
          </a:p>
          <a:p>
            <a:pPr>
              <a:lnSpc>
                <a:spcPct val="150000"/>
              </a:lnSpc>
            </a:pPr>
            <a:r>
              <a:rPr sz="1800" dirty="0" err="1"/>
              <a:t>Synchronisation</a:t>
            </a:r>
            <a:r>
              <a:rPr sz="1800" dirty="0"/>
              <a:t> der Models </a:t>
            </a:r>
            <a:r>
              <a:rPr sz="1800" dirty="0" err="1"/>
              <a:t>erforderlich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Mehr Code und </a:t>
            </a:r>
            <a:r>
              <a:rPr sz="1800" dirty="0" err="1"/>
              <a:t>Infrastruktur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Sourcing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>
                <a:latin typeface="Consolas"/>
              </a:rPr>
              <a:t>Commands            Events              Current State</a:t>
            </a:r>
            <a:br>
              <a:rPr sz="6600" dirty="0"/>
            </a:br>
            <a:r>
              <a:rPr dirty="0">
                <a:latin typeface="Consolas"/>
              </a:rPr>
              <a:t>┌───────────┐    ┌───────────</a:t>
            </a:r>
            <a:r>
              <a:rPr lang="en-US" dirty="0">
                <a:latin typeface="Consolas"/>
              </a:rPr>
              <a:t>─</a:t>
            </a:r>
            <a:r>
              <a:rPr dirty="0">
                <a:latin typeface="Consolas"/>
              </a:rPr>
              <a:t>──┐    ┌─────────────────┐</a:t>
            </a:r>
            <a:br>
              <a:rPr sz="6600" dirty="0"/>
            </a:br>
            <a:r>
              <a:rPr dirty="0">
                <a:latin typeface="Consolas"/>
              </a:rPr>
              <a:t>│ Create    │───&gt;│ </a:t>
            </a:r>
            <a:r>
              <a:rPr dirty="0" err="1">
                <a:latin typeface="Consolas"/>
              </a:rPr>
              <a:t>DeviceCreated</a:t>
            </a:r>
            <a:r>
              <a:rPr dirty="0">
                <a:latin typeface="Consolas"/>
              </a:rPr>
              <a:t>│───&gt;│                 │</a:t>
            </a:r>
            <a:br>
              <a:rPr sz="6600" dirty="0"/>
            </a:br>
            <a:r>
              <a:rPr dirty="0">
                <a:latin typeface="Consolas"/>
              </a:rPr>
              <a:t>│ Device    │    │   Event    </a:t>
            </a:r>
            <a:r>
              <a:rPr lang="en-US" dirty="0">
                <a:latin typeface="Consolas"/>
              </a:rPr>
              <a:t> </a:t>
            </a:r>
            <a:r>
              <a:rPr dirty="0">
                <a:latin typeface="Consolas"/>
              </a:rPr>
              <a:t> │    │     Current     │</a:t>
            </a:r>
            <a:br>
              <a:rPr sz="6600" dirty="0"/>
            </a:br>
            <a:r>
              <a:rPr dirty="0">
                <a:latin typeface="Consolas"/>
              </a:rPr>
              <a:t>└───────────┘    └───────────</a:t>
            </a:r>
            <a:r>
              <a:rPr lang="en-US" dirty="0">
                <a:latin typeface="Consolas"/>
              </a:rPr>
              <a:t>─</a:t>
            </a:r>
            <a:r>
              <a:rPr dirty="0">
                <a:latin typeface="Consolas"/>
              </a:rPr>
              <a:t>──┘    │      State      │</a:t>
            </a:r>
            <a:br>
              <a:rPr sz="6600" dirty="0"/>
            </a:br>
            <a:r>
              <a:rPr dirty="0">
                <a:latin typeface="Consolas"/>
              </a:rPr>
              <a:t>                                     │                 │</a:t>
            </a:r>
            <a:br>
              <a:rPr sz="6600" dirty="0"/>
            </a:br>
            <a:r>
              <a:rPr dirty="0">
                <a:latin typeface="Consolas"/>
              </a:rPr>
              <a:t>┌───────────┐    ┌─────────────</a:t>
            </a:r>
            <a:r>
              <a:rPr lang="en-US" dirty="0">
                <a:latin typeface="Consolas"/>
              </a:rPr>
              <a:t>─</a:t>
            </a:r>
            <a:r>
              <a:rPr dirty="0">
                <a:latin typeface="Consolas"/>
              </a:rPr>
              <a:t>┐    │   (Projection   │</a:t>
            </a:r>
            <a:br>
              <a:rPr sz="6600" dirty="0"/>
            </a:br>
            <a:r>
              <a:rPr dirty="0">
                <a:latin typeface="Consolas"/>
              </a:rPr>
              <a:t>│ Configure │───&gt;│</a:t>
            </a:r>
            <a:r>
              <a:rPr dirty="0" err="1">
                <a:latin typeface="Consolas"/>
              </a:rPr>
              <a:t>ConfigChanged</a:t>
            </a:r>
            <a:r>
              <a:rPr lang="en-US" dirty="0">
                <a:latin typeface="Consolas"/>
              </a:rPr>
              <a:t> </a:t>
            </a:r>
            <a:r>
              <a:rPr dirty="0">
                <a:latin typeface="Consolas"/>
              </a:rPr>
              <a:t>│───&gt;│   from Events)  │</a:t>
            </a:r>
            <a:br>
              <a:rPr sz="6600" dirty="0"/>
            </a:br>
            <a:r>
              <a:rPr dirty="0">
                <a:latin typeface="Consolas"/>
              </a:rPr>
              <a:t>│ Device    │    │   Event     </a:t>
            </a:r>
            <a:r>
              <a:rPr lang="en-US" dirty="0">
                <a:latin typeface="Consolas"/>
              </a:rPr>
              <a:t> </a:t>
            </a:r>
            <a:r>
              <a:rPr dirty="0">
                <a:latin typeface="Consolas"/>
              </a:rPr>
              <a:t>│    │                 │</a:t>
            </a:r>
            <a:br>
              <a:rPr sz="6600" dirty="0"/>
            </a:br>
            <a:r>
              <a:rPr dirty="0">
                <a:latin typeface="Consolas"/>
              </a:rPr>
              <a:t>└───────────┘    └─────────────</a:t>
            </a:r>
            <a:r>
              <a:rPr lang="en-US" dirty="0">
                <a:latin typeface="Consolas"/>
              </a:rPr>
              <a:t>─</a:t>
            </a:r>
            <a:r>
              <a:rPr dirty="0">
                <a:latin typeface="Consolas"/>
              </a:rPr>
              <a:t>┘   </a:t>
            </a:r>
            <a:r>
              <a:rPr lang="en-US" dirty="0">
                <a:latin typeface="Consolas"/>
              </a:rPr>
              <a:t> </a:t>
            </a:r>
            <a:r>
              <a:rPr dirty="0">
                <a:latin typeface="Consolas"/>
              </a:rPr>
              <a:t>└─────────────────┘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Circuit Breaker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Breaker State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latin typeface="Consolas"/>
              </a:rPr>
              <a:t>CLOSED                    OPEN                    HALF-OPEN</a:t>
            </a:r>
            <a:br>
              <a:rPr sz="6000" dirty="0"/>
            </a:br>
            <a:r>
              <a:rPr sz="2000" dirty="0">
                <a:latin typeface="Consolas"/>
              </a:rPr>
              <a:t>┌─────────────────┐      ┌─────────────────┐      ┌─────────────────┐</a:t>
            </a:r>
            <a:br>
              <a:rPr sz="6000" dirty="0"/>
            </a:br>
            <a:r>
              <a:rPr sz="2000" dirty="0">
                <a:latin typeface="Consolas"/>
              </a:rPr>
              <a:t>│ Normal          │      │ Service Down    │      │ Testing         │</a:t>
            </a:r>
            <a:br>
              <a:rPr sz="6000" dirty="0"/>
            </a:br>
            <a:r>
              <a:rPr sz="2000" dirty="0">
                <a:latin typeface="Consolas"/>
              </a:rPr>
              <a:t>│ Operation       │─────&gt;│ Fast Fail       │─────&gt;│ Recovery        │</a:t>
            </a:r>
            <a:br>
              <a:rPr sz="6000" dirty="0"/>
            </a:br>
            <a:r>
              <a:rPr sz="2000" dirty="0">
                <a:latin typeface="Consolas"/>
              </a:rPr>
              <a:t>│                 │      │                 │      │                 │</a:t>
            </a:r>
            <a:br>
              <a:rPr sz="6000" dirty="0"/>
            </a:br>
            <a:r>
              <a:rPr sz="2000" dirty="0">
                <a:latin typeface="Consolas"/>
              </a:rPr>
              <a:t>│ Success Rate    │      │ Timeout Period  │      │ Limited Calls   │</a:t>
            </a:r>
            <a:br>
              <a:rPr sz="6000" dirty="0"/>
            </a:br>
            <a:r>
              <a:rPr sz="2000" dirty="0">
                <a:latin typeface="Consolas"/>
              </a:rPr>
              <a:t>│ &gt; Threshold     │      │ Elapsed         │      │                 │</a:t>
            </a:r>
            <a:br>
              <a:rPr sz="6000" dirty="0"/>
            </a:br>
            <a:r>
              <a:rPr sz="2000" dirty="0">
                <a:latin typeface="Consolas"/>
              </a:rPr>
              <a:t>└─────────────────┘      └─────────────────┘      └─────────────────┘</a:t>
            </a:r>
            <a:br>
              <a:rPr sz="6000" dirty="0"/>
            </a:br>
            <a:r>
              <a:rPr sz="2000" dirty="0">
                <a:latin typeface="Consolas"/>
              </a:rPr>
              <a:t>         ▲                                                  │</a:t>
            </a:r>
            <a:br>
              <a:rPr sz="6000" dirty="0"/>
            </a:br>
            <a:r>
              <a:rPr sz="2000" dirty="0">
                <a:latin typeface="Consolas"/>
              </a:rPr>
              <a:t>         └──────────────────────────────────────────────────┘</a:t>
            </a:r>
            <a:br>
              <a:rPr sz="6000" dirty="0"/>
            </a:br>
            <a:r>
              <a:rPr sz="2000" dirty="0">
                <a:latin typeface="Consolas"/>
              </a:rPr>
              <a:t>                         Success Rate &gt; Threshold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Saga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3013</Words>
  <Application>Microsoft Macintosh PowerPoint</Application>
  <PresentationFormat>Widescreen</PresentationFormat>
  <Paragraphs>567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Consolas</vt:lpstr>
      <vt:lpstr>Open Sans</vt:lpstr>
      <vt:lpstr>Open Sans Light</vt:lpstr>
      <vt:lpstr>Source Code Pro</vt:lpstr>
      <vt:lpstr>Custom Design</vt:lpstr>
      <vt:lpstr>Architectural Patterns - Part 2</vt:lpstr>
      <vt:lpstr>CQRS (Command Query Responsibility Segregation)</vt:lpstr>
      <vt:lpstr>CQRS Pattern</vt:lpstr>
      <vt:lpstr>CQRS - Vorteile/Nachteile</vt:lpstr>
      <vt:lpstr>Event Sourcing</vt:lpstr>
      <vt:lpstr>Event Sourcing Pattern</vt:lpstr>
      <vt:lpstr>Circuit Breaker Pattern</vt:lpstr>
      <vt:lpstr>Circuit Breaker State Machine</vt:lpstr>
      <vt:lpstr>Saga Pattern</vt:lpstr>
      <vt:lpstr>Saga Pattern Types</vt:lpstr>
      <vt:lpstr>API Gateway Pattern</vt:lpstr>
      <vt:lpstr>API Gateway Architecture</vt:lpstr>
      <vt:lpstr>Service Mesh</vt:lpstr>
      <vt:lpstr>Service Mesh Architecture (Istio)</vt:lpstr>
      <vt:lpstr>Bulkhead Pattern</vt:lpstr>
      <vt:lpstr>Bulkhead Pattern - Resource Isolation</vt:lpstr>
      <vt:lpstr>Domain-Driven Design (DDD)</vt:lpstr>
      <vt:lpstr>Event Sourcing - Vorteile/Nachteile</vt:lpstr>
      <vt:lpstr>Circuit Breaker - Vorteile/Nachteile</vt:lpstr>
      <vt:lpstr>Saga Pattern - Vorteile/Nachteile</vt:lpstr>
      <vt:lpstr>API Gateway - Vorteile/Nachteile</vt:lpstr>
      <vt:lpstr>Service Mesh - Vorteile/Nachteile</vt:lpstr>
      <vt:lpstr>Bulkhead Pattern - Vorteile/Nachteile</vt:lpstr>
      <vt:lpstr>Domain-Driven Design - Vorteile/Nachteile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13</cp:revision>
  <dcterms:created xsi:type="dcterms:W3CDTF">2025-09-10T03:57:45Z</dcterms:created>
  <dcterms:modified xsi:type="dcterms:W3CDTF">2025-09-11T12:21:43Z</dcterms:modified>
</cp:coreProperties>
</file>