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33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Willkommen zu Teil 3 der Architectural Patterns. Heute behandeln wir moderne und Cloud-Native Architekturen, die in den letzten Jahren entstanden sind und zunehmend an Bedeutung gewinnen.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Serverless eignet sich perfekt für Variable Workloads und Event Processing, aber nicht für persistente oder latenz-kritische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Micro-Frontends übertragen das Microservices-Konzept auf die Frontend-Entwicklung.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Jedes Team kann seine eigene Technologie wählen und unabhängig deployen. Der App Shell orchestriert die verschiedenen Micro-Frontends.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Micro-Frontends ermöglichen Team-Skalierung, bringen aber Integration-Komplexität und Performance-Overhead mit sich.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Micro-Frontends sind ideal für große Organisationen mit mehreren Frontend-Teams, aber overkill für kleine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BFF optimiert die API-Schicht für verschiedene Client-Typen und reduziert die Komplexität für Frontend-Teams.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Jeder</a:t>
            </a:r>
            <a:r>
              <a:rPr dirty="0"/>
              <a:t> BFF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speziell</a:t>
            </a:r>
            <a:r>
              <a:rPr dirty="0"/>
              <a:t> für </a:t>
            </a:r>
            <a:r>
              <a:rPr dirty="0" err="1"/>
              <a:t>einen</a:t>
            </a:r>
            <a:r>
              <a:rPr dirty="0"/>
              <a:t> Client-</a:t>
            </a:r>
            <a:r>
              <a:rPr dirty="0" err="1"/>
              <a:t>Typ</a:t>
            </a:r>
            <a:r>
              <a:rPr dirty="0"/>
              <a:t> </a:t>
            </a:r>
            <a:r>
              <a:rPr dirty="0" err="1"/>
              <a:t>optimiert</a:t>
            </a:r>
            <a:r>
              <a:rPr dirty="0"/>
              <a:t> und </a:t>
            </a:r>
            <a:r>
              <a:rPr dirty="0" err="1"/>
              <a:t>aggregiert</a:t>
            </a:r>
            <a:r>
              <a:rPr dirty="0"/>
              <a:t> </a:t>
            </a:r>
            <a:r>
              <a:rPr dirty="0" err="1"/>
              <a:t>nur</a:t>
            </a:r>
            <a:r>
              <a:rPr dirty="0"/>
              <a:t> die </a:t>
            </a:r>
            <a:r>
              <a:rPr dirty="0" err="1"/>
              <a:t>benötigten</a:t>
            </a:r>
            <a:r>
              <a:rPr dirty="0"/>
              <a:t> Daten. Dies </a:t>
            </a:r>
            <a:r>
              <a:rPr dirty="0" err="1"/>
              <a:t>reduziert</a:t>
            </a:r>
            <a:r>
              <a:rPr dirty="0"/>
              <a:t> Over-fetching und </a:t>
            </a:r>
            <a:r>
              <a:rPr dirty="0" err="1"/>
              <a:t>verbessert</a:t>
            </a:r>
            <a:r>
              <a:rPr dirty="0"/>
              <a:t> Performance.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Multi-Channel Customer Portal</a:t>
            </a:r>
          </a:p>
          <a:p>
            <a:endParaRPr lang="en-US" dirty="0"/>
          </a:p>
          <a:p>
            <a:r>
              <a:rPr lang="en-US" dirty="0"/>
              <a:t>BFF Implementations:</a:t>
            </a:r>
          </a:p>
          <a:p>
            <a:r>
              <a:rPr lang="en-US" dirty="0"/>
              <a:t>Web BFF: </a:t>
            </a:r>
            <a:r>
              <a:rPr lang="en-US" dirty="0" err="1"/>
              <a:t>Optimiert</a:t>
            </a:r>
            <a:r>
              <a:rPr lang="en-US" dirty="0"/>
              <a:t> für Desktop Browser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vollständigen</a:t>
            </a:r>
            <a:r>
              <a:rPr lang="en-US" dirty="0"/>
              <a:t> Daten</a:t>
            </a:r>
          </a:p>
          <a:p>
            <a:r>
              <a:rPr lang="en-US" dirty="0"/>
              <a:t>Mobile BFF: </a:t>
            </a:r>
            <a:r>
              <a:rPr lang="en-US" dirty="0" err="1"/>
              <a:t>Reduzierte</a:t>
            </a:r>
            <a:r>
              <a:rPr lang="en-US" dirty="0"/>
              <a:t> Payloads für mobile </a:t>
            </a:r>
            <a:r>
              <a:rPr lang="en-US" dirty="0" err="1"/>
              <a:t>Bandbreiten</a:t>
            </a:r>
            <a:endParaRPr lang="en-US" dirty="0"/>
          </a:p>
          <a:p>
            <a:r>
              <a:rPr lang="en-US" dirty="0"/>
              <a:t>Partner BFF: </a:t>
            </a:r>
            <a:r>
              <a:rPr lang="en-US" dirty="0" err="1"/>
              <a:t>Spezielle</a:t>
            </a:r>
            <a:r>
              <a:rPr lang="en-US" dirty="0"/>
              <a:t> APIs für B2B Partner Integration</a:t>
            </a:r>
          </a:p>
          <a:p>
            <a:r>
              <a:rPr lang="en-US" dirty="0"/>
              <a:t>Internal BFF: Admin-</a:t>
            </a:r>
            <a:r>
              <a:rPr lang="en-US" dirty="0" err="1"/>
              <a:t>Funktionen</a:t>
            </a:r>
            <a:r>
              <a:rPr lang="en-US" dirty="0"/>
              <a:t> für interne Tools</a:t>
            </a:r>
          </a:p>
          <a:p>
            <a:endParaRPr lang="en-US" dirty="0"/>
          </a:p>
          <a:p>
            <a:r>
              <a:rPr lang="en-US" dirty="0"/>
              <a:t>Data Aggregation:</a:t>
            </a:r>
          </a:p>
          <a:p>
            <a:r>
              <a:rPr lang="en-US" dirty="0"/>
              <a:t>Customer Profile + Billing + Orders </a:t>
            </a:r>
            <a:r>
              <a:rPr lang="en-US" dirty="0" err="1"/>
              <a:t>aggregiert</a:t>
            </a:r>
            <a:endParaRPr lang="en-US" dirty="0"/>
          </a:p>
          <a:p>
            <a:r>
              <a:rPr lang="en-US" dirty="0"/>
              <a:t>Different detail levels per client type</a:t>
            </a:r>
          </a:p>
          <a:p>
            <a:r>
              <a:rPr lang="en-US" dirty="0"/>
              <a:t>Caching strategies per BFF</a:t>
            </a:r>
          </a:p>
          <a:p>
            <a:r>
              <a:rPr lang="en-US" dirty="0"/>
              <a:t>Authentication handled per channel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BFF optimiert Client-Erfahrung, führt aber zu mehr Services und potentieller Code-Duplikation.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BFF macht Sinn bei mehreren Client-Typen mit unterschiedlichen Datenanforderungen. Overkill für einfache Single-Client Anwendungen.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Lakes speichern Rohdaten in ihrem nativen Format für spätere Analyse.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Evolution der Architekturen zeigt den Weg von traditionellen Monolithen zu modernen Cloud-Native Ansätzen. Jede Phase bringt neue Möglichkeiten aber auch neue Herausforderungen mit sich.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Lakes folgen dem Prinzip: Erst speichern, dann strukturieren. Schema-on-Read ermöglicht Flexibilität für zukünftige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Lakes bieten Flexibilität für unbekannte zukünftige Analysen, können aber ohne Governance zum Data Swamp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Lakes eignen sich für Big Data Analytics und ML, aber Data Warehouses sind besser für strukturierte Business Intelligence.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Beginnen wir mit der klassischen Client-Server Architektur, die immer noch relevant 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Client-Server Architektur trennt klar zwischen Client (Präsentation) und Server (Business Logic und Daten). Je nach Komplexität gibt es 2-Tier, 3-Tier oder N-Tier Varianten.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Client-Server bietet zentrale Kontrolle, hat aber Limitierungen bei Skalierung und Verfügbarkeit. Der Server kann zum Bottleneck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Client-Server ist ideal für zentral gesteuerte Umgebungen, aber ungeeignet für hochverteilte oder offline-fähige Systeme.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Serverless oder Function-as-a-Service revolutioniert die Art, wie wir über Skalierung und Kosten denken.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Serverless </a:t>
            </a:r>
            <a:r>
              <a:rPr dirty="0" err="1"/>
              <a:t>bedeutet</a:t>
            </a:r>
            <a:r>
              <a:rPr dirty="0"/>
              <a:t>: Kein Server-Management, </a:t>
            </a:r>
            <a:r>
              <a:rPr dirty="0" err="1"/>
              <a:t>automatische</a:t>
            </a:r>
            <a:r>
              <a:rPr dirty="0"/>
              <a:t> </a:t>
            </a:r>
            <a:r>
              <a:rPr dirty="0" err="1"/>
              <a:t>Skalierung</a:t>
            </a:r>
            <a:r>
              <a:rPr dirty="0"/>
              <a:t> von 0 bis </a:t>
            </a:r>
            <a:r>
              <a:rPr dirty="0" err="1"/>
              <a:t>unendlich</a:t>
            </a:r>
            <a:r>
              <a:rPr dirty="0"/>
              <a:t>, und </a:t>
            </a:r>
            <a:r>
              <a:rPr dirty="0" err="1"/>
              <a:t>Bezahlung</a:t>
            </a:r>
            <a:r>
              <a:rPr dirty="0"/>
              <a:t> </a:t>
            </a:r>
            <a:r>
              <a:rPr dirty="0" err="1"/>
              <a:t>nur</a:t>
            </a:r>
            <a:r>
              <a:rPr dirty="0"/>
              <a:t> für </a:t>
            </a:r>
            <a:r>
              <a:rPr dirty="0" err="1"/>
              <a:t>tatsächliche</a:t>
            </a:r>
            <a:r>
              <a:rPr dirty="0"/>
              <a:t> </a:t>
            </a:r>
            <a:r>
              <a:rPr dirty="0" err="1"/>
              <a:t>Nutzung</a:t>
            </a:r>
            <a:r>
              <a:rPr dirty="0"/>
              <a:t>. Ideal für event-</a:t>
            </a:r>
            <a:r>
              <a:rPr dirty="0" err="1"/>
              <a:t>getriebene</a:t>
            </a:r>
            <a:r>
              <a:rPr dirty="0"/>
              <a:t> Workloads.</a:t>
            </a:r>
            <a:endParaRPr lang="en-US" dirty="0"/>
          </a:p>
          <a:p>
            <a:endParaRPr lang="en-US" dirty="0"/>
          </a:p>
          <a:p>
            <a:r>
              <a:rPr lang="en-US" dirty="0"/>
              <a:t>SMS/Notification Processing System</a:t>
            </a:r>
          </a:p>
          <a:p>
            <a:endParaRPr lang="en-US" dirty="0"/>
          </a:p>
          <a:p>
            <a:r>
              <a:rPr lang="en-US" dirty="0"/>
              <a:t>Function Implementation:</a:t>
            </a:r>
          </a:p>
          <a:p>
            <a:r>
              <a:rPr lang="en-US" dirty="0"/>
              <a:t>SMS Handler: </a:t>
            </a:r>
            <a:r>
              <a:rPr lang="en-US" dirty="0" err="1"/>
              <a:t>Verarbeitung</a:t>
            </a:r>
            <a:r>
              <a:rPr lang="en-US" dirty="0"/>
              <a:t> </a:t>
            </a:r>
            <a:r>
              <a:rPr lang="en-US" dirty="0" err="1"/>
              <a:t>eingehender</a:t>
            </a:r>
            <a:r>
              <a:rPr lang="en-US" dirty="0"/>
              <a:t> SMS</a:t>
            </a:r>
          </a:p>
          <a:p>
            <a:r>
              <a:rPr lang="en-US" dirty="0"/>
              <a:t>Notification Router: </a:t>
            </a:r>
            <a:r>
              <a:rPr lang="en-US" dirty="0" err="1"/>
              <a:t>Verteilung</a:t>
            </a:r>
            <a:r>
              <a:rPr lang="en-US" dirty="0"/>
              <a:t> an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Kanäle</a:t>
            </a:r>
            <a:endParaRPr lang="en-US" dirty="0"/>
          </a:p>
          <a:p>
            <a:r>
              <a:rPr lang="en-US" dirty="0"/>
              <a:t>Billing Calculator: Usage-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err="1"/>
              <a:t>Abrechnung</a:t>
            </a:r>
            <a:endParaRPr lang="en-US" dirty="0"/>
          </a:p>
          <a:p>
            <a:r>
              <a:rPr lang="en-US" dirty="0"/>
              <a:t>Report Generator: Scheduled Reports</a:t>
            </a:r>
          </a:p>
          <a:p>
            <a:endParaRPr lang="en-US" dirty="0"/>
          </a:p>
          <a:p>
            <a:r>
              <a:rPr lang="en-US" dirty="0"/>
              <a:t>Technology Stack:</a:t>
            </a:r>
          </a:p>
          <a:p>
            <a:r>
              <a:rPr lang="en-US" dirty="0"/>
              <a:t>Functions: AWS Lambda / Azure Functions</a:t>
            </a:r>
          </a:p>
          <a:p>
            <a:r>
              <a:rPr lang="en-US" dirty="0"/>
              <a:t>API Gateway: REST/</a:t>
            </a:r>
            <a:r>
              <a:rPr lang="en-US" dirty="0" err="1"/>
              <a:t>GraphQL</a:t>
            </a:r>
            <a:r>
              <a:rPr lang="en-US" dirty="0"/>
              <a:t> Endpoints</a:t>
            </a:r>
          </a:p>
          <a:p>
            <a:r>
              <a:rPr lang="en-US" dirty="0"/>
              <a:t>Storage: S3, DynamoDB, Cosmos DB</a:t>
            </a:r>
          </a:p>
          <a:p>
            <a:r>
              <a:rPr lang="en-US" dirty="0"/>
              <a:t>Events: SNS, SQS, </a:t>
            </a:r>
            <a:r>
              <a:rPr lang="en-US" dirty="0" err="1"/>
              <a:t>EventBridge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Serverless ist ideal für spiky workloads und event-driven processing, aber Cold Starts können ein Problem sein.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Architectural Patterns - Part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Moderne und Cloud-Native Architekturen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Serverless - 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Ideal für:</a:t>
            </a:r>
          </a:p>
          <a:p>
            <a:pPr>
              <a:lnSpc>
                <a:spcPct val="150000"/>
              </a:lnSpc>
            </a:pPr>
            <a:r>
              <a:rPr sz="1800" dirty="0"/>
              <a:t>Event-driven </a:t>
            </a:r>
            <a:r>
              <a:rPr sz="1800" dirty="0" err="1"/>
              <a:t>Verarbeitung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Unvorhersagbare</a:t>
            </a:r>
            <a:r>
              <a:rPr sz="1800" dirty="0"/>
              <a:t> Workloads</a:t>
            </a:r>
          </a:p>
          <a:p>
            <a:pPr>
              <a:lnSpc>
                <a:spcPct val="150000"/>
              </a:lnSpc>
            </a:pPr>
            <a:r>
              <a:rPr sz="1800" dirty="0"/>
              <a:t>Microservices Implementation</a:t>
            </a:r>
          </a:p>
          <a:p>
            <a:pPr>
              <a:lnSpc>
                <a:spcPct val="150000"/>
              </a:lnSpc>
            </a:pPr>
            <a:r>
              <a:rPr sz="1800" dirty="0"/>
              <a:t>API Gateway Backends</a:t>
            </a:r>
          </a:p>
          <a:p>
            <a:pPr>
              <a:lnSpc>
                <a:spcPct val="150000"/>
              </a:lnSpc>
            </a:pPr>
            <a:r>
              <a:rPr sz="1800" dirty="0"/>
              <a:t>Batch Processing Jobs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Vermeiden</a:t>
            </a:r>
            <a:r>
              <a:rPr b="1" dirty="0"/>
              <a:t> </a:t>
            </a:r>
            <a:r>
              <a:rPr b="1" dirty="0" err="1"/>
              <a:t>wenn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Lange </a:t>
            </a:r>
            <a:r>
              <a:rPr sz="1800" dirty="0" err="1"/>
              <a:t>laufende</a:t>
            </a:r>
            <a:r>
              <a:rPr sz="1800" dirty="0"/>
              <a:t> </a:t>
            </a:r>
            <a:r>
              <a:rPr sz="1800" dirty="0" err="1"/>
              <a:t>Prozesse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Niedrige</a:t>
            </a:r>
            <a:r>
              <a:rPr sz="1800" dirty="0"/>
              <a:t> </a:t>
            </a:r>
            <a:r>
              <a:rPr sz="1800" dirty="0" err="1"/>
              <a:t>Latenz</a:t>
            </a:r>
            <a:r>
              <a:rPr sz="1800" dirty="0"/>
              <a:t> </a:t>
            </a:r>
            <a:r>
              <a:rPr sz="1800" dirty="0" err="1"/>
              <a:t>kritisch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Komplex</a:t>
            </a:r>
            <a:r>
              <a:rPr sz="1800" dirty="0"/>
              <a:t> state management</a:t>
            </a:r>
          </a:p>
          <a:p>
            <a:pPr>
              <a:lnSpc>
                <a:spcPct val="150000"/>
              </a:lnSpc>
            </a:pPr>
            <a:r>
              <a:rPr sz="1800" dirty="0"/>
              <a:t>Legacy System Integration</a:t>
            </a:r>
          </a:p>
          <a:p>
            <a:pPr>
              <a:lnSpc>
                <a:spcPct val="150000"/>
              </a:lnSpc>
            </a:pPr>
            <a:r>
              <a:rPr sz="1800" dirty="0"/>
              <a:t>Vendor Lock-in </a:t>
            </a:r>
            <a:r>
              <a:rPr sz="1800" dirty="0" err="1"/>
              <a:t>inakzeptabel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3. Micro-Frontend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Micro-Frontend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dirty="0"/>
              <a:t>┌─────────────────────────────────────────────────────────────┐</a:t>
            </a:r>
          </a:p>
          <a:p>
            <a:r>
              <a:rPr dirty="0"/>
              <a:t>│                    App Shell / Container                    │</a:t>
            </a:r>
          </a:p>
          <a:p>
            <a:r>
              <a:rPr dirty="0"/>
              <a:t>│  ┌──────────────────────────────────────────────────────┐  </a:t>
            </a:r>
            <a:r>
              <a:rPr lang="en-US" dirty="0"/>
              <a:t> </a:t>
            </a:r>
            <a:r>
              <a:rPr dirty="0"/>
              <a:t>│</a:t>
            </a:r>
          </a:p>
          <a:p>
            <a:r>
              <a:rPr dirty="0"/>
              <a:t>│  │                  Shared Components                   │ </a:t>
            </a:r>
            <a:r>
              <a:rPr lang="en-US" dirty="0"/>
              <a:t> </a:t>
            </a:r>
            <a:r>
              <a:rPr dirty="0"/>
              <a:t> │</a:t>
            </a:r>
          </a:p>
          <a:p>
            <a:r>
              <a:rPr dirty="0"/>
              <a:t>│  │              (Header, Navigation, Footer)            │</a:t>
            </a:r>
            <a:r>
              <a:rPr lang="en-US" dirty="0"/>
              <a:t> </a:t>
            </a:r>
            <a:r>
              <a:rPr dirty="0"/>
              <a:t>  │</a:t>
            </a:r>
          </a:p>
          <a:p>
            <a:r>
              <a:rPr dirty="0"/>
              <a:t>│  └──────────────────────────────────────────────────────┘ </a:t>
            </a:r>
            <a:r>
              <a:rPr lang="en-US" dirty="0"/>
              <a:t> </a:t>
            </a:r>
            <a:r>
              <a:rPr dirty="0"/>
              <a:t> │</a:t>
            </a:r>
          </a:p>
          <a:p>
            <a:r>
              <a:rPr dirty="0"/>
              <a:t>│                                                             │</a:t>
            </a:r>
          </a:p>
          <a:p>
            <a:r>
              <a:rPr dirty="0"/>
              <a:t>│  ┌──────────────┐  ┌──────────────┐  ┌──────────────┐    </a:t>
            </a:r>
            <a:r>
              <a:rPr lang="en-US" dirty="0"/>
              <a:t>   </a:t>
            </a:r>
            <a:r>
              <a:rPr dirty="0"/>
              <a:t>│</a:t>
            </a:r>
          </a:p>
          <a:p>
            <a:r>
              <a:rPr dirty="0"/>
              <a:t>│  │   Product    │  │   Shopping   │  │   Account    │  </a:t>
            </a:r>
            <a:r>
              <a:rPr lang="en-US" dirty="0"/>
              <a:t>   </a:t>
            </a:r>
            <a:r>
              <a:rPr dirty="0"/>
              <a:t>  │</a:t>
            </a:r>
          </a:p>
          <a:p>
            <a:r>
              <a:rPr dirty="0"/>
              <a:t>│  │   Catalog    │  │     Cart     │  │  Management  │  </a:t>
            </a:r>
            <a:r>
              <a:rPr lang="en-US" dirty="0"/>
              <a:t>   </a:t>
            </a:r>
            <a:r>
              <a:rPr dirty="0"/>
              <a:t>  │</a:t>
            </a:r>
          </a:p>
          <a:p>
            <a:r>
              <a:rPr dirty="0"/>
              <a:t>│  │              │  │              │  │              │  </a:t>
            </a:r>
            <a:r>
              <a:rPr lang="en-US" dirty="0"/>
              <a:t>   </a:t>
            </a:r>
            <a:r>
              <a:rPr dirty="0"/>
              <a:t>  │</a:t>
            </a:r>
          </a:p>
          <a:p>
            <a:r>
              <a:rPr dirty="0"/>
              <a:t>│  │  Team A      │  │   Team B     │  │   Team C     │ </a:t>
            </a:r>
            <a:r>
              <a:rPr lang="en-US" dirty="0"/>
              <a:t>   </a:t>
            </a:r>
            <a:r>
              <a:rPr dirty="0"/>
              <a:t>   │</a:t>
            </a:r>
          </a:p>
          <a:p>
            <a:r>
              <a:rPr dirty="0"/>
              <a:t>│  │  React       │  │   Vue        │  │   Angular    │   </a:t>
            </a:r>
            <a:r>
              <a:rPr lang="en-US" dirty="0"/>
              <a:t>   </a:t>
            </a:r>
            <a:r>
              <a:rPr dirty="0"/>
              <a:t> │</a:t>
            </a:r>
          </a:p>
          <a:p>
            <a:r>
              <a:rPr dirty="0"/>
              <a:t>│  └──────────────┘  └──────────────┘  └──────────────┘   </a:t>
            </a:r>
            <a:r>
              <a:rPr lang="en-US" dirty="0"/>
              <a:t>   </a:t>
            </a:r>
            <a:r>
              <a:rPr dirty="0"/>
              <a:t> │</a:t>
            </a:r>
          </a:p>
          <a:p>
            <a:r>
              <a:rPr dirty="0"/>
              <a:t>└─────────────────────────────────────────────────────────────┘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Micro-Frontend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1800" dirty="0"/>
              <a:t>Team-</a:t>
            </a:r>
            <a:r>
              <a:rPr sz="1800" dirty="0" err="1"/>
              <a:t>Autonomie</a:t>
            </a:r>
            <a:r>
              <a:rPr sz="1800" dirty="0"/>
              <a:t> und Technologie-Wahl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Unabhängige</a:t>
            </a:r>
            <a:r>
              <a:rPr sz="1800" dirty="0"/>
              <a:t> Deployment-</a:t>
            </a:r>
            <a:r>
              <a:rPr sz="1800" dirty="0" err="1"/>
              <a:t>Zyklen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Skalierung</a:t>
            </a:r>
            <a:r>
              <a:rPr sz="1800" dirty="0"/>
              <a:t> für </a:t>
            </a:r>
            <a:r>
              <a:rPr sz="1800" dirty="0" err="1"/>
              <a:t>große</a:t>
            </a:r>
            <a:r>
              <a:rPr sz="1800" dirty="0"/>
              <a:t> Teams</a:t>
            </a:r>
          </a:p>
          <a:p>
            <a:pPr>
              <a:lnSpc>
                <a:spcPct val="150000"/>
              </a:lnSpc>
            </a:pPr>
            <a:r>
              <a:rPr sz="1800" dirty="0"/>
              <a:t>Legacy-Integration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Fehler-Isolation </a:t>
            </a:r>
            <a:r>
              <a:rPr sz="1800" dirty="0" err="1"/>
              <a:t>zwischen</a:t>
            </a:r>
            <a:r>
              <a:rPr sz="1800" dirty="0"/>
              <a:t> Teams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Komplexe</a:t>
            </a:r>
            <a:r>
              <a:rPr sz="1800" dirty="0"/>
              <a:t> Integration und Orchestration</a:t>
            </a:r>
          </a:p>
          <a:p>
            <a:pPr>
              <a:lnSpc>
                <a:spcPct val="150000"/>
              </a:lnSpc>
            </a:pPr>
            <a:r>
              <a:rPr sz="1800" dirty="0"/>
              <a:t>Performance Overhead </a:t>
            </a:r>
            <a:r>
              <a:rPr sz="1800" dirty="0" err="1"/>
              <a:t>durch</a:t>
            </a:r>
            <a:r>
              <a:rPr sz="1800" dirty="0"/>
              <a:t> </a:t>
            </a:r>
            <a:r>
              <a:rPr sz="1800" dirty="0" err="1"/>
              <a:t>mehrere</a:t>
            </a:r>
            <a:r>
              <a:rPr sz="1800" dirty="0"/>
              <a:t> Bundles</a:t>
            </a:r>
          </a:p>
          <a:p>
            <a:pPr>
              <a:lnSpc>
                <a:spcPct val="150000"/>
              </a:lnSpc>
            </a:pPr>
            <a:r>
              <a:rPr sz="1800" dirty="0"/>
              <a:t>Shared Dependencies Management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Konsistenz-Herausforderungen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Höhere</a:t>
            </a:r>
            <a:r>
              <a:rPr sz="1800" dirty="0"/>
              <a:t> Initial-</a:t>
            </a:r>
            <a:r>
              <a:rPr sz="1800" dirty="0" err="1"/>
              <a:t>Komplexität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Micro-Frontend - 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Ideal für:</a:t>
            </a:r>
          </a:p>
          <a:p>
            <a:pPr>
              <a:lnSpc>
                <a:spcPct val="150000"/>
              </a:lnSpc>
            </a:pPr>
            <a:r>
              <a:rPr sz="1800" dirty="0" err="1"/>
              <a:t>Große</a:t>
            </a:r>
            <a:r>
              <a:rPr sz="1800" dirty="0"/>
              <a:t> Frontend-Teams (6+ </a:t>
            </a:r>
            <a:r>
              <a:rPr sz="1800" dirty="0" err="1"/>
              <a:t>Entwickler</a:t>
            </a:r>
            <a:r>
              <a:rPr sz="1800" dirty="0"/>
              <a:t>)</a:t>
            </a:r>
          </a:p>
          <a:p>
            <a:pPr>
              <a:lnSpc>
                <a:spcPct val="150000"/>
              </a:lnSpc>
            </a:pPr>
            <a:r>
              <a:rPr sz="1800" dirty="0"/>
              <a:t>Legacy </a:t>
            </a:r>
            <a:r>
              <a:rPr sz="1800" dirty="0" err="1"/>
              <a:t>Modernisierung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Multi-Team Ownership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Unterschiedliche</a:t>
            </a:r>
            <a:r>
              <a:rPr sz="1800" dirty="0"/>
              <a:t> Technology Stacks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Unabhängige</a:t>
            </a:r>
            <a:r>
              <a:rPr sz="1800" dirty="0"/>
              <a:t> Deployment </a:t>
            </a:r>
            <a:r>
              <a:rPr sz="1800" dirty="0" err="1"/>
              <a:t>Zyklen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/>
              <a:t>Vermeiden</a:t>
            </a:r>
            <a:r>
              <a:rPr dirty="0"/>
              <a:t> </a:t>
            </a:r>
            <a:r>
              <a:rPr dirty="0" err="1"/>
              <a:t>wenn</a:t>
            </a:r>
            <a:r>
              <a:rPr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Kleine Teams (&lt; 4 </a:t>
            </a:r>
            <a:r>
              <a:rPr sz="1800" dirty="0" err="1"/>
              <a:t>Entwickler</a:t>
            </a:r>
            <a:r>
              <a:rPr sz="1800" dirty="0"/>
              <a:t>)</a:t>
            </a:r>
          </a:p>
          <a:p>
            <a:pPr>
              <a:lnSpc>
                <a:spcPct val="150000"/>
              </a:lnSpc>
            </a:pPr>
            <a:r>
              <a:rPr sz="1800" dirty="0"/>
              <a:t>Tight </a:t>
            </a:r>
            <a:r>
              <a:rPr sz="1800" dirty="0" err="1"/>
              <a:t>gekoppelte</a:t>
            </a:r>
            <a:r>
              <a:rPr sz="1800" dirty="0"/>
              <a:t> Features</a:t>
            </a:r>
          </a:p>
          <a:p>
            <a:pPr>
              <a:lnSpc>
                <a:spcPct val="150000"/>
              </a:lnSpc>
            </a:pPr>
            <a:r>
              <a:rPr sz="1800" dirty="0"/>
              <a:t>Performance </a:t>
            </a:r>
            <a:r>
              <a:rPr sz="1800" dirty="0" err="1"/>
              <a:t>kritisch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Einheitliche</a:t>
            </a:r>
            <a:r>
              <a:rPr sz="1800" dirty="0"/>
              <a:t> User Experience</a:t>
            </a:r>
          </a:p>
          <a:p>
            <a:pPr>
              <a:lnSpc>
                <a:spcPct val="150000"/>
              </a:lnSpc>
            </a:pP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Anwendungen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4. Backend for Frontend (BFF)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for Frontend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dirty="0"/>
              <a:t>Clients                  BFF Layer               Backend Services</a:t>
            </a:r>
          </a:p>
          <a:p>
            <a:r>
              <a:rPr dirty="0"/>
              <a:t>┌──────────┐            ┌─────────────┐         ┌─────────────┐</a:t>
            </a:r>
          </a:p>
          <a:p>
            <a:r>
              <a:rPr dirty="0"/>
              <a:t>│  Web     │───────────&gt;│    Web      │         │   User      │</a:t>
            </a:r>
          </a:p>
          <a:p>
            <a:r>
              <a:rPr dirty="0"/>
              <a:t>│  App     │            │    BFF      │────────&gt;│  Service    │</a:t>
            </a:r>
          </a:p>
          <a:p>
            <a:r>
              <a:rPr dirty="0"/>
              <a:t>└──────────┘            └─────────────┘         └─────────────┘</a:t>
            </a:r>
          </a:p>
          <a:p>
            <a:r>
              <a:rPr dirty="0"/>
              <a:t>                                 │              </a:t>
            </a:r>
          </a:p>
          <a:p>
            <a:r>
              <a:rPr dirty="0"/>
              <a:t>┌──────────┐            ┌─────────────┐         ┌─────────────┐</a:t>
            </a:r>
          </a:p>
          <a:p>
            <a:r>
              <a:rPr dirty="0"/>
              <a:t>│ Mobile   │───────────&gt;│   Mobile    │         │  Product    │</a:t>
            </a:r>
          </a:p>
          <a:p>
            <a:r>
              <a:rPr dirty="0"/>
              <a:t>│  App     │            │    BFF      │────────&gt;│  Service    │</a:t>
            </a:r>
          </a:p>
          <a:p>
            <a:r>
              <a:rPr dirty="0"/>
              <a:t>└──────────┘            └─────────────┘         └─────────────┘</a:t>
            </a:r>
          </a:p>
          <a:p>
            <a:r>
              <a:rPr dirty="0"/>
              <a:t>                                 │              </a:t>
            </a:r>
          </a:p>
          <a:p>
            <a:r>
              <a:rPr dirty="0"/>
              <a:t>┌──────────┐            ┌─────────────┐         ┌─────────────┐</a:t>
            </a:r>
          </a:p>
          <a:p>
            <a:r>
              <a:rPr dirty="0"/>
              <a:t>│  Admin   │───────────&gt;│   Admin     │         │  Order      │</a:t>
            </a:r>
          </a:p>
          <a:p>
            <a:r>
              <a:rPr dirty="0"/>
              <a:t>│ Portal   │            │    BFF      │────────&gt;│  Service    │</a:t>
            </a:r>
          </a:p>
          <a:p>
            <a:r>
              <a:rPr dirty="0"/>
              <a:t>└──────────┘            └─────────────┘         └─────────────┘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BFF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Client-</a:t>
            </a:r>
            <a:r>
              <a:rPr sz="1800" dirty="0" err="1"/>
              <a:t>optimierte</a:t>
            </a:r>
            <a:r>
              <a:rPr sz="1800" dirty="0"/>
              <a:t> API Interfaces</a:t>
            </a:r>
          </a:p>
          <a:p>
            <a:pPr>
              <a:lnSpc>
                <a:spcPct val="150000"/>
              </a:lnSpc>
            </a:pPr>
            <a:r>
              <a:rPr sz="1800" dirty="0" err="1"/>
              <a:t>Reduziertes</a:t>
            </a:r>
            <a:r>
              <a:rPr sz="1800" dirty="0"/>
              <a:t> Over-fetching</a:t>
            </a:r>
          </a:p>
          <a:p>
            <a:pPr>
              <a:lnSpc>
                <a:spcPct val="150000"/>
              </a:lnSpc>
            </a:pPr>
            <a:r>
              <a:rPr sz="1800" dirty="0"/>
              <a:t>Frontend-Team Ownership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Unabhängige</a:t>
            </a:r>
            <a:r>
              <a:rPr sz="1800" dirty="0"/>
              <a:t> Evolution</a:t>
            </a:r>
          </a:p>
          <a:p>
            <a:pPr>
              <a:lnSpc>
                <a:spcPct val="150000"/>
              </a:lnSpc>
            </a:pPr>
            <a:r>
              <a:rPr sz="1800" dirty="0"/>
              <a:t>Performance-</a:t>
            </a:r>
            <a:r>
              <a:rPr sz="1800" dirty="0" err="1"/>
              <a:t>Optimierung</a:t>
            </a:r>
            <a:r>
              <a:rPr sz="1800" dirty="0"/>
              <a:t> pro Client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Code-</a:t>
            </a:r>
            <a:r>
              <a:rPr sz="1800" dirty="0" err="1"/>
              <a:t>Duplikation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BFFs</a:t>
            </a:r>
          </a:p>
          <a:p>
            <a:pPr>
              <a:lnSpc>
                <a:spcPct val="150000"/>
              </a:lnSpc>
            </a:pPr>
            <a:r>
              <a:rPr sz="1800" dirty="0" err="1"/>
              <a:t>Zusätzliche</a:t>
            </a:r>
            <a:r>
              <a:rPr sz="1800" dirty="0"/>
              <a:t> </a:t>
            </a:r>
            <a:r>
              <a:rPr sz="1800" dirty="0" err="1"/>
              <a:t>Infrastruktur-Komplexität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Mehr Services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maintainen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Konsistenz-Herausforderungen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Potentielle</a:t>
            </a:r>
            <a:r>
              <a:rPr sz="1800" dirty="0"/>
              <a:t> API-</a:t>
            </a:r>
            <a:r>
              <a:rPr sz="1800" dirty="0" err="1"/>
              <a:t>Fragmentierung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BFF - 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Ideal für:</a:t>
            </a:r>
          </a:p>
          <a:p>
            <a:pPr>
              <a:lnSpc>
                <a:spcPct val="150000"/>
              </a:lnSpc>
            </a:pPr>
            <a:r>
              <a:rPr sz="1800" dirty="0"/>
              <a:t>Multiple Client-</a:t>
            </a:r>
            <a:r>
              <a:rPr sz="1800" dirty="0" err="1"/>
              <a:t>Typen</a:t>
            </a:r>
            <a:r>
              <a:rPr sz="1800" dirty="0"/>
              <a:t> (Web, Mobile, Partner)</a:t>
            </a:r>
          </a:p>
          <a:p>
            <a:pPr>
              <a:lnSpc>
                <a:spcPct val="150000"/>
              </a:lnSpc>
            </a:pPr>
            <a:r>
              <a:rPr sz="1800" dirty="0"/>
              <a:t>Different data requirements per client</a:t>
            </a:r>
          </a:p>
          <a:p>
            <a:pPr>
              <a:lnSpc>
                <a:spcPct val="150000"/>
              </a:lnSpc>
            </a:pPr>
            <a:r>
              <a:rPr sz="1800" dirty="0"/>
              <a:t>Performance-</a:t>
            </a:r>
            <a:r>
              <a:rPr sz="1800" dirty="0" err="1"/>
              <a:t>kritische</a:t>
            </a:r>
            <a:r>
              <a:rPr sz="1800" dirty="0"/>
              <a:t> </a:t>
            </a:r>
            <a:r>
              <a:rPr sz="1800" dirty="0" err="1"/>
              <a:t>Anwendungen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Team ownership für Full-Stack features</a:t>
            </a:r>
          </a:p>
          <a:p>
            <a:pPr>
              <a:lnSpc>
                <a:spcPct val="150000"/>
              </a:lnSpc>
            </a:pPr>
            <a:r>
              <a:rPr sz="1800" dirty="0"/>
              <a:t>Complex backend service landscape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Vermeiden</a:t>
            </a:r>
            <a:r>
              <a:rPr b="1" dirty="0"/>
              <a:t> </a:t>
            </a:r>
            <a:r>
              <a:rPr b="1" dirty="0" err="1"/>
              <a:t>wenn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Single client type</a:t>
            </a:r>
          </a:p>
          <a:p>
            <a:pPr>
              <a:lnSpc>
                <a:spcPct val="150000"/>
              </a:lnSpc>
            </a:pPr>
            <a:r>
              <a:rPr sz="1800" dirty="0"/>
              <a:t>Simple CRUD applications</a:t>
            </a:r>
          </a:p>
          <a:p>
            <a:pPr>
              <a:lnSpc>
                <a:spcPct val="150000"/>
              </a:lnSpc>
            </a:pPr>
            <a:r>
              <a:rPr sz="1800" dirty="0"/>
              <a:t>Small team </a:t>
            </a:r>
            <a:r>
              <a:rPr sz="1800" dirty="0" err="1"/>
              <a:t>ohne</a:t>
            </a:r>
            <a:r>
              <a:rPr sz="1800" dirty="0"/>
              <a:t> Microservices</a:t>
            </a:r>
          </a:p>
          <a:p>
            <a:pPr>
              <a:lnSpc>
                <a:spcPct val="150000"/>
              </a:lnSpc>
            </a:pPr>
            <a:r>
              <a:rPr sz="1800" dirty="0"/>
              <a:t>Unified API sufficient</a:t>
            </a:r>
          </a:p>
          <a:p>
            <a:pPr>
              <a:lnSpc>
                <a:spcPct val="150000"/>
              </a:lnSpc>
            </a:pPr>
            <a:r>
              <a:rPr sz="1800" dirty="0"/>
              <a:t>Low data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5. Data Lake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Von </a:t>
            </a:r>
            <a:r>
              <a:rPr dirty="0" err="1"/>
              <a:t>Monolithen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Cloud-Native:</a:t>
            </a:r>
          </a:p>
          <a:p>
            <a:endParaRPr dirty="0"/>
          </a:p>
          <a:p>
            <a:r>
              <a:rPr dirty="0"/>
              <a:t>Traditional          Cloud-First         Serverless          Edge-Native</a:t>
            </a:r>
          </a:p>
          <a:p>
            <a:r>
              <a:rPr dirty="0"/>
              <a:t>┌─────────────┐     ┌─────────────┐     ┌─────────────┐     </a:t>
            </a:r>
            <a:r>
              <a:rPr lang="en-US" dirty="0"/>
              <a:t>┌─────────────┐</a:t>
            </a:r>
          </a:p>
          <a:p>
            <a:r>
              <a:rPr lang="en-US" dirty="0"/>
              <a:t>│  Monolith   │ --&gt; │Microservices│ --&gt; │  Functions  │ --&gt; │ Edge Compute│</a:t>
            </a:r>
          </a:p>
          <a:p>
            <a:r>
              <a:rPr dirty="0"/>
              <a:t>│  On-Premise │     │  Containers │     │ Event-Driven│     │ Distributed │</a:t>
            </a:r>
          </a:p>
          <a:p>
            <a:r>
              <a:rPr dirty="0"/>
              <a:t>│  Stateful   │     │  Stateless  │     │  Ephemeral  │     │  Geo-Located│</a:t>
            </a:r>
          </a:p>
          <a:p>
            <a:r>
              <a:rPr dirty="0"/>
              <a:t>└─────────────┘     └─────────────┘     └─────────────┘     └─────────────┘</a:t>
            </a:r>
          </a:p>
          <a:p>
            <a:endParaRPr dirty="0"/>
          </a:p>
          <a:p>
            <a:r>
              <a:rPr dirty="0"/>
              <a:t>Infrastructure      Platform          </a:t>
            </a:r>
            <a:r>
              <a:rPr lang="en-US" dirty="0"/>
              <a:t>  </a:t>
            </a:r>
            <a:r>
              <a:rPr dirty="0"/>
              <a:t> Serverless         Edge Computing</a:t>
            </a:r>
          </a:p>
          <a:p>
            <a:r>
              <a:rPr dirty="0"/>
              <a:t>as Code           </a:t>
            </a:r>
            <a:r>
              <a:rPr lang="en-US" dirty="0"/>
              <a:t> </a:t>
            </a:r>
            <a:r>
              <a:rPr dirty="0"/>
              <a:t> Engineering       </a:t>
            </a:r>
            <a:r>
              <a:rPr lang="en-US" dirty="0"/>
              <a:t>  </a:t>
            </a:r>
            <a:r>
              <a:rPr dirty="0"/>
              <a:t> Computing          &amp; IoT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Lake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Data Sources           Data Lake                Processing</a:t>
            </a:r>
          </a:p>
          <a:p>
            <a:r>
              <a:rPr dirty="0"/>
              <a:t>┌──────────┐         ┌────────────────────────────────────┐</a:t>
            </a:r>
          </a:p>
          <a:p>
            <a:r>
              <a:rPr dirty="0"/>
              <a:t>│Structured│────────&gt;│         Landing Zone               │</a:t>
            </a:r>
          </a:p>
          <a:p>
            <a:r>
              <a:rPr dirty="0"/>
              <a:t>│   Data   │         │     (Raw Data Storage)             │</a:t>
            </a:r>
          </a:p>
          <a:p>
            <a:r>
              <a:rPr dirty="0"/>
              <a:t>└──────────┘         │                                    │</a:t>
            </a:r>
          </a:p>
          <a:p>
            <a:r>
              <a:rPr dirty="0"/>
              <a:t>                     │        Curated Zone                │</a:t>
            </a:r>
          </a:p>
          <a:p>
            <a:r>
              <a:rPr dirty="0"/>
              <a:t>┌──────────┐         │    (Processed &amp; Cataloged)         │</a:t>
            </a:r>
          </a:p>
          <a:p>
            <a:r>
              <a:rPr dirty="0"/>
              <a:t>│  Semi-   │────────&gt;│                                    │──────&gt;Analytics</a:t>
            </a:r>
          </a:p>
          <a:p>
            <a:r>
              <a:rPr dirty="0"/>
              <a:t>│Structured│         │      Consumption Zone              │</a:t>
            </a:r>
          </a:p>
          <a:p>
            <a:r>
              <a:rPr dirty="0"/>
              <a:t>└──────────┘         │      (Optimized Datasets)          │</a:t>
            </a:r>
          </a:p>
          <a:p>
            <a:r>
              <a:rPr dirty="0"/>
              <a:t>                     │                                    │</a:t>
            </a:r>
          </a:p>
          <a:p>
            <a:r>
              <a:rPr dirty="0"/>
              <a:t>┌──────────┐         │                                    │</a:t>
            </a:r>
          </a:p>
          <a:p>
            <a:r>
              <a:rPr dirty="0"/>
              <a:t>│</a:t>
            </a:r>
            <a:r>
              <a:rPr dirty="0" err="1"/>
              <a:t>Unstructur</a:t>
            </a:r>
            <a:r>
              <a:rPr dirty="0"/>
              <a:t>│────────&gt;│                                    │</a:t>
            </a:r>
          </a:p>
          <a:p>
            <a:r>
              <a:rPr dirty="0"/>
              <a:t>│   ed     │         └────────────────────────────────────┘</a:t>
            </a:r>
          </a:p>
          <a:p>
            <a:r>
              <a:rPr dirty="0"/>
              <a:t>└──────────┘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Lake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Schema-on-Read </a:t>
            </a:r>
            <a:r>
              <a:rPr sz="1800" dirty="0" err="1"/>
              <a:t>Flexibilität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Kostengünstige</a:t>
            </a:r>
            <a:r>
              <a:rPr sz="1800" dirty="0"/>
              <a:t> Storage für </a:t>
            </a:r>
            <a:r>
              <a:rPr sz="1800" dirty="0" err="1"/>
              <a:t>große</a:t>
            </a:r>
            <a:r>
              <a:rPr sz="1800" dirty="0"/>
              <a:t> </a:t>
            </a:r>
            <a:r>
              <a:rPr sz="1800" dirty="0" err="1"/>
              <a:t>Datenmengen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Support für alle </a:t>
            </a:r>
            <a:r>
              <a:rPr sz="1800" dirty="0" err="1"/>
              <a:t>Datentypen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Zukünftige</a:t>
            </a:r>
            <a:r>
              <a:rPr sz="1800" dirty="0"/>
              <a:t> Use Cases </a:t>
            </a:r>
            <a:r>
              <a:rPr sz="1800" dirty="0" err="1"/>
              <a:t>ermöglicht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Skalierbare</a:t>
            </a:r>
            <a:r>
              <a:rPr sz="1800" dirty="0"/>
              <a:t> Big Data 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Data Swamp </a:t>
            </a:r>
            <a:r>
              <a:rPr sz="1800" dirty="0" err="1"/>
              <a:t>Risiko</a:t>
            </a:r>
            <a:r>
              <a:rPr sz="1800" dirty="0"/>
              <a:t> </a:t>
            </a:r>
            <a:r>
              <a:rPr sz="1800" dirty="0" err="1"/>
              <a:t>ohne</a:t>
            </a:r>
            <a:r>
              <a:rPr sz="1800" dirty="0"/>
              <a:t> Governance</a:t>
            </a:r>
          </a:p>
          <a:p>
            <a:pPr>
              <a:lnSpc>
                <a:spcPct val="150000"/>
              </a:lnSpc>
            </a:pPr>
            <a:r>
              <a:rPr sz="1800" dirty="0"/>
              <a:t>Performance </a:t>
            </a:r>
            <a:r>
              <a:rPr sz="1800" dirty="0" err="1"/>
              <a:t>schlechter</a:t>
            </a:r>
            <a:r>
              <a:rPr sz="1800" dirty="0"/>
              <a:t> </a:t>
            </a:r>
            <a:r>
              <a:rPr sz="1800" dirty="0" err="1"/>
              <a:t>als</a:t>
            </a:r>
            <a:r>
              <a:rPr sz="1800" dirty="0"/>
              <a:t> Data Warehouse</a:t>
            </a:r>
          </a:p>
          <a:p>
            <a:pPr>
              <a:lnSpc>
                <a:spcPct val="150000"/>
              </a:lnSpc>
            </a:pPr>
            <a:r>
              <a:rPr sz="1800" dirty="0"/>
              <a:t>Complex ETL/ELT Pipelines </a:t>
            </a:r>
            <a:r>
              <a:rPr sz="1800" dirty="0" err="1"/>
              <a:t>erforderlich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Data Quality </a:t>
            </a:r>
            <a:r>
              <a:rPr sz="1800" dirty="0" err="1"/>
              <a:t>Herausforderungen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Steep Learning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Lake - 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Ideal für:</a:t>
            </a:r>
          </a:p>
          <a:p>
            <a:pPr>
              <a:lnSpc>
                <a:spcPct val="150000"/>
              </a:lnSpc>
            </a:pPr>
            <a:r>
              <a:rPr sz="1800" dirty="0"/>
              <a:t>Big Data Analytics und ML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Unstrukturierte</a:t>
            </a:r>
            <a:r>
              <a:rPr sz="1800" dirty="0"/>
              <a:t> Daten (Logs, IoT)</a:t>
            </a:r>
          </a:p>
          <a:p>
            <a:pPr>
              <a:lnSpc>
                <a:spcPct val="150000"/>
              </a:lnSpc>
            </a:pPr>
            <a:r>
              <a:rPr sz="1800" dirty="0"/>
              <a:t>Exploratory Data Analysis</a:t>
            </a:r>
          </a:p>
          <a:p>
            <a:pPr>
              <a:lnSpc>
                <a:spcPct val="150000"/>
              </a:lnSpc>
            </a:pPr>
            <a:r>
              <a:rPr sz="1800" dirty="0"/>
              <a:t>Cost-effective Storage</a:t>
            </a:r>
          </a:p>
          <a:p>
            <a:pPr>
              <a:lnSpc>
                <a:spcPct val="150000"/>
              </a:lnSpc>
            </a:pPr>
            <a:r>
              <a:rPr sz="1800" dirty="0"/>
              <a:t>Future Use Cases </a:t>
            </a:r>
            <a:r>
              <a:rPr sz="1800" dirty="0" err="1"/>
              <a:t>unbekannt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Vermeiden</a:t>
            </a:r>
            <a:r>
              <a:rPr b="1" dirty="0"/>
              <a:t> </a:t>
            </a:r>
            <a:r>
              <a:rPr b="1" dirty="0" err="1"/>
              <a:t>wenn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Nur </a:t>
            </a:r>
            <a:r>
              <a:rPr sz="1800" dirty="0" err="1"/>
              <a:t>strukturierte</a:t>
            </a:r>
            <a:r>
              <a:rPr sz="1800" dirty="0"/>
              <a:t> Daten</a:t>
            </a:r>
          </a:p>
          <a:p>
            <a:pPr>
              <a:lnSpc>
                <a:spcPct val="150000"/>
              </a:lnSpc>
            </a:pPr>
            <a:r>
              <a:rPr sz="1800" dirty="0"/>
              <a:t>Real-time Analytics </a:t>
            </a:r>
            <a:r>
              <a:rPr sz="1800" dirty="0" err="1"/>
              <a:t>kritisch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Strict Governance Requirements</a:t>
            </a:r>
          </a:p>
          <a:p>
            <a:pPr>
              <a:lnSpc>
                <a:spcPct val="150000"/>
              </a:lnSpc>
            </a:pPr>
            <a:r>
              <a:rPr sz="1800" dirty="0"/>
              <a:t>Small Data Volumes</a:t>
            </a:r>
          </a:p>
          <a:p>
            <a:pPr>
              <a:lnSpc>
                <a:spcPct val="150000"/>
              </a:lnSpc>
            </a:pPr>
            <a:r>
              <a:rPr sz="1800" dirty="0"/>
              <a:t>GDPR/Compliance </a:t>
            </a:r>
            <a:r>
              <a:rPr sz="1800" dirty="0" err="1"/>
              <a:t>komplex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1. Client-Server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Architecture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Client-Server </a:t>
            </a:r>
            <a:r>
              <a:rPr dirty="0" err="1"/>
              <a:t>Grundarchitektur</a:t>
            </a:r>
            <a:r>
              <a:rPr dirty="0"/>
              <a:t>:</a:t>
            </a:r>
          </a:p>
          <a:p>
            <a:endParaRPr dirty="0"/>
          </a:p>
          <a:p>
            <a:r>
              <a:rPr dirty="0"/>
              <a:t>┌─────────────────┐         Request          </a:t>
            </a:r>
            <a:r>
              <a:rPr lang="en-US" dirty="0"/>
              <a:t>┌─────────────────┐</a:t>
            </a:r>
          </a:p>
          <a:p>
            <a:r>
              <a:rPr lang="en-US" dirty="0"/>
              <a:t>│                 │ ────────────────────────&gt;│                 │</a:t>
            </a:r>
          </a:p>
          <a:p>
            <a:r>
              <a:rPr dirty="0"/>
              <a:t>│     Client      │                          │     Server      │</a:t>
            </a:r>
          </a:p>
          <a:p>
            <a:r>
              <a:rPr dirty="0"/>
              <a:t>│                 │&lt;──────────────────────── │                 │</a:t>
            </a:r>
          </a:p>
          <a:p>
            <a:r>
              <a:rPr dirty="0"/>
              <a:t>│  - Thin/Thick   │         Response         │  - Business </a:t>
            </a:r>
            <a:r>
              <a:rPr lang="en-US" dirty="0"/>
              <a:t>    </a:t>
            </a:r>
            <a:r>
              <a:rPr dirty="0"/>
              <a:t>│</a:t>
            </a:r>
          </a:p>
          <a:p>
            <a:r>
              <a:rPr dirty="0"/>
              <a:t>│  - Stateless    │</a:t>
            </a:r>
            <a:r>
              <a:rPr lang="en-US" dirty="0"/>
              <a:t>                          │    Logic        │</a:t>
            </a:r>
            <a:endParaRPr dirty="0"/>
          </a:p>
          <a:p>
            <a:r>
              <a:rPr dirty="0"/>
              <a:t>│  - UI Logic     │                          </a:t>
            </a:r>
            <a:r>
              <a:rPr lang="en-US" dirty="0"/>
              <a:t>│  - Data Access  │</a:t>
            </a:r>
          </a:p>
          <a:p>
            <a:r>
              <a:rPr lang="en-US" dirty="0"/>
              <a:t>└─────────────────┘                          │  - Resources    │</a:t>
            </a:r>
          </a:p>
          <a:p>
            <a:r>
              <a:rPr dirty="0"/>
              <a:t>                                             └─────────────────┘</a:t>
            </a:r>
          </a:p>
          <a:p>
            <a:endParaRPr dirty="0"/>
          </a:p>
          <a:p>
            <a:r>
              <a:rPr dirty="0"/>
              <a:t>Variations:</a:t>
            </a:r>
          </a:p>
          <a:p>
            <a:r>
              <a:rPr dirty="0"/>
              <a:t>- 2-Tier: Client ←→ Database Server</a:t>
            </a:r>
          </a:p>
          <a:p>
            <a:r>
              <a:rPr dirty="0"/>
              <a:t>- 3-Tier: Client ←→ Application Server ←→ Database</a:t>
            </a:r>
          </a:p>
          <a:p>
            <a:r>
              <a:rPr dirty="0"/>
              <a:t>- N-Tier: Multiple intermediate layers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dirty="0" err="1"/>
              <a:t>Zentrale</a:t>
            </a:r>
            <a:r>
              <a:rPr dirty="0"/>
              <a:t> </a:t>
            </a:r>
            <a:r>
              <a:rPr dirty="0" err="1"/>
              <a:t>Datenhaltung</a:t>
            </a:r>
            <a:r>
              <a:rPr dirty="0"/>
              <a:t> und </a:t>
            </a:r>
            <a:r>
              <a:rPr dirty="0" err="1"/>
              <a:t>Kontrolle</a:t>
            </a:r>
            <a:endParaRPr dirty="0"/>
          </a:p>
          <a:p>
            <a:r>
              <a:rPr dirty="0" err="1"/>
              <a:t>Einfache</a:t>
            </a:r>
            <a:r>
              <a:rPr dirty="0"/>
              <a:t> </a:t>
            </a:r>
            <a:r>
              <a:rPr dirty="0" err="1"/>
              <a:t>Wartung</a:t>
            </a:r>
            <a:r>
              <a:rPr dirty="0"/>
              <a:t> der Business Logic</a:t>
            </a:r>
          </a:p>
          <a:p>
            <a:r>
              <a:rPr dirty="0" err="1"/>
              <a:t>Skalierung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leistungsfähigere</a:t>
            </a:r>
            <a:r>
              <a:rPr dirty="0"/>
              <a:t> Server</a:t>
            </a:r>
          </a:p>
          <a:p>
            <a:r>
              <a:rPr dirty="0"/>
              <a:t>Thin Clients </a:t>
            </a:r>
            <a:r>
              <a:rPr dirty="0" err="1"/>
              <a:t>reduzieren</a:t>
            </a:r>
            <a:r>
              <a:rPr dirty="0"/>
              <a:t> Client-</a:t>
            </a:r>
            <a:r>
              <a:rPr dirty="0" err="1"/>
              <a:t>Anforderungen</a:t>
            </a:r>
            <a:endParaRPr dirty="0"/>
          </a:p>
          <a:p>
            <a:r>
              <a:rPr dirty="0" err="1"/>
              <a:t>Etablierte</a:t>
            </a:r>
            <a:r>
              <a:rPr dirty="0"/>
              <a:t> </a:t>
            </a:r>
            <a:r>
              <a:rPr dirty="0" err="1"/>
              <a:t>Sicherheitsmodelle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t>Single Point of Failure beim Server</a:t>
            </a:r>
          </a:p>
          <a:p>
            <a:r>
              <a:t>Netzwerkabhängigkeit für alle Operationen</a:t>
            </a:r>
          </a:p>
          <a:p>
            <a:r>
              <a:t>Skalierungsgrenzen bei vielen Clients</a:t>
            </a:r>
          </a:p>
          <a:p>
            <a:r>
              <a:t>Latenz bei geografisch verteilten Clients</a:t>
            </a:r>
          </a:p>
          <a:p>
            <a:r>
              <a:t>Server-Ressourcen für Peak-Load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- 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Ideal für:</a:t>
            </a:r>
          </a:p>
          <a:p>
            <a:pPr>
              <a:lnSpc>
                <a:spcPct val="150000"/>
              </a:lnSpc>
            </a:pPr>
            <a:r>
              <a:rPr sz="1800" dirty="0" err="1"/>
              <a:t>Zentrale</a:t>
            </a:r>
            <a:r>
              <a:rPr sz="1800" dirty="0"/>
              <a:t> </a:t>
            </a:r>
            <a:r>
              <a:rPr sz="1800" dirty="0" err="1"/>
              <a:t>Datenverwaltung</a:t>
            </a:r>
            <a:r>
              <a:rPr sz="1800" dirty="0"/>
              <a:t> </a:t>
            </a:r>
            <a:r>
              <a:rPr sz="1800" dirty="0" err="1"/>
              <a:t>erforderlich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Kontrollierte</a:t>
            </a:r>
            <a:r>
              <a:rPr sz="1800" dirty="0"/>
              <a:t> </a:t>
            </a:r>
            <a:r>
              <a:rPr sz="1800" dirty="0" err="1"/>
              <a:t>Zugriffe</a:t>
            </a:r>
            <a:r>
              <a:rPr sz="1800" dirty="0"/>
              <a:t> auf </a:t>
            </a:r>
            <a:r>
              <a:rPr sz="1800" dirty="0" err="1"/>
              <a:t>Ressourcen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Einheitliche</a:t>
            </a:r>
            <a:r>
              <a:rPr sz="1800" dirty="0"/>
              <a:t> Business Logic für alle Clients</a:t>
            </a:r>
          </a:p>
          <a:p>
            <a:pPr>
              <a:lnSpc>
                <a:spcPct val="150000"/>
              </a:lnSpc>
            </a:pPr>
            <a:r>
              <a:rPr sz="1800" dirty="0" err="1"/>
              <a:t>Etablierte</a:t>
            </a:r>
            <a:r>
              <a:rPr sz="1800" dirty="0"/>
              <a:t> Enterprise-</a:t>
            </a:r>
            <a:r>
              <a:rPr sz="1800" dirty="0" err="1"/>
              <a:t>Umgebungen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Klassische</a:t>
            </a:r>
            <a:r>
              <a:rPr sz="1800" dirty="0"/>
              <a:t> Desktop-</a:t>
            </a:r>
            <a:r>
              <a:rPr sz="1800" dirty="0" err="1"/>
              <a:t>Anwendungen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Vermeiden</a:t>
            </a:r>
            <a:r>
              <a:rPr b="1" dirty="0"/>
              <a:t> </a:t>
            </a:r>
            <a:r>
              <a:rPr b="1" dirty="0" err="1"/>
              <a:t>wenn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 err="1"/>
              <a:t>Hochgradig</a:t>
            </a:r>
            <a:r>
              <a:rPr sz="1800" dirty="0"/>
              <a:t> </a:t>
            </a:r>
            <a:r>
              <a:rPr sz="1800" dirty="0" err="1"/>
              <a:t>verteilte</a:t>
            </a:r>
            <a:r>
              <a:rPr sz="1800" dirty="0"/>
              <a:t> Teams</a:t>
            </a:r>
          </a:p>
          <a:p>
            <a:pPr>
              <a:lnSpc>
                <a:spcPct val="150000"/>
              </a:lnSpc>
            </a:pPr>
            <a:r>
              <a:rPr sz="1800" dirty="0"/>
              <a:t>Offline-</a:t>
            </a:r>
            <a:r>
              <a:rPr sz="1800" dirty="0" err="1"/>
              <a:t>Funktionalität</a:t>
            </a:r>
            <a:r>
              <a:rPr sz="1800" dirty="0"/>
              <a:t> </a:t>
            </a:r>
            <a:r>
              <a:rPr sz="1800" dirty="0" err="1"/>
              <a:t>kritisch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Extreme </a:t>
            </a:r>
            <a:r>
              <a:rPr sz="1800" dirty="0" err="1"/>
              <a:t>Skalierungsanforderungen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Microservices-Architektur </a:t>
            </a:r>
            <a:r>
              <a:rPr sz="1800" dirty="0" err="1"/>
              <a:t>gewünscht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Edge Computing </a:t>
            </a:r>
            <a:r>
              <a:rPr sz="1800" dirty="0" err="1"/>
              <a:t>erforderlich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2. Serverless Architecture (FaaS)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Serverless Architecture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Events                    Functions                  Services</a:t>
            </a:r>
          </a:p>
          <a:p>
            <a:r>
              <a:rPr dirty="0"/>
              <a:t>┌──────────┐            ┌──────────────┐           ┌──────────┐</a:t>
            </a:r>
          </a:p>
          <a:p>
            <a:r>
              <a:rPr dirty="0"/>
              <a:t>│ HTTP     │───────────&gt;│ API Handler  │──────────&gt;│ Database │</a:t>
            </a:r>
          </a:p>
          <a:p>
            <a:r>
              <a:rPr dirty="0"/>
              <a:t>│ Request  │            │ (Lambda)     │           │ (DynamoDB)│</a:t>
            </a:r>
          </a:p>
          <a:p>
            <a:r>
              <a:rPr dirty="0"/>
              <a:t>└──────────┘            └──────────────┘           └──────────┘</a:t>
            </a:r>
          </a:p>
          <a:p>
            <a:endParaRPr dirty="0"/>
          </a:p>
          <a:p>
            <a:r>
              <a:rPr dirty="0"/>
              <a:t>┌──────────┐            ┌──────────────┐           ┌──────────┐</a:t>
            </a:r>
          </a:p>
          <a:p>
            <a:r>
              <a:rPr dirty="0"/>
              <a:t>│ S3       │───────────&gt;│ Image        │──────────&gt;│ S3       │</a:t>
            </a:r>
          </a:p>
          <a:p>
            <a:r>
              <a:rPr dirty="0"/>
              <a:t>│ Upload   │            │ Processor    │           │ Processed│</a:t>
            </a:r>
          </a:p>
          <a:p>
            <a:r>
              <a:rPr dirty="0"/>
              <a:t>└──────────┘            └──────────────┘           └──────────┘</a:t>
            </a:r>
          </a:p>
          <a:p>
            <a:endParaRPr dirty="0"/>
          </a:p>
          <a:p>
            <a:r>
              <a:rPr dirty="0"/>
              <a:t>┌──────────┐            ┌──────────────┐           ┌──────────┐</a:t>
            </a:r>
          </a:p>
          <a:p>
            <a:r>
              <a:rPr dirty="0"/>
              <a:t>│ Schedule │───────────&gt;│ Report       │──────────&gt;│ Email    │</a:t>
            </a:r>
          </a:p>
          <a:p>
            <a:r>
              <a:rPr dirty="0"/>
              <a:t>│ (Cron)   │            │ Generator    │           │ Service  │</a:t>
            </a:r>
          </a:p>
          <a:p>
            <a:r>
              <a:rPr dirty="0"/>
              <a:t>└──────────┘            └──────────────┘           └──────────┘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Serverless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Automatische</a:t>
            </a:r>
            <a:r>
              <a:rPr sz="1800" dirty="0"/>
              <a:t> </a:t>
            </a:r>
            <a:r>
              <a:rPr sz="1800" dirty="0" err="1"/>
              <a:t>Skalierung</a:t>
            </a:r>
            <a:r>
              <a:rPr sz="1800" dirty="0"/>
              <a:t> von 0 bis </a:t>
            </a:r>
            <a:r>
              <a:rPr sz="1800" dirty="0" err="1"/>
              <a:t>unendlich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Pay-per-use </a:t>
            </a:r>
            <a:r>
              <a:rPr sz="1800" dirty="0" err="1"/>
              <a:t>Kostenmodell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Kein Server-Management </a:t>
            </a:r>
            <a:r>
              <a:rPr sz="1800" dirty="0" err="1"/>
              <a:t>erforderlich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Built-in Fault Tolerance</a:t>
            </a:r>
          </a:p>
          <a:p>
            <a:pPr>
              <a:lnSpc>
                <a:spcPct val="150000"/>
              </a:lnSpc>
            </a:pPr>
            <a:r>
              <a:rPr sz="1800" dirty="0"/>
              <a:t>Schnelle Time-to-Market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Cold Start Latency</a:t>
            </a:r>
          </a:p>
          <a:p>
            <a:pPr>
              <a:lnSpc>
                <a:spcPct val="150000"/>
              </a:lnSpc>
            </a:pPr>
            <a:r>
              <a:rPr sz="1800" dirty="0"/>
              <a:t>Vendor Lock-in </a:t>
            </a:r>
            <a:r>
              <a:rPr sz="1800" dirty="0" err="1"/>
              <a:t>Risiko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Debugging und Monitoring </a:t>
            </a:r>
            <a:r>
              <a:rPr sz="1800" dirty="0" err="1"/>
              <a:t>komplex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Timeout </a:t>
            </a:r>
            <a:r>
              <a:rPr sz="1800" dirty="0" err="1"/>
              <a:t>Limitierungen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Nicht</a:t>
            </a:r>
            <a:r>
              <a:rPr sz="1800" dirty="0"/>
              <a:t> für </a:t>
            </a:r>
            <a:r>
              <a:rPr sz="1800" dirty="0" err="1"/>
              <a:t>lange</a:t>
            </a:r>
            <a:r>
              <a:rPr sz="1800" dirty="0"/>
              <a:t> </a:t>
            </a:r>
            <a:r>
              <a:rPr sz="1800" dirty="0" err="1"/>
              <a:t>laufende</a:t>
            </a:r>
            <a:r>
              <a:rPr sz="1800" dirty="0"/>
              <a:t> </a:t>
            </a:r>
            <a:r>
              <a:rPr sz="1800" dirty="0" err="1"/>
              <a:t>Prozesse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1510</Words>
  <Application>Microsoft Macintosh PowerPoint</Application>
  <PresentationFormat>Widescreen</PresentationFormat>
  <Paragraphs>282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Open Sans</vt:lpstr>
      <vt:lpstr>Open Sans Light</vt:lpstr>
      <vt:lpstr>Source Code Pro</vt:lpstr>
      <vt:lpstr>Custom Design</vt:lpstr>
      <vt:lpstr>Architectural Patterns - Part 3</vt:lpstr>
      <vt:lpstr>Übersicht</vt:lpstr>
      <vt:lpstr>1. Client-Server Architecture</vt:lpstr>
      <vt:lpstr>Client-Server Architecture - Schema</vt:lpstr>
      <vt:lpstr>Client-Server - Trade-offs</vt:lpstr>
      <vt:lpstr>Client-Server - When to Use</vt:lpstr>
      <vt:lpstr>2. Serverless Architecture (FaaS)</vt:lpstr>
      <vt:lpstr>Serverless Architecture - Schema</vt:lpstr>
      <vt:lpstr>Serverless - Trade-offs</vt:lpstr>
      <vt:lpstr>Serverless - When to Use</vt:lpstr>
      <vt:lpstr>3. Micro-Frontend Architecture</vt:lpstr>
      <vt:lpstr>Micro-Frontend - Schema</vt:lpstr>
      <vt:lpstr>Micro-Frontend - Trade-offs</vt:lpstr>
      <vt:lpstr>Micro-Frontend - When to Use</vt:lpstr>
      <vt:lpstr>4. Backend for Frontend (BFF)</vt:lpstr>
      <vt:lpstr>Backend for Frontend - Schema</vt:lpstr>
      <vt:lpstr>BFF - Trade-offs</vt:lpstr>
      <vt:lpstr>BFF - When to Use</vt:lpstr>
      <vt:lpstr>5. Data Lake Architecture</vt:lpstr>
      <vt:lpstr>Data Lake - Schema</vt:lpstr>
      <vt:lpstr>Data Lake - Trade-offs</vt:lpstr>
      <vt:lpstr>Data Lake - When to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10</cp:revision>
  <dcterms:created xsi:type="dcterms:W3CDTF">2025-09-10T03:57:45Z</dcterms:created>
  <dcterms:modified xsi:type="dcterms:W3CDTF">2025-09-12T07:03:22Z</dcterms:modified>
</cp:coreProperties>
</file>