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44"/>
  </p:notesMasterIdLst>
  <p:sldIdLst>
    <p:sldId id="256" r:id="rId2"/>
    <p:sldId id="258" r:id="rId3"/>
    <p:sldId id="259" r:id="rId4"/>
    <p:sldId id="260" r:id="rId5"/>
    <p:sldId id="262" r:id="rId6"/>
    <p:sldId id="295" r:id="rId7"/>
    <p:sldId id="263" r:id="rId8"/>
    <p:sldId id="264" r:id="rId9"/>
    <p:sldId id="265" r:id="rId10"/>
    <p:sldId id="296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97" r:id="rId19"/>
    <p:sldId id="273" r:id="rId20"/>
    <p:sldId id="274" r:id="rId21"/>
    <p:sldId id="275" r:id="rId22"/>
    <p:sldId id="298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9" r:id="rId31"/>
    <p:sldId id="283" r:id="rId32"/>
    <p:sldId id="284" r:id="rId33"/>
    <p:sldId id="285" r:id="rId34"/>
    <p:sldId id="300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49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Willkommen zu Part 4 der Architektur-Patterns. Heute behandeln wir klassische, zeitlose Architekturmuster, die die Grundlage moderner Software-Entwicklung bilden.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B04CA-4ACF-2509-15FE-C9519A404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36A670-B161-E276-C313-99A2C2B14E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59FA4D-6ACB-3A61-7FB9-3A040523A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Diese Pattern-Gruppe fokussiert auf die Strukturierung großer Systeme durch Services und Komponenten.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79466-0758-3EFC-1D0D-5F537FC4B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522275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Plugin Architecture ermöglicht Erweiterung zur Laufzeit ohne Core-Änderungen. Extension Points definieren wo und wie Plugins integriert werden können.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Plugin Architecture ermöglicht es, Systeme zur Laufzeit zu erweitern ohne den Core zu ändern.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Plugin Architecture ermöglicht Flexibilität und Ecosystem-Building, bringt aber Security- und Management-Herausforderungen mit sich.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Diese Patterns beschreiben, wie Daten durch ein System fließen und verarbeitet werden.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Pipes &amp; Filters ist das Pattern hinter Unix-Kommandos und modernen Stream-Processing-Frameworks. Jeder Filter ist unabhängig und wiederverwendbar.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Pipes &amp; Filters ist das Pattern hinter Unix-Kommandos und modernen Stream-Processing-Frameworks.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Pipes &amp; Filters eignet sich für ETL und Stream Processing, kann aber bei komplexer Fehlerbehandlung herausfordernd sein.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974B9-1A55-8AC1-2D77-9DD693565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2AAC88-D51C-786C-7F37-9F17B4F83A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281E15-4314-9433-2709-747BF73B7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Diese Patterns beschreiben, wie Daten durch ein System fließen und verarbeitet werden.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F6E21-1A52-C94E-5900-0E69180C2C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041625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Blackboard Pattern </a:t>
            </a:r>
            <a:r>
              <a:rPr dirty="0" err="1"/>
              <a:t>ist</a:t>
            </a:r>
            <a:r>
              <a:rPr dirty="0"/>
              <a:t> </a:t>
            </a:r>
            <a:r>
              <a:rPr dirty="0" err="1"/>
              <a:t>wie</a:t>
            </a:r>
            <a:r>
              <a:rPr dirty="0"/>
              <a:t> </a:t>
            </a:r>
            <a:r>
              <a:rPr dirty="0" err="1"/>
              <a:t>ein</a:t>
            </a:r>
            <a:r>
              <a:rPr dirty="0"/>
              <a:t> Team von </a:t>
            </a:r>
            <a:r>
              <a:rPr dirty="0" err="1"/>
              <a:t>Experten</a:t>
            </a:r>
            <a:r>
              <a:rPr dirty="0"/>
              <a:t> die an </a:t>
            </a:r>
            <a:r>
              <a:rPr dirty="0" err="1"/>
              <a:t>einem</a:t>
            </a:r>
            <a:r>
              <a:rPr dirty="0"/>
              <a:t> </a:t>
            </a:r>
            <a:r>
              <a:rPr dirty="0" err="1"/>
              <a:t>gemeinsamen</a:t>
            </a:r>
            <a:r>
              <a:rPr dirty="0"/>
              <a:t> Problem </a:t>
            </a:r>
            <a:r>
              <a:rPr dirty="0" err="1"/>
              <a:t>arbeiten</a:t>
            </a:r>
            <a:r>
              <a:rPr dirty="0"/>
              <a:t>. </a:t>
            </a:r>
            <a:r>
              <a:rPr dirty="0" err="1"/>
              <a:t>Jeder</a:t>
            </a:r>
            <a:r>
              <a:rPr dirty="0"/>
              <a:t> </a:t>
            </a:r>
            <a:r>
              <a:rPr dirty="0" err="1"/>
              <a:t>Experte</a:t>
            </a:r>
            <a:r>
              <a:rPr dirty="0"/>
              <a:t> </a:t>
            </a:r>
            <a:r>
              <a:rPr dirty="0" err="1"/>
              <a:t>trägt</a:t>
            </a:r>
            <a:r>
              <a:rPr dirty="0"/>
              <a:t> </a:t>
            </a:r>
            <a:r>
              <a:rPr dirty="0" err="1"/>
              <a:t>bei</a:t>
            </a:r>
            <a:r>
              <a:rPr dirty="0"/>
              <a:t> </a:t>
            </a:r>
            <a:r>
              <a:rPr dirty="0" err="1"/>
              <a:t>wenn</a:t>
            </a:r>
            <a:r>
              <a:rPr dirty="0"/>
              <a:t> er </a:t>
            </a:r>
            <a:r>
              <a:rPr dirty="0" err="1"/>
              <a:t>etwas</a:t>
            </a:r>
            <a:r>
              <a:rPr dirty="0"/>
              <a:t> </a:t>
            </a:r>
            <a:r>
              <a:rPr dirty="0" err="1"/>
              <a:t>beitragen</a:t>
            </a:r>
            <a:r>
              <a:rPr dirty="0"/>
              <a:t> </a:t>
            </a:r>
            <a:r>
              <a:rPr dirty="0" err="1"/>
              <a:t>kann</a:t>
            </a:r>
            <a:r>
              <a:rPr dirty="0"/>
              <a:t>.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Blackboard Pattern (Collaborative Problem Solving):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Diese Pattern-Gruppe fokussiert auf die Strukturierung großer Systeme durch Services und Komponenten.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Blackboard Pattern eignet sich für Probleme ohne deterministische Lösungsstrategie, wo verschiedene Experten zusammenarbeiten.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Blackboard ist mächtig für AI-Anwendungen, aber komplex zu implementieren und zu debuggen.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7B455-5E68-8951-C192-19DD60289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A930A-E9F1-EF19-00A8-EC9FCE5CDD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033F43-69AF-F810-CA0C-CDD00E901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Diese Patterns beschreiben, wie Daten durch ein System fließen und verarbeitet werden.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F5331-2BB4-255F-11DD-4C19D01A89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0556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Publisher und Subscriber kennen sich nicht direkt. Der Message Broker entkoppelt sie vollständig und ermöglicht dynamisches Hinzufügen von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Pub-Sub ist fundamental für moderne Event-Driven Architectures und Microservices Communication.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Pub-Sub ermöglicht lose gekoppelte, skalierbare Systeme, bringt aber Eventual Consistency Herausforderungen mit sich.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Distribution Patterns beschreiben, wie Komponenten in verteilten Systemen organisiert und koordiniert werden.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P2P </a:t>
            </a:r>
            <a:r>
              <a:rPr dirty="0" err="1"/>
              <a:t>eliminiert</a:t>
            </a:r>
            <a:r>
              <a:rPr dirty="0"/>
              <a:t> Single Points of Failure </a:t>
            </a:r>
            <a:r>
              <a:rPr dirty="0" err="1"/>
              <a:t>durch</a:t>
            </a:r>
            <a:r>
              <a:rPr dirty="0"/>
              <a:t> </a:t>
            </a:r>
            <a:r>
              <a:rPr dirty="0" err="1"/>
              <a:t>vollständige</a:t>
            </a:r>
            <a:r>
              <a:rPr dirty="0"/>
              <a:t> </a:t>
            </a:r>
            <a:r>
              <a:rPr dirty="0" err="1"/>
              <a:t>Dezentralisierung</a:t>
            </a:r>
            <a:r>
              <a:rPr dirty="0"/>
              <a:t>. </a:t>
            </a:r>
            <a:r>
              <a:rPr dirty="0" err="1"/>
              <a:t>Jeder</a:t>
            </a:r>
            <a:r>
              <a:rPr dirty="0"/>
              <a:t> Knoten </a:t>
            </a:r>
            <a:r>
              <a:rPr dirty="0" err="1"/>
              <a:t>ist</a:t>
            </a:r>
            <a:r>
              <a:rPr dirty="0"/>
              <a:t> </a:t>
            </a:r>
            <a:r>
              <a:rPr dirty="0" err="1"/>
              <a:t>gleichzeitig</a:t>
            </a:r>
            <a:r>
              <a:rPr dirty="0"/>
              <a:t> Client und Server.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Examples: BitTorrent, Blockchain, IPFS, Skype (original)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P2P eliminiert Single Points of Failure, hat aber Challenges bei Consistency und Discovery.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P2P bietet extreme Skalierbarkeit und Resilience, aber Consistency und Security sind herausfordernd.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SOA nutzt einen Enterprise Service Bus für Service Discovery, Routing und Transformation. Services werden zentral registriert und über standardisierte Protokolle aufgerufen.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BD9BB-1F0C-943A-5C78-41ADE8B03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DD1C66-DEF2-D3D0-54DF-97EEAB54F1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2D351D-82BD-F14C-E466-78DBB28A5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Distribution Patterns beschreiben, wie Komponenten in verteilten Systemen organisiert und koordiniert werden.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A9E33-DA3C-B668-F94F-A0A94AC5B3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8873304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Master-Slave </a:t>
            </a:r>
            <a:r>
              <a:rPr dirty="0" err="1"/>
              <a:t>bietet</a:t>
            </a:r>
            <a:r>
              <a:rPr dirty="0"/>
              <a:t> </a:t>
            </a:r>
            <a:r>
              <a:rPr dirty="0" err="1"/>
              <a:t>zentrale</a:t>
            </a:r>
            <a:r>
              <a:rPr dirty="0"/>
              <a:t> </a:t>
            </a:r>
            <a:r>
              <a:rPr dirty="0" err="1"/>
              <a:t>Kontrolle</a:t>
            </a:r>
            <a:r>
              <a:rPr dirty="0"/>
              <a:t> und </a:t>
            </a:r>
            <a:r>
              <a:rPr dirty="0" err="1"/>
              <a:t>Koordination</a:t>
            </a:r>
            <a:r>
              <a:rPr dirty="0"/>
              <a:t>. Der Master </a:t>
            </a:r>
            <a:r>
              <a:rPr dirty="0" err="1"/>
              <a:t>verteilt</a:t>
            </a:r>
            <a:r>
              <a:rPr dirty="0"/>
              <a:t> Arbeit und </a:t>
            </a:r>
            <a:r>
              <a:rPr dirty="0" err="1"/>
              <a:t>aggregiert</a:t>
            </a:r>
            <a:r>
              <a:rPr dirty="0"/>
              <a:t> </a:t>
            </a:r>
            <a:r>
              <a:rPr dirty="0" err="1"/>
              <a:t>Ergebnisse</a:t>
            </a:r>
            <a:r>
              <a:rPr dirty="0"/>
              <a:t> von den Slaves.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Cases: DB Replication, MapReduce, Parallel Computing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Master-Slave ist effizient für parallele Verarbeitung, aber der Master ist ein Single Point of Failure.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Master-Slave ist optimal für Batch Processing und Datenreplikation, aber Master-Availability ist kritisch.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2D72A-309D-5CE7-351E-58AEAF09D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D829C-EE7F-6AE9-3144-B3331D5821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27C217-B8C6-0BCD-4F9D-A99DBAB67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Distribution Patterns beschreiben, wie Komponenten in verteilten Systemen organisiert und koordiniert werden.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310CD-70BB-1D01-8CF5-54D6209C7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842229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Broker Pattern abstrahiert die Komplexität verteilter Kommunikation. Clients kennen keine Server-Adressen, der Broker routet transparent.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Broker Pattern abstrahiert die Komplexität verteilter Kommunikation und ermöglicht Location Transparency.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Broker Pattern vereinfacht verteilte Systeme für Clients, bringt aber Latenz und SPOF-Risiko mit sich.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MVC ist das fundamentale Pattern für User Interface Architektur.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MVC trennt klar zwischen Datenhaltung (Model), Darstellung (View) und Eingabebehandlung (Controller). Dies ermöglicht unabhängige Entwicklung und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SOA war der </a:t>
            </a:r>
            <a:r>
              <a:rPr dirty="0" err="1"/>
              <a:t>Vorläufer</a:t>
            </a:r>
            <a:r>
              <a:rPr dirty="0"/>
              <a:t> von Microservices. Der </a:t>
            </a:r>
            <a:r>
              <a:rPr dirty="0" err="1"/>
              <a:t>Hauptunterschied</a:t>
            </a:r>
            <a:r>
              <a:rPr dirty="0"/>
              <a:t>: SOA </a:t>
            </a:r>
            <a:r>
              <a:rPr dirty="0" err="1"/>
              <a:t>nutzt</a:t>
            </a:r>
            <a:r>
              <a:rPr dirty="0"/>
              <a:t> oft </a:t>
            </a:r>
            <a:r>
              <a:rPr dirty="0" err="1"/>
              <a:t>schwergewichtige</a:t>
            </a:r>
            <a:r>
              <a:rPr dirty="0"/>
              <a:t> ESBs und SOAP, </a:t>
            </a:r>
            <a:r>
              <a:rPr dirty="0" err="1"/>
              <a:t>während</a:t>
            </a:r>
            <a:r>
              <a:rPr dirty="0"/>
              <a:t> Microservices </a:t>
            </a:r>
            <a:r>
              <a:rPr dirty="0" err="1"/>
              <a:t>leichtgewichtig</a:t>
            </a:r>
            <a:r>
              <a:rPr dirty="0"/>
              <a:t> </a:t>
            </a:r>
            <a:r>
              <a:rPr dirty="0" err="1"/>
              <a:t>sind</a:t>
            </a:r>
            <a:r>
              <a:rPr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Enterprise Integration Scenario:</a:t>
            </a:r>
          </a:p>
          <a:p>
            <a:endParaRPr lang="en-US" dirty="0"/>
          </a:p>
          <a:p>
            <a:r>
              <a:rPr lang="en-US" dirty="0"/>
              <a:t>Services:</a:t>
            </a:r>
          </a:p>
          <a:p>
            <a:r>
              <a:rPr lang="en-US" dirty="0"/>
              <a:t>Customer Management Service</a:t>
            </a:r>
          </a:p>
          <a:p>
            <a:r>
              <a:rPr lang="en-US" dirty="0"/>
              <a:t>Billing Service</a:t>
            </a:r>
          </a:p>
          <a:p>
            <a:r>
              <a:rPr lang="en-US" dirty="0"/>
              <a:t>Provisioning Service</a:t>
            </a:r>
          </a:p>
          <a:p>
            <a:r>
              <a:rPr lang="en-US" dirty="0"/>
              <a:t>Inventory Service</a:t>
            </a:r>
          </a:p>
          <a:p>
            <a:endParaRPr lang="en-US" dirty="0"/>
          </a:p>
          <a:p>
            <a:r>
              <a:rPr lang="en-US" dirty="0"/>
              <a:t>Integration via ESB:</a:t>
            </a:r>
          </a:p>
          <a:p>
            <a:r>
              <a:rPr lang="en-US" dirty="0" err="1"/>
              <a:t>Zentrales</a:t>
            </a:r>
            <a:r>
              <a:rPr lang="en-US" dirty="0"/>
              <a:t> Routing</a:t>
            </a:r>
          </a:p>
          <a:p>
            <a:r>
              <a:rPr lang="en-US" dirty="0"/>
              <a:t>Protocol Transformation</a:t>
            </a:r>
          </a:p>
          <a:p>
            <a:r>
              <a:rPr lang="en-US" dirty="0"/>
              <a:t>Message Enrichment</a:t>
            </a:r>
          </a:p>
          <a:p>
            <a:r>
              <a:rPr lang="en-US" dirty="0"/>
              <a:t>Service Orchestration</a:t>
            </a:r>
          </a:p>
          <a:p>
            <a:endParaRPr lang="en-US" dirty="0"/>
          </a:p>
          <a:p>
            <a:r>
              <a:rPr lang="en-US" dirty="0"/>
              <a:t>Benefits:</a:t>
            </a:r>
          </a:p>
          <a:p>
            <a:r>
              <a:rPr lang="en-US" dirty="0" err="1"/>
              <a:t>Wiederverwendbare</a:t>
            </a:r>
            <a:r>
              <a:rPr lang="en-US" dirty="0"/>
              <a:t> Services</a:t>
            </a:r>
          </a:p>
          <a:p>
            <a:r>
              <a:rPr lang="en-US" dirty="0" err="1"/>
              <a:t>Zentrale</a:t>
            </a:r>
            <a:r>
              <a:rPr lang="en-US" dirty="0"/>
              <a:t> Governance</a:t>
            </a:r>
          </a:p>
          <a:p>
            <a:r>
              <a:rPr lang="en-US" dirty="0"/>
              <a:t>Enterprise-wide Integration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MVC trennt Präsentation von Business Logic. Dies ermöglicht unabhängige Entwicklung und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MVC bietet klare Strukturierung, kann aber bei einfachen UIs überkomplex sein und zu Fat Controllers führen.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MVC hat sich zu verschiedenen Varianten entwickelt, je nach UI-Framework und Anforderungen.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SOA eignet sich für große Enterprises mit heterogenen Systemen. Der ESB kann jedoch zum Bottleneck werden.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13332-29B5-293D-9DFA-3CE1E1F41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BB4601-2703-B8F6-1E29-BFB96B1C9E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EBCE18-0734-8C5C-B9E1-E91462DB6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Diese Pattern-Gruppe fokussiert auf die Strukturierung großer Systeme durch Services und Komponenten.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1F336-F46F-184D-B3E3-7A78CEB9C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514663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Component-Based Architecture strukturiert Anwendungen in wiederverwendbare Komponenten mit klar definierten Interfaces und Dependency Injection.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Component-Based Architecture fokussiert auf Wiederverwendung durch klar definierte Komponenten-Schnittstellen.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Component-Based Architecture verbessert Wartbarkeit und Testbarkeit, erhöht aber die Komplexität bei Dependencies und Debugging.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Klassische</a:t>
            </a:r>
            <a:r>
              <a:rPr dirty="0"/>
              <a:t> Architektur-Patterns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t>Part 4: Bewährte Architekturmuster</a:t>
            </a:r>
          </a:p>
          <a:p>
            <a:r>
              <a:t>Fundamentale Design-Prinzipien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860C6-158F-3A52-C244-484C58B13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1447-A299-41CD-4C48-B6BE22D5F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Plugin Architecture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EC0A6-B2C6-2790-BA2F-BE579809E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667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Plugin Architecture -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dirty="0"/>
              <a:t>                        Core System</a:t>
            </a:r>
          </a:p>
          <a:p>
            <a:r>
              <a:rPr dirty="0"/>
              <a:t>                    ┌─────────────────┐</a:t>
            </a:r>
          </a:p>
          <a:p>
            <a:r>
              <a:rPr dirty="0"/>
              <a:t>                    │   Core Engine   │</a:t>
            </a:r>
          </a:p>
          <a:p>
            <a:r>
              <a:rPr dirty="0"/>
              <a:t>                    │                 │</a:t>
            </a:r>
          </a:p>
          <a:p>
            <a:r>
              <a:rPr lang="en-US" dirty="0"/>
              <a:t>                    </a:t>
            </a:r>
            <a:r>
              <a:rPr dirty="0"/>
              <a:t>└─────────────────┘</a:t>
            </a:r>
          </a:p>
          <a:p>
            <a:r>
              <a:rPr dirty="0"/>
              <a:t>                            │</a:t>
            </a:r>
          </a:p>
          <a:p>
            <a:r>
              <a:rPr dirty="0"/>
              <a:t>                    Extension Points</a:t>
            </a:r>
          </a:p>
          <a:p>
            <a:r>
              <a:rPr dirty="0"/>
              <a:t>                    ┌─────────────────┐</a:t>
            </a:r>
          </a:p>
          <a:p>
            <a:r>
              <a:rPr dirty="0"/>
              <a:t>                    │  Plugin APIs    │</a:t>
            </a:r>
          </a:p>
          <a:p>
            <a:r>
              <a:rPr dirty="0"/>
              <a:t>                    └─────────────────┘</a:t>
            </a:r>
          </a:p>
          <a:p>
            <a:r>
              <a:rPr dirty="0"/>
              <a:t>                            │</a:t>
            </a:r>
          </a:p>
          <a:p>
            <a:r>
              <a:rPr dirty="0"/>
              <a:t>    ┌───────────────────────┼───────────────────────┐</a:t>
            </a:r>
          </a:p>
          <a:p>
            <a:r>
              <a:rPr dirty="0"/>
              <a:t>    │                       │                       │</a:t>
            </a:r>
          </a:p>
          <a:p>
            <a:r>
              <a:rPr dirty="0"/>
              <a:t>┌──────────┐        ┌──────────┐              ┌──────────┐</a:t>
            </a:r>
          </a:p>
          <a:p>
            <a:r>
              <a:rPr dirty="0"/>
              <a:t>│ Plugin A │        │ Plugin B │              │ Plugin C │</a:t>
            </a:r>
          </a:p>
          <a:p>
            <a:r>
              <a:rPr dirty="0"/>
              <a:t>│          │        │          │              │          │</a:t>
            </a:r>
          </a:p>
          <a:p>
            <a:r>
              <a:rPr dirty="0"/>
              <a:t>└──────────┘        └──────────┘              └──────────┘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Plugin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Core System:</a:t>
            </a:r>
          </a:p>
          <a:p>
            <a:pPr>
              <a:lnSpc>
                <a:spcPct val="150000"/>
              </a:lnSpc>
            </a:pPr>
            <a:r>
              <a:rPr sz="1800" dirty="0"/>
              <a:t>Minimal Functionality</a:t>
            </a:r>
          </a:p>
          <a:p>
            <a:pPr>
              <a:lnSpc>
                <a:spcPct val="150000"/>
              </a:lnSpc>
            </a:pPr>
            <a:r>
              <a:rPr sz="1800" dirty="0"/>
              <a:t>Plugin Management</a:t>
            </a:r>
          </a:p>
          <a:p>
            <a:pPr>
              <a:lnSpc>
                <a:spcPct val="150000"/>
              </a:lnSpc>
            </a:pPr>
            <a:r>
              <a:rPr sz="1800" dirty="0"/>
              <a:t>Extension Points</a:t>
            </a:r>
          </a:p>
          <a:p>
            <a:pPr>
              <a:lnSpc>
                <a:spcPct val="150000"/>
              </a:lnSpc>
            </a:pPr>
            <a:r>
              <a:rPr sz="1800" dirty="0"/>
              <a:t>Plugin Registry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sz="1800" dirty="0"/>
          </a:p>
          <a:p>
            <a:pPr marL="0" indent="0">
              <a:lnSpc>
                <a:spcPct val="150000"/>
              </a:lnSpc>
              <a:buNone/>
            </a:pPr>
            <a:r>
              <a:rPr b="1" dirty="0"/>
              <a:t>Plugin Characteristics:</a:t>
            </a:r>
          </a:p>
          <a:p>
            <a:pPr>
              <a:lnSpc>
                <a:spcPct val="150000"/>
              </a:lnSpc>
            </a:pPr>
            <a:r>
              <a:rPr sz="1800" dirty="0"/>
              <a:t>Independent Modules</a:t>
            </a:r>
          </a:p>
          <a:p>
            <a:pPr>
              <a:lnSpc>
                <a:spcPct val="150000"/>
              </a:lnSpc>
            </a:pPr>
            <a:r>
              <a:rPr sz="1800" dirty="0"/>
              <a:t>Dynamic Loading</a:t>
            </a:r>
          </a:p>
          <a:p>
            <a:pPr>
              <a:lnSpc>
                <a:spcPct val="150000"/>
              </a:lnSpc>
            </a:pPr>
            <a:r>
              <a:rPr sz="1800" dirty="0"/>
              <a:t>Hot Swapping</a:t>
            </a:r>
          </a:p>
          <a:p>
            <a:pPr>
              <a:lnSpc>
                <a:spcPct val="150000"/>
              </a:lnSpc>
            </a:pPr>
            <a:r>
              <a:rPr sz="1800" dirty="0"/>
              <a:t>Version Management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dirty="0"/>
          </a:p>
          <a:p>
            <a:pPr marL="0" indent="0">
              <a:lnSpc>
                <a:spcPct val="150000"/>
              </a:lnSpc>
              <a:buNone/>
            </a:pPr>
            <a:r>
              <a:rPr b="1" dirty="0"/>
              <a:t>Examples:</a:t>
            </a:r>
          </a:p>
          <a:p>
            <a:pPr>
              <a:lnSpc>
                <a:spcPct val="150000"/>
              </a:lnSpc>
            </a:pPr>
            <a:r>
              <a:rPr sz="1800" dirty="0"/>
              <a:t>IDE Extensions (VS Code)</a:t>
            </a:r>
          </a:p>
          <a:p>
            <a:pPr>
              <a:lnSpc>
                <a:spcPct val="150000"/>
              </a:lnSpc>
            </a:pPr>
            <a:r>
              <a:rPr sz="1800" dirty="0"/>
              <a:t>Browser Plugins</a:t>
            </a:r>
          </a:p>
          <a:p>
            <a:pPr>
              <a:lnSpc>
                <a:spcPct val="150000"/>
              </a:lnSpc>
            </a:pPr>
            <a:r>
              <a:rPr sz="1800" dirty="0"/>
              <a:t>WordPress Plugins</a:t>
            </a:r>
          </a:p>
          <a:p>
            <a:pPr>
              <a:lnSpc>
                <a:spcPct val="150000"/>
              </a:lnSpc>
            </a:pPr>
            <a:r>
              <a:rPr sz="1800" dirty="0"/>
              <a:t>Jenkins Plugins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Plugin Architecture - Trade-offs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dirty="0" err="1"/>
              <a:t>Vorteile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Hochgradig</a:t>
            </a:r>
            <a:r>
              <a:rPr sz="1800" dirty="0"/>
              <a:t> </a:t>
            </a:r>
            <a:r>
              <a:rPr sz="1800" dirty="0" err="1"/>
              <a:t>erweiterbar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Third-Party Ecosystem</a:t>
            </a:r>
          </a:p>
          <a:p>
            <a:pPr>
              <a:lnSpc>
                <a:spcPct val="150000"/>
              </a:lnSpc>
            </a:pPr>
            <a:r>
              <a:rPr sz="1800" dirty="0"/>
              <a:t>Runtime Flexibility</a:t>
            </a:r>
          </a:p>
          <a:p>
            <a:pPr>
              <a:lnSpc>
                <a:spcPct val="150000"/>
              </a:lnSpc>
            </a:pPr>
            <a:r>
              <a:rPr sz="1800" dirty="0"/>
              <a:t>Feature on Demand</a:t>
            </a:r>
          </a:p>
          <a:p>
            <a:pPr>
              <a:lnSpc>
                <a:spcPct val="150000"/>
              </a:lnSpc>
            </a:pPr>
            <a:r>
              <a:rPr sz="1800" dirty="0"/>
              <a:t>Core </a:t>
            </a:r>
            <a:r>
              <a:rPr sz="1800" dirty="0" err="1"/>
              <a:t>bleibt</a:t>
            </a:r>
            <a:r>
              <a:rPr sz="1800" dirty="0"/>
              <a:t> </a:t>
            </a:r>
            <a:r>
              <a:rPr sz="1800" dirty="0" err="1"/>
              <a:t>schlank</a:t>
            </a:r>
            <a:endParaRPr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Nachteile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Plugin Version Conflicts</a:t>
            </a:r>
          </a:p>
          <a:p>
            <a:pPr>
              <a:lnSpc>
                <a:spcPct val="150000"/>
              </a:lnSpc>
            </a:pPr>
            <a:r>
              <a:rPr sz="1800" dirty="0"/>
              <a:t>Security Risks </a:t>
            </a:r>
            <a:r>
              <a:rPr sz="1800" dirty="0" err="1"/>
              <a:t>durch</a:t>
            </a:r>
            <a:r>
              <a:rPr sz="1800" dirty="0"/>
              <a:t> Third-Party Code</a:t>
            </a:r>
          </a:p>
          <a:p>
            <a:pPr>
              <a:lnSpc>
                <a:spcPct val="150000"/>
              </a:lnSpc>
            </a:pPr>
            <a:r>
              <a:rPr sz="1800" dirty="0"/>
              <a:t>Performance Degradation </a:t>
            </a:r>
            <a:r>
              <a:rPr sz="1800" dirty="0" err="1"/>
              <a:t>möglich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Testing Complexity </a:t>
            </a:r>
            <a:r>
              <a:rPr sz="1800" dirty="0" err="1"/>
              <a:t>erhöht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Plugin Lifecycle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Pipes &amp; Filters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Pipes &amp; Filters -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/>
              <a:t>Data Sources                 Processing Pipeline                 Sinks</a:t>
            </a:r>
          </a:p>
          <a:p>
            <a:r>
              <a:rPr dirty="0"/>
              <a:t>┌──────────┐    ┌─────────┐    ┌─────────┐    ┌─────────┐    ┌──────────┐</a:t>
            </a:r>
          </a:p>
          <a:p>
            <a:r>
              <a:rPr dirty="0"/>
              <a:t>│   Log    │───&gt;│ Filter  │───&gt;│  Sort   │───&gt;│ Format  │───&gt;│  Output  │</a:t>
            </a:r>
          </a:p>
          <a:p>
            <a:r>
              <a:rPr dirty="0"/>
              <a:t>│  Files   │    │         │    │         │    │         │    │   File   │</a:t>
            </a:r>
          </a:p>
          <a:p>
            <a:r>
              <a:rPr dirty="0"/>
              <a:t>└──────────┘    └─────────┘    └─────────┘    └─────────┘    └──────────┘</a:t>
            </a:r>
          </a:p>
          <a:p>
            <a:endParaRPr dirty="0"/>
          </a:p>
          <a:p>
            <a:r>
              <a:rPr dirty="0"/>
              <a:t>┌──────────┐    ┌─────────┐    ┌─────────┐    ┌─────────┐    ┌──────────┐</a:t>
            </a:r>
          </a:p>
          <a:p>
            <a:r>
              <a:rPr dirty="0"/>
              <a:t>│   CSV    │───&gt;│ Parse   │───&gt;│Transform│───&gt;│Validate │───&gt;│ Database │</a:t>
            </a:r>
          </a:p>
          <a:p>
            <a:r>
              <a:rPr dirty="0"/>
              <a:t>│  Data    │    │         │    │         │    │         │    │          │</a:t>
            </a:r>
          </a:p>
          <a:p>
            <a:r>
              <a:rPr dirty="0"/>
              <a:t>└──────────┘    └─────────┘    └─────────┘    └─────────┘    └──────────┘</a:t>
            </a:r>
          </a:p>
          <a:p>
            <a:endParaRPr dirty="0"/>
          </a:p>
          <a:p>
            <a:r>
              <a:rPr dirty="0"/>
              <a:t>┌──────────┐    ┌─────────┐    ┌─────────┐    ┌─────────┐    ┌──────────┐</a:t>
            </a:r>
          </a:p>
          <a:p>
            <a:r>
              <a:rPr dirty="0"/>
              <a:t>│ Stream   │───&gt;│ Decode  │───&gt;│ Enrich  │───&gt;│Aggregate│───&gt;│ Analytics│</a:t>
            </a:r>
          </a:p>
          <a:p>
            <a:r>
              <a:rPr dirty="0"/>
              <a:t>│  Events  │    │         │    │         │    │         │    │ Dashboard│</a:t>
            </a:r>
          </a:p>
          <a:p>
            <a:r>
              <a:rPr dirty="0"/>
              <a:t>└──────────┘    └─────────┘    └─────────┘    └─────────┘    └──────────┘</a:t>
            </a:r>
          </a:p>
          <a:p>
            <a:endParaRPr dirty="0"/>
          </a:p>
          <a:p>
            <a:r>
              <a:rPr dirty="0"/>
              <a:t>Unix Philosophy: ls | grep pattern | sort | head -10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Pipes &amp; Filters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Components:</a:t>
            </a:r>
          </a:p>
          <a:p>
            <a:pPr>
              <a:lnSpc>
                <a:spcPct val="150000"/>
              </a:lnSpc>
            </a:pPr>
            <a:r>
              <a:rPr sz="1800" dirty="0"/>
              <a:t>Filters: Data Transformers</a:t>
            </a:r>
          </a:p>
          <a:p>
            <a:pPr>
              <a:lnSpc>
                <a:spcPct val="150000"/>
              </a:lnSpc>
            </a:pPr>
            <a:r>
              <a:rPr sz="1800" dirty="0"/>
              <a:t>Pipes: Data Connectors</a:t>
            </a:r>
          </a:p>
          <a:p>
            <a:pPr>
              <a:lnSpc>
                <a:spcPct val="150000"/>
              </a:lnSpc>
            </a:pPr>
            <a:r>
              <a:rPr sz="1800" dirty="0"/>
              <a:t>Sources: Data Producers</a:t>
            </a:r>
          </a:p>
          <a:p>
            <a:pPr>
              <a:lnSpc>
                <a:spcPct val="150000"/>
              </a:lnSpc>
            </a:pPr>
            <a:r>
              <a:rPr sz="1800" dirty="0"/>
              <a:t>Sinks: Data Consumers</a:t>
            </a:r>
          </a:p>
          <a:p>
            <a:pPr>
              <a:lnSpc>
                <a:spcPct val="150000"/>
              </a:lnSpc>
            </a:pPr>
            <a:endParaRPr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b="1" dirty="0"/>
              <a:t>Characteristics:</a:t>
            </a:r>
          </a:p>
          <a:p>
            <a:pPr>
              <a:lnSpc>
                <a:spcPct val="150000"/>
              </a:lnSpc>
            </a:pPr>
            <a:r>
              <a:rPr sz="1800" dirty="0"/>
              <a:t>Sequential Processing</a:t>
            </a:r>
          </a:p>
          <a:p>
            <a:pPr>
              <a:lnSpc>
                <a:spcPct val="150000"/>
              </a:lnSpc>
            </a:pPr>
            <a:r>
              <a:rPr sz="1800" dirty="0"/>
              <a:t>Stream-based</a:t>
            </a:r>
          </a:p>
          <a:p>
            <a:pPr>
              <a:lnSpc>
                <a:spcPct val="150000"/>
              </a:lnSpc>
            </a:pPr>
            <a:r>
              <a:rPr sz="1800" dirty="0"/>
              <a:t>Composable</a:t>
            </a:r>
          </a:p>
          <a:p>
            <a:pPr>
              <a:lnSpc>
                <a:spcPct val="150000"/>
              </a:lnSpc>
            </a:pPr>
            <a:r>
              <a:rPr sz="1800" dirty="0"/>
              <a:t>Reusable Filters</a:t>
            </a:r>
          </a:p>
          <a:p>
            <a:pPr>
              <a:lnSpc>
                <a:spcPct val="150000"/>
              </a:lnSpc>
            </a:pPr>
            <a:endParaRPr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b="1" dirty="0"/>
              <a:t>Implementation:</a:t>
            </a:r>
          </a:p>
          <a:p>
            <a:pPr>
              <a:lnSpc>
                <a:spcPct val="150000"/>
              </a:lnSpc>
            </a:pPr>
            <a:r>
              <a:rPr sz="1800" dirty="0"/>
              <a:t>Unix Pipes: ls | grep | sort</a:t>
            </a:r>
          </a:p>
          <a:p>
            <a:pPr>
              <a:lnSpc>
                <a:spcPct val="150000"/>
              </a:lnSpc>
            </a:pPr>
            <a:r>
              <a:rPr sz="1800" dirty="0"/>
              <a:t>Stream Processing: Kafka Streams</a:t>
            </a:r>
          </a:p>
          <a:p>
            <a:pPr>
              <a:lnSpc>
                <a:spcPct val="150000"/>
              </a:lnSpc>
            </a:pPr>
            <a:r>
              <a:rPr sz="1800" dirty="0"/>
              <a:t>ETL Pipelines: Apache </a:t>
            </a:r>
            <a:r>
              <a:rPr sz="1800" dirty="0" err="1"/>
              <a:t>NiFi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Pipes &amp; Filters - Trade-offs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Vorteile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Hohe </a:t>
            </a:r>
            <a:r>
              <a:rPr sz="1800" dirty="0" err="1"/>
              <a:t>Modularität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Wiederverwendbare</a:t>
            </a:r>
            <a:r>
              <a:rPr sz="1800" dirty="0"/>
              <a:t> Filter</a:t>
            </a:r>
          </a:p>
          <a:p>
            <a:pPr>
              <a:lnSpc>
                <a:spcPct val="150000"/>
              </a:lnSpc>
            </a:pPr>
            <a:r>
              <a:rPr sz="1800" dirty="0"/>
              <a:t>Parallel Processing </a:t>
            </a:r>
            <a:r>
              <a:rPr sz="1800" dirty="0" err="1"/>
              <a:t>möglich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Einfache</a:t>
            </a:r>
            <a:r>
              <a:rPr sz="1800" dirty="0"/>
              <a:t> </a:t>
            </a:r>
            <a:r>
              <a:rPr sz="1800" dirty="0" err="1"/>
              <a:t>Komposition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Testbarkeit</a:t>
            </a:r>
            <a:r>
              <a:rPr sz="1800" dirty="0"/>
              <a:t> der Filter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Nachteile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Sequenzielle</a:t>
            </a:r>
            <a:r>
              <a:rPr sz="1800" dirty="0"/>
              <a:t> </a:t>
            </a:r>
            <a:r>
              <a:rPr sz="1800" dirty="0" err="1"/>
              <a:t>Verarbeitung</a:t>
            </a:r>
            <a:r>
              <a:rPr sz="1800" dirty="0"/>
              <a:t> </a:t>
            </a:r>
            <a:r>
              <a:rPr sz="1800" dirty="0" err="1"/>
              <a:t>kann</a:t>
            </a:r>
            <a:r>
              <a:rPr sz="1800" dirty="0"/>
              <a:t> </a:t>
            </a:r>
            <a:r>
              <a:rPr sz="1800" dirty="0" err="1"/>
              <a:t>langsam</a:t>
            </a:r>
            <a:r>
              <a:rPr sz="1800" dirty="0"/>
              <a:t> sein</a:t>
            </a:r>
          </a:p>
          <a:p>
            <a:pPr>
              <a:lnSpc>
                <a:spcPct val="150000"/>
              </a:lnSpc>
            </a:pPr>
            <a:r>
              <a:rPr sz="1800" dirty="0" err="1"/>
              <a:t>Schwieriges</a:t>
            </a:r>
            <a:r>
              <a:rPr sz="1800" dirty="0"/>
              <a:t> Error Handling </a:t>
            </a:r>
            <a:r>
              <a:rPr sz="1800" dirty="0" err="1"/>
              <a:t>über</a:t>
            </a:r>
            <a:r>
              <a:rPr sz="1800" dirty="0"/>
              <a:t> Pipeline</a:t>
            </a:r>
          </a:p>
          <a:p>
            <a:pPr>
              <a:lnSpc>
                <a:spcPct val="150000"/>
              </a:lnSpc>
            </a:pPr>
            <a:r>
              <a:rPr sz="1800" dirty="0"/>
              <a:t>Data Format </a:t>
            </a:r>
            <a:r>
              <a:rPr sz="1800" dirty="0" err="1"/>
              <a:t>Kompatibilität</a:t>
            </a:r>
            <a:r>
              <a:rPr sz="1800" dirty="0"/>
              <a:t> </a:t>
            </a:r>
            <a:r>
              <a:rPr sz="1800" dirty="0" err="1"/>
              <a:t>nötig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Stateless Filter </a:t>
            </a:r>
            <a:r>
              <a:rPr sz="1800" dirty="0" err="1"/>
              <a:t>Limitierung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Memory Usage </a:t>
            </a:r>
            <a:r>
              <a:rPr sz="1800" dirty="0" err="1"/>
              <a:t>bei</a:t>
            </a:r>
            <a:r>
              <a:rPr sz="1800" dirty="0"/>
              <a:t> </a:t>
            </a:r>
            <a:r>
              <a:rPr sz="1800" dirty="0" err="1"/>
              <a:t>großen</a:t>
            </a:r>
            <a:r>
              <a:rPr sz="1800" dirty="0"/>
              <a:t> Pipelines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DA389-1E4E-F835-0F0B-24AA89754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294B-ADA0-7BD1-6E45-B0094A61E7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Blackboard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8BD61-C5AB-C784-3DF9-4E857E46FF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551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Blackboard Pattern -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dirty="0"/>
          </a:p>
          <a:p>
            <a:r>
              <a:rPr dirty="0"/>
              <a:t>Knowledge Sources (Specialists)    Blackboard (Shared Memory)</a:t>
            </a:r>
          </a:p>
          <a:p>
            <a:r>
              <a:rPr dirty="0"/>
              <a:t>┌─────────────────┐               ┌─────────────────────────┐</a:t>
            </a:r>
          </a:p>
          <a:p>
            <a:r>
              <a:rPr dirty="0"/>
              <a:t>│  Speech         │◀─────────────▶│                         │</a:t>
            </a:r>
          </a:p>
          <a:p>
            <a:r>
              <a:rPr dirty="0"/>
              <a:t>│  Recognition    │   reads/writes│    Partial Solution     │</a:t>
            </a:r>
          </a:p>
          <a:p>
            <a:r>
              <a:rPr dirty="0"/>
              <a:t>└─────────────────┘               │         Space           │</a:t>
            </a:r>
          </a:p>
          <a:p>
            <a:r>
              <a:rPr dirty="0"/>
              <a:t>                                  │                         │</a:t>
            </a:r>
          </a:p>
          <a:p>
            <a:r>
              <a:rPr dirty="0"/>
              <a:t>┌─────────────────┐               │ ┌─────┐ ┌─────┐ ┌─────┐ │</a:t>
            </a:r>
          </a:p>
          <a:p>
            <a:r>
              <a:rPr dirty="0"/>
              <a:t>│  Natural        │◀─────────────▶│ │Word │ │</a:t>
            </a:r>
            <a:r>
              <a:rPr dirty="0" err="1"/>
              <a:t>Phrse</a:t>
            </a:r>
            <a:r>
              <a:rPr dirty="0"/>
              <a:t>│ │Sent.│ │</a:t>
            </a:r>
          </a:p>
          <a:p>
            <a:r>
              <a:rPr dirty="0"/>
              <a:t>│  Language       │   monitors    │ └─────┘ └─────┘ └─────┘ │</a:t>
            </a:r>
          </a:p>
          <a:p>
            <a:r>
              <a:rPr dirty="0"/>
              <a:t>└─────────────────┘               │                         │</a:t>
            </a:r>
          </a:p>
          <a:p>
            <a:r>
              <a:rPr dirty="0"/>
              <a:t>                                  │ ┌─────────────────────┐ │</a:t>
            </a:r>
          </a:p>
          <a:p>
            <a:r>
              <a:rPr dirty="0"/>
              <a:t>┌─────────────────┐               │ │   Solution Status   │ │</a:t>
            </a:r>
          </a:p>
          <a:p>
            <a:r>
              <a:rPr dirty="0"/>
              <a:t>│  Acoustic       │◀─────────────▶│ │ - Confidence Level  │ │</a:t>
            </a:r>
          </a:p>
          <a:p>
            <a:r>
              <a:rPr dirty="0"/>
              <a:t>│  Processing     │   contributes │ │ - Competing Hypos   │ │</a:t>
            </a:r>
          </a:p>
          <a:p>
            <a:r>
              <a:rPr dirty="0"/>
              <a:t>└─────────────────┘               │ └─────────────────────┘ │</a:t>
            </a:r>
          </a:p>
          <a:p>
            <a:r>
              <a:rPr dirty="0"/>
              <a:t>                                  └─────────────────────────┘</a:t>
            </a:r>
          </a:p>
          <a:p>
            <a:r>
              <a:rPr dirty="0"/>
              <a:t>                                             │</a:t>
            </a:r>
          </a:p>
          <a:p>
            <a:r>
              <a:rPr dirty="0"/>
              <a:t>Control Component ──── Scheduler/Arbitrator ─┘</a:t>
            </a:r>
          </a:p>
          <a:p>
            <a:r>
              <a:rPr dirty="0"/>
              <a:t>(decides which KS can contribute when)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SOA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Blackboard Pattern</a:t>
            </a:r>
            <a:r>
              <a:rPr lang="en-US" dirty="0"/>
              <a:t> – Collaborative Problem Solving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dirty="0"/>
              <a:t>Components:</a:t>
            </a:r>
          </a:p>
          <a:p>
            <a:pPr>
              <a:lnSpc>
                <a:spcPct val="150000"/>
              </a:lnSpc>
            </a:pPr>
            <a:r>
              <a:rPr sz="1800" dirty="0"/>
              <a:t>Blackboard: Shared Knowledge Base</a:t>
            </a:r>
          </a:p>
          <a:p>
            <a:pPr>
              <a:lnSpc>
                <a:spcPct val="150000"/>
              </a:lnSpc>
            </a:pPr>
            <a:r>
              <a:rPr sz="1800" dirty="0"/>
              <a:t>Knowledge Sources: Specialists</a:t>
            </a:r>
          </a:p>
          <a:p>
            <a:pPr>
              <a:lnSpc>
                <a:spcPct val="150000"/>
              </a:lnSpc>
            </a:pPr>
            <a:r>
              <a:rPr sz="1800" dirty="0"/>
              <a:t>Control Component: Scheduler</a:t>
            </a:r>
          </a:p>
          <a:p>
            <a:pPr>
              <a:lnSpc>
                <a:spcPct val="150000"/>
              </a:lnSpc>
            </a:pPr>
            <a:endParaRPr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Process:</a:t>
            </a:r>
          </a:p>
          <a:p>
            <a:pPr>
              <a:lnSpc>
                <a:spcPct val="150000"/>
              </a:lnSpc>
            </a:pPr>
            <a:r>
              <a:rPr sz="1800" dirty="0"/>
              <a:t>Knowledge Sources monitor Blackboard</a:t>
            </a:r>
          </a:p>
          <a:p>
            <a:pPr>
              <a:lnSpc>
                <a:spcPct val="150000"/>
              </a:lnSpc>
            </a:pPr>
            <a:r>
              <a:rPr sz="1800" dirty="0"/>
              <a:t>Contribute when applicable</a:t>
            </a:r>
          </a:p>
          <a:p>
            <a:pPr>
              <a:lnSpc>
                <a:spcPct val="150000"/>
              </a:lnSpc>
            </a:pPr>
            <a:r>
              <a:rPr sz="1800" dirty="0"/>
              <a:t>Incremental Solution Building</a:t>
            </a:r>
          </a:p>
          <a:p>
            <a:pPr>
              <a:lnSpc>
                <a:spcPct val="150000"/>
              </a:lnSpc>
            </a:pPr>
            <a:r>
              <a:rPr sz="1800" dirty="0"/>
              <a:t>No direct communication</a:t>
            </a:r>
          </a:p>
          <a:p>
            <a:pPr>
              <a:lnSpc>
                <a:spcPct val="150000"/>
              </a:lnSpc>
            </a:pPr>
            <a:endParaRPr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Use Cases:</a:t>
            </a:r>
          </a:p>
          <a:p>
            <a:pPr>
              <a:lnSpc>
                <a:spcPct val="150000"/>
              </a:lnSpc>
            </a:pPr>
            <a:r>
              <a:rPr sz="1800" dirty="0"/>
              <a:t>AI Systems</a:t>
            </a:r>
          </a:p>
          <a:p>
            <a:pPr>
              <a:lnSpc>
                <a:spcPct val="150000"/>
              </a:lnSpc>
            </a:pPr>
            <a:r>
              <a:rPr sz="1800" dirty="0"/>
              <a:t>Speech Recognition</a:t>
            </a:r>
          </a:p>
          <a:p>
            <a:pPr>
              <a:lnSpc>
                <a:spcPct val="150000"/>
              </a:lnSpc>
            </a:pPr>
            <a:r>
              <a:rPr sz="1800" dirty="0"/>
              <a:t>Complex Planning</a:t>
            </a:r>
          </a:p>
          <a:p>
            <a:pPr>
              <a:lnSpc>
                <a:spcPct val="150000"/>
              </a:lnSpc>
            </a:pPr>
            <a:r>
              <a:rPr sz="1800" dirty="0"/>
              <a:t>Expert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Blackboard - Trade-offs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Vorteile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Flexibilität</a:t>
            </a:r>
            <a:r>
              <a:rPr sz="1800" dirty="0"/>
              <a:t> für </a:t>
            </a:r>
            <a:r>
              <a:rPr sz="1800" dirty="0" err="1"/>
              <a:t>unstrukturierte</a:t>
            </a:r>
            <a:r>
              <a:rPr sz="1800" dirty="0"/>
              <a:t> </a:t>
            </a:r>
            <a:r>
              <a:rPr sz="1800" dirty="0" err="1"/>
              <a:t>Probleme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Modulare</a:t>
            </a:r>
            <a:r>
              <a:rPr sz="1800" dirty="0"/>
              <a:t> </a:t>
            </a:r>
            <a:r>
              <a:rPr sz="1800" dirty="0" err="1"/>
              <a:t>Wissensquellen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Parallele</a:t>
            </a:r>
            <a:r>
              <a:rPr sz="1800" dirty="0"/>
              <a:t> Contribution </a:t>
            </a:r>
            <a:r>
              <a:rPr sz="1800" dirty="0" err="1"/>
              <a:t>möglich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Incremental Solution Building</a:t>
            </a:r>
          </a:p>
          <a:p>
            <a:pPr>
              <a:lnSpc>
                <a:spcPct val="150000"/>
              </a:lnSpc>
            </a:pPr>
            <a:r>
              <a:rPr sz="1800" dirty="0"/>
              <a:t>Robust </a:t>
            </a:r>
            <a:r>
              <a:rPr sz="1800" dirty="0" err="1"/>
              <a:t>gegen</a:t>
            </a:r>
            <a:r>
              <a:rPr sz="1800" dirty="0"/>
              <a:t> </a:t>
            </a:r>
            <a:r>
              <a:rPr sz="1800" dirty="0" err="1"/>
              <a:t>Ausfälle</a:t>
            </a:r>
            <a:r>
              <a:rPr sz="1800" dirty="0"/>
              <a:t> </a:t>
            </a:r>
            <a:r>
              <a:rPr sz="1800" dirty="0" err="1"/>
              <a:t>einzelner</a:t>
            </a:r>
            <a:r>
              <a:rPr sz="1800" dirty="0"/>
              <a:t> 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Nachteile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Komplexe</a:t>
            </a:r>
            <a:r>
              <a:rPr sz="1800" dirty="0"/>
              <a:t> </a:t>
            </a:r>
            <a:r>
              <a:rPr sz="1800" dirty="0" err="1"/>
              <a:t>Kontrolle</a:t>
            </a:r>
            <a:r>
              <a:rPr sz="1800" dirty="0"/>
              <a:t> und Scheduling</a:t>
            </a:r>
          </a:p>
          <a:p>
            <a:pPr>
              <a:lnSpc>
                <a:spcPct val="150000"/>
              </a:lnSpc>
            </a:pPr>
            <a:r>
              <a:rPr sz="1800" dirty="0" err="1"/>
              <a:t>Schwierig</a:t>
            </a:r>
            <a:r>
              <a:rPr sz="1800" dirty="0"/>
              <a:t> </a:t>
            </a:r>
            <a:r>
              <a:rPr sz="1800" dirty="0" err="1"/>
              <a:t>zu</a:t>
            </a:r>
            <a:r>
              <a:rPr sz="1800" dirty="0"/>
              <a:t> </a:t>
            </a:r>
            <a:r>
              <a:rPr sz="1800" dirty="0" err="1"/>
              <a:t>debuggen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Potentielle</a:t>
            </a:r>
            <a:r>
              <a:rPr sz="1800" dirty="0"/>
              <a:t> Race Conditions</a:t>
            </a:r>
          </a:p>
          <a:p>
            <a:pPr>
              <a:lnSpc>
                <a:spcPct val="150000"/>
              </a:lnSpc>
            </a:pPr>
            <a:r>
              <a:rPr sz="1800" dirty="0"/>
              <a:t>Overhead </a:t>
            </a:r>
            <a:r>
              <a:rPr sz="1800" dirty="0" err="1"/>
              <a:t>durch</a:t>
            </a:r>
            <a:r>
              <a:rPr sz="1800" dirty="0"/>
              <a:t> Monitoring</a:t>
            </a:r>
          </a:p>
          <a:p>
            <a:pPr>
              <a:lnSpc>
                <a:spcPct val="150000"/>
              </a:lnSpc>
            </a:pPr>
            <a:r>
              <a:rPr sz="1800" dirty="0" err="1"/>
              <a:t>Nicht</a:t>
            </a:r>
            <a:r>
              <a:rPr sz="1800" dirty="0"/>
              <a:t> </a:t>
            </a:r>
            <a:r>
              <a:rPr sz="1800" dirty="0" err="1"/>
              <a:t>deterministisch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480BE-F96C-18BE-6725-DCEF42EF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D13E-F107-7B61-1550-080DBEB8B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 / Sub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C7614-FBD5-2276-3960-3B1F1B99F0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4325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Publisher-Subscriber -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dirty="0"/>
              <a:t>Publishers                   Message Broker                 Subscribers</a:t>
            </a:r>
          </a:p>
          <a:p>
            <a:r>
              <a:rPr dirty="0"/>
              <a:t>┌──────────────┐            ┌─────────────────┐           ┌──────────────┐</a:t>
            </a:r>
          </a:p>
          <a:p>
            <a:r>
              <a:rPr dirty="0"/>
              <a:t>│   Order      │   publish  │                 │ subscribe │  Inventory   │</a:t>
            </a:r>
          </a:p>
          <a:p>
            <a:r>
              <a:rPr dirty="0"/>
              <a:t>│  Service     │───────────&gt;│   Topic: Order  │&lt;──────────│  Service     │</a:t>
            </a:r>
          </a:p>
          <a:p>
            <a:r>
              <a:rPr dirty="0"/>
              <a:t>└──────────────┘            │                 │           └──────────────┘</a:t>
            </a:r>
          </a:p>
          <a:p>
            <a:r>
              <a:rPr dirty="0"/>
              <a:t>                            └─────────────────┘           </a:t>
            </a:r>
          </a:p>
          <a:p>
            <a:r>
              <a:rPr dirty="0"/>
              <a:t>┌──────────────┐            ┌─────────────────┐           ┌──────────────┐</a:t>
            </a:r>
          </a:p>
          <a:p>
            <a:r>
              <a:rPr dirty="0"/>
              <a:t>│  Payment     │   publish  │                 │ subscribe │   Billing    │</a:t>
            </a:r>
          </a:p>
          <a:p>
            <a:r>
              <a:rPr dirty="0"/>
              <a:t>│  Service     │───────────&gt;│  Topic: Payment │&lt;──────────│   Service    │</a:t>
            </a:r>
          </a:p>
          <a:p>
            <a:r>
              <a:rPr dirty="0"/>
              <a:t>└──────────────┘            │                 │           └──────────────┘</a:t>
            </a:r>
          </a:p>
          <a:p>
            <a:r>
              <a:rPr dirty="0"/>
              <a:t>                            └─────────────────┘           </a:t>
            </a:r>
          </a:p>
          <a:p>
            <a:r>
              <a:rPr dirty="0"/>
              <a:t>┌──────────────┐            ┌─────────────────┐           ┌──────────────┐</a:t>
            </a:r>
          </a:p>
          <a:p>
            <a:r>
              <a:rPr dirty="0"/>
              <a:t>│   User       │   publish  │                 │ subscribe │   Email      │</a:t>
            </a:r>
          </a:p>
          <a:p>
            <a:r>
              <a:rPr dirty="0"/>
              <a:t>│  Service     │───────────&gt;│ Topic: </a:t>
            </a:r>
            <a:r>
              <a:rPr dirty="0" err="1"/>
              <a:t>UserEvent</a:t>
            </a:r>
            <a:r>
              <a:rPr dirty="0"/>
              <a:t>│&lt;──────────│  Service     │</a:t>
            </a:r>
          </a:p>
          <a:p>
            <a:r>
              <a:rPr dirty="0"/>
              <a:t>└──────────────┘            │                 │           └──────────────┘</a:t>
            </a:r>
          </a:p>
          <a:p>
            <a:r>
              <a:rPr dirty="0"/>
              <a:t>                            └─────────────────┘</a:t>
            </a:r>
          </a:p>
          <a:p>
            <a:endParaRPr dirty="0"/>
          </a:p>
          <a:p>
            <a:r>
              <a:rPr dirty="0"/>
              <a:t>Loose Coupling │ Asynchronous │ Many-to-Many │ Dynamic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Publisher-Subscriber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Components:</a:t>
            </a:r>
          </a:p>
          <a:p>
            <a:pPr>
              <a:lnSpc>
                <a:spcPct val="150000"/>
              </a:lnSpc>
            </a:pPr>
            <a:r>
              <a:rPr sz="1900" dirty="0"/>
              <a:t>Publishers: Event Producers</a:t>
            </a:r>
          </a:p>
          <a:p>
            <a:pPr>
              <a:lnSpc>
                <a:spcPct val="150000"/>
              </a:lnSpc>
            </a:pPr>
            <a:r>
              <a:rPr sz="1900" dirty="0"/>
              <a:t>Subscribers: Event Consumers</a:t>
            </a:r>
          </a:p>
          <a:p>
            <a:pPr>
              <a:lnSpc>
                <a:spcPct val="150000"/>
              </a:lnSpc>
            </a:pPr>
            <a:r>
              <a:rPr sz="1900" dirty="0"/>
              <a:t>Message Broker: Event Router</a:t>
            </a:r>
          </a:p>
          <a:p>
            <a:pPr>
              <a:lnSpc>
                <a:spcPct val="150000"/>
              </a:lnSpc>
            </a:pPr>
            <a:r>
              <a:rPr sz="1900" dirty="0"/>
              <a:t>Topics/Channels: Event Categories</a:t>
            </a:r>
          </a:p>
          <a:p>
            <a:pPr>
              <a:lnSpc>
                <a:spcPct val="150000"/>
              </a:lnSpc>
            </a:pPr>
            <a:endParaRPr dirty="0"/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b="1" dirty="0"/>
              <a:t>Characteristics:</a:t>
            </a:r>
          </a:p>
          <a:p>
            <a:pPr>
              <a:lnSpc>
                <a:spcPct val="150000"/>
              </a:lnSpc>
            </a:pPr>
            <a:r>
              <a:rPr sz="1800" dirty="0"/>
              <a:t>Loose Coupling</a:t>
            </a:r>
          </a:p>
          <a:p>
            <a:pPr>
              <a:lnSpc>
                <a:spcPct val="150000"/>
              </a:lnSpc>
            </a:pPr>
            <a:r>
              <a:rPr sz="1800" dirty="0"/>
              <a:t>Asynchronous</a:t>
            </a:r>
          </a:p>
          <a:p>
            <a:pPr>
              <a:lnSpc>
                <a:spcPct val="150000"/>
              </a:lnSpc>
            </a:pPr>
            <a:r>
              <a:rPr sz="1800" dirty="0"/>
              <a:t>Dynamic Subscription</a:t>
            </a:r>
          </a:p>
          <a:p>
            <a:pPr>
              <a:lnSpc>
                <a:spcPct val="150000"/>
              </a:lnSpc>
            </a:pPr>
            <a:r>
              <a:rPr sz="1800" dirty="0"/>
              <a:t>Many-to-Many Communication</a:t>
            </a:r>
          </a:p>
          <a:p>
            <a:pPr>
              <a:lnSpc>
                <a:spcPct val="150000"/>
              </a:lnSpc>
            </a:pPr>
            <a:endParaRPr dirty="0"/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b="1" dirty="0"/>
              <a:t>Implementations:</a:t>
            </a:r>
          </a:p>
          <a:p>
            <a:pPr>
              <a:lnSpc>
                <a:spcPct val="150000"/>
              </a:lnSpc>
            </a:pPr>
            <a:r>
              <a:rPr sz="1800" dirty="0"/>
              <a:t>Message Queues: RabbitMQ, Kafka</a:t>
            </a:r>
          </a:p>
          <a:p>
            <a:pPr>
              <a:lnSpc>
                <a:spcPct val="150000"/>
              </a:lnSpc>
            </a:pPr>
            <a:r>
              <a:rPr sz="1800" dirty="0"/>
              <a:t>Cloud: AWS SNS/SQS, Azure Service Bus</a:t>
            </a:r>
          </a:p>
          <a:p>
            <a:pPr>
              <a:lnSpc>
                <a:spcPct val="150000"/>
              </a:lnSpc>
            </a:pPr>
            <a:r>
              <a:rPr sz="1800" dirty="0"/>
              <a:t>In-Process: Observer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Pub-Sub - Trade-offs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Vorteile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Lose </a:t>
            </a:r>
            <a:r>
              <a:rPr sz="1800" dirty="0" err="1"/>
              <a:t>Kopplung</a:t>
            </a:r>
            <a:r>
              <a:rPr sz="1800" dirty="0"/>
              <a:t> </a:t>
            </a:r>
            <a:r>
              <a:rPr sz="1800" dirty="0" err="1"/>
              <a:t>zwischen</a:t>
            </a:r>
            <a:r>
              <a:rPr sz="1800" dirty="0"/>
              <a:t> Services</a:t>
            </a:r>
          </a:p>
          <a:p>
            <a:pPr>
              <a:lnSpc>
                <a:spcPct val="150000"/>
              </a:lnSpc>
            </a:pPr>
            <a:r>
              <a:rPr sz="1800" dirty="0" err="1"/>
              <a:t>Skalierbarkeit</a:t>
            </a:r>
            <a:r>
              <a:rPr sz="1800" dirty="0"/>
              <a:t> </a:t>
            </a:r>
            <a:r>
              <a:rPr sz="1800" dirty="0" err="1"/>
              <a:t>durch</a:t>
            </a:r>
            <a:r>
              <a:rPr sz="1800" dirty="0"/>
              <a:t> Async Processing</a:t>
            </a:r>
          </a:p>
          <a:p>
            <a:pPr>
              <a:lnSpc>
                <a:spcPct val="150000"/>
              </a:lnSpc>
            </a:pPr>
            <a:r>
              <a:rPr sz="1800" dirty="0"/>
              <a:t>Dynamic Service Discovery</a:t>
            </a:r>
          </a:p>
          <a:p>
            <a:pPr>
              <a:lnSpc>
                <a:spcPct val="150000"/>
              </a:lnSpc>
            </a:pPr>
            <a:r>
              <a:rPr sz="1800" dirty="0"/>
              <a:t>Resilience </a:t>
            </a:r>
            <a:r>
              <a:rPr sz="1800" dirty="0" err="1"/>
              <a:t>durch</a:t>
            </a:r>
            <a:r>
              <a:rPr sz="1800" dirty="0"/>
              <a:t> Message Queuing</a:t>
            </a:r>
          </a:p>
          <a:p>
            <a:pPr>
              <a:lnSpc>
                <a:spcPct val="150000"/>
              </a:lnSpc>
            </a:pPr>
            <a:r>
              <a:rPr sz="1800" dirty="0"/>
              <a:t>Event-Driven Architecture enablement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Nachteile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Message Broker </a:t>
            </a:r>
            <a:r>
              <a:rPr sz="1800" dirty="0" err="1"/>
              <a:t>als</a:t>
            </a:r>
            <a:r>
              <a:rPr sz="1800" dirty="0"/>
              <a:t> SPOF</a:t>
            </a:r>
          </a:p>
          <a:p>
            <a:pPr>
              <a:lnSpc>
                <a:spcPct val="150000"/>
              </a:lnSpc>
            </a:pPr>
            <a:r>
              <a:rPr sz="1800" dirty="0"/>
              <a:t>Eventual Consistency </a:t>
            </a:r>
            <a:r>
              <a:rPr sz="1800" dirty="0" err="1"/>
              <a:t>Herausforderungen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Komplexe</a:t>
            </a:r>
            <a:r>
              <a:rPr sz="1800" dirty="0"/>
              <a:t> Message Ordering</a:t>
            </a:r>
          </a:p>
          <a:p>
            <a:pPr>
              <a:lnSpc>
                <a:spcPct val="150000"/>
              </a:lnSpc>
            </a:pPr>
            <a:r>
              <a:rPr sz="1800" dirty="0"/>
              <a:t>Debugging </a:t>
            </a:r>
            <a:r>
              <a:rPr sz="1800" dirty="0" err="1"/>
              <a:t>schwieriger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Network Partitioning Issues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P2P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Peer-to-Peer (P2P) -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dirty="0"/>
              <a:t>Pure P2P (Fully Decentralized)</a:t>
            </a:r>
          </a:p>
          <a:p>
            <a:br>
              <a:rPr lang="en-US" dirty="0"/>
            </a:br>
            <a:r>
              <a:rPr dirty="0"/>
              <a:t>         Peer A ←──────→ Peer B</a:t>
            </a:r>
          </a:p>
          <a:p>
            <a:r>
              <a:rPr dirty="0"/>
              <a:t>           ↑ ╲         ╱ ↑</a:t>
            </a:r>
          </a:p>
          <a:p>
            <a:r>
              <a:rPr dirty="0"/>
              <a:t>           │  ╲       ╱  │</a:t>
            </a:r>
          </a:p>
          <a:p>
            <a:r>
              <a:rPr dirty="0"/>
              <a:t>           │   ╲     ╱   │</a:t>
            </a:r>
          </a:p>
          <a:p>
            <a:r>
              <a:rPr dirty="0"/>
              <a:t>           ↓    ╲   ╱    ↓</a:t>
            </a:r>
          </a:p>
          <a:p>
            <a:r>
              <a:rPr dirty="0"/>
              <a:t>         Peer D ←──────→ Peer C</a:t>
            </a:r>
          </a:p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Hybrid P2P (Central Index Server)</a:t>
            </a:r>
            <a:br>
              <a:rPr lang="en-US" dirty="0"/>
            </a:br>
            <a:endParaRPr dirty="0"/>
          </a:p>
          <a:p>
            <a:r>
              <a:rPr dirty="0"/>
              <a:t>                ┌─────────────┐</a:t>
            </a:r>
          </a:p>
          <a:p>
            <a:r>
              <a:rPr dirty="0"/>
              <a:t>            ┌───│   Index     │───┐</a:t>
            </a:r>
          </a:p>
          <a:p>
            <a:r>
              <a:rPr dirty="0"/>
              <a:t>            │   │   Server    │   │</a:t>
            </a:r>
          </a:p>
          <a:p>
            <a:r>
              <a:rPr dirty="0"/>
              <a:t>            │   └─────────────┘   │</a:t>
            </a:r>
          </a:p>
          <a:p>
            <a:r>
              <a:rPr dirty="0"/>
              <a:t>            ↓                     ↓</a:t>
            </a:r>
          </a:p>
          <a:p>
            <a:r>
              <a:rPr dirty="0"/>
              <a:t>    ┌──────────────┐      ┌──────────────┐</a:t>
            </a:r>
          </a:p>
          <a:p>
            <a:r>
              <a:rPr dirty="0"/>
              <a:t>    │    Peer A    │←────→│    Peer B    │</a:t>
            </a:r>
          </a:p>
          <a:p>
            <a:r>
              <a:rPr dirty="0"/>
              <a:t>    └──────────────┘      └──────────────┘</a:t>
            </a:r>
          </a:p>
          <a:p>
            <a:r>
              <a:rPr dirty="0"/>
              <a:t>            ↕                     ↕</a:t>
            </a:r>
          </a:p>
          <a:p>
            <a:r>
              <a:rPr dirty="0"/>
              <a:t>    ┌──────────────┐      ┌──────────────┐</a:t>
            </a:r>
          </a:p>
          <a:p>
            <a:r>
              <a:rPr dirty="0"/>
              <a:t>    │    Peer C    │←────→│    Peer D    │</a:t>
            </a:r>
          </a:p>
          <a:p>
            <a:r>
              <a:rPr dirty="0"/>
              <a:t>    └──────────────┘      └──────────────┘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Peer-to-Peer (P2P)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Characteristics:</a:t>
            </a:r>
          </a:p>
          <a:p>
            <a:pPr>
              <a:lnSpc>
                <a:spcPct val="150000"/>
              </a:lnSpc>
            </a:pPr>
            <a:r>
              <a:rPr sz="1800" dirty="0"/>
              <a:t>No Central Server</a:t>
            </a:r>
          </a:p>
          <a:p>
            <a:pPr>
              <a:lnSpc>
                <a:spcPct val="150000"/>
              </a:lnSpc>
            </a:pPr>
            <a:r>
              <a:rPr sz="1800" dirty="0"/>
              <a:t>Equal Peers</a:t>
            </a:r>
          </a:p>
          <a:p>
            <a:pPr>
              <a:lnSpc>
                <a:spcPct val="150000"/>
              </a:lnSpc>
            </a:pPr>
            <a:r>
              <a:rPr sz="1800" dirty="0"/>
              <a:t>Direct Communication</a:t>
            </a:r>
          </a:p>
          <a:p>
            <a:pPr>
              <a:lnSpc>
                <a:spcPct val="150000"/>
              </a:lnSpc>
            </a:pPr>
            <a:r>
              <a:rPr sz="1800" dirty="0"/>
              <a:t>Self-Organization</a:t>
            </a:r>
          </a:p>
          <a:p>
            <a:pPr>
              <a:lnSpc>
                <a:spcPct val="150000"/>
              </a:lnSpc>
            </a:pPr>
            <a:endParaRPr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b="1" dirty="0"/>
              <a:t>Types:</a:t>
            </a:r>
          </a:p>
          <a:p>
            <a:pPr>
              <a:lnSpc>
                <a:spcPct val="150000"/>
              </a:lnSpc>
            </a:pPr>
            <a:r>
              <a:rPr sz="1800" dirty="0"/>
              <a:t>Pure P2P: Fully Decentralized</a:t>
            </a:r>
          </a:p>
          <a:p>
            <a:pPr>
              <a:lnSpc>
                <a:spcPct val="150000"/>
              </a:lnSpc>
            </a:pPr>
            <a:r>
              <a:rPr sz="1800" dirty="0"/>
              <a:t>Hybrid P2P: Central Index Server</a:t>
            </a:r>
          </a:p>
          <a:p>
            <a:pPr>
              <a:lnSpc>
                <a:spcPct val="150000"/>
              </a:lnSpc>
            </a:pPr>
            <a:r>
              <a:rPr sz="1800" dirty="0"/>
              <a:t>Structured P2P: DHT-based</a:t>
            </a:r>
          </a:p>
          <a:p>
            <a:pPr>
              <a:lnSpc>
                <a:spcPct val="150000"/>
              </a:lnSpc>
            </a:pPr>
            <a:endParaRPr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b="1" dirty="0"/>
              <a:t>Use Cases:</a:t>
            </a:r>
          </a:p>
          <a:p>
            <a:pPr>
              <a:lnSpc>
                <a:spcPct val="150000"/>
              </a:lnSpc>
            </a:pPr>
            <a:r>
              <a:rPr sz="1800" dirty="0"/>
              <a:t>File Sharing: BitTorrent</a:t>
            </a:r>
          </a:p>
          <a:p>
            <a:pPr>
              <a:lnSpc>
                <a:spcPct val="150000"/>
              </a:lnSpc>
            </a:pPr>
            <a:r>
              <a:rPr sz="1800" dirty="0"/>
              <a:t>Blockchain: Bitcoin, Ethereum</a:t>
            </a:r>
          </a:p>
          <a:p>
            <a:pPr>
              <a:lnSpc>
                <a:spcPct val="150000"/>
              </a:lnSpc>
            </a:pPr>
            <a:r>
              <a:rPr sz="1800" dirty="0"/>
              <a:t>Communication: Skype (original)</a:t>
            </a:r>
          </a:p>
          <a:p>
            <a:pPr>
              <a:lnSpc>
                <a:spcPct val="150000"/>
              </a:lnSpc>
            </a:pPr>
            <a:r>
              <a:rPr sz="1800" dirty="0"/>
              <a:t>CDN: IPFS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P2P - Trade-offs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Vorteile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Keine Single Points of Failure</a:t>
            </a:r>
          </a:p>
          <a:p>
            <a:pPr>
              <a:lnSpc>
                <a:spcPct val="150000"/>
              </a:lnSpc>
            </a:pPr>
            <a:r>
              <a:rPr sz="1800" dirty="0" err="1"/>
              <a:t>Hochskalierbar</a:t>
            </a:r>
            <a:r>
              <a:rPr sz="1800" dirty="0"/>
              <a:t> </a:t>
            </a:r>
            <a:r>
              <a:rPr sz="1800" dirty="0" err="1"/>
              <a:t>durch</a:t>
            </a:r>
            <a:r>
              <a:rPr sz="1800" dirty="0"/>
              <a:t> Peer-Addition</a:t>
            </a:r>
          </a:p>
          <a:p>
            <a:pPr>
              <a:lnSpc>
                <a:spcPct val="150000"/>
              </a:lnSpc>
            </a:pPr>
            <a:r>
              <a:rPr sz="1800" dirty="0" err="1"/>
              <a:t>Kostengünstig</a:t>
            </a:r>
            <a:r>
              <a:rPr sz="1800" dirty="0"/>
              <a:t> (</a:t>
            </a:r>
            <a:r>
              <a:rPr sz="1800" dirty="0" err="1"/>
              <a:t>keine</a:t>
            </a:r>
            <a:r>
              <a:rPr sz="1800" dirty="0"/>
              <a:t> </a:t>
            </a:r>
            <a:r>
              <a:rPr sz="1800" dirty="0" err="1"/>
              <a:t>zentrale</a:t>
            </a:r>
            <a:r>
              <a:rPr sz="1800" dirty="0"/>
              <a:t> </a:t>
            </a:r>
            <a:r>
              <a:rPr sz="1800" dirty="0" err="1"/>
              <a:t>Infrastruktur</a:t>
            </a:r>
            <a:r>
              <a:rPr sz="1800" dirty="0"/>
              <a:t>)</a:t>
            </a:r>
          </a:p>
          <a:p>
            <a:pPr>
              <a:lnSpc>
                <a:spcPct val="150000"/>
              </a:lnSpc>
            </a:pPr>
            <a:r>
              <a:rPr sz="1800" dirty="0"/>
              <a:t>Resilient </a:t>
            </a:r>
            <a:r>
              <a:rPr sz="1800" dirty="0" err="1"/>
              <a:t>gegen</a:t>
            </a:r>
            <a:r>
              <a:rPr sz="1800" dirty="0"/>
              <a:t> </a:t>
            </a:r>
            <a:r>
              <a:rPr sz="1800" dirty="0" err="1"/>
              <a:t>Zensur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Self-healing Network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Nachteile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Schwierige</a:t>
            </a:r>
            <a:r>
              <a:rPr sz="1800" dirty="0"/>
              <a:t> Data Consistency</a:t>
            </a:r>
          </a:p>
          <a:p>
            <a:pPr>
              <a:lnSpc>
                <a:spcPct val="150000"/>
              </a:lnSpc>
            </a:pPr>
            <a:r>
              <a:rPr sz="1800" dirty="0"/>
              <a:t>Peer Discovery Challenges</a:t>
            </a:r>
          </a:p>
          <a:p>
            <a:pPr>
              <a:lnSpc>
                <a:spcPct val="150000"/>
              </a:lnSpc>
            </a:pPr>
            <a:r>
              <a:rPr sz="1800" dirty="0"/>
              <a:t>Security und Trust Issues</a:t>
            </a:r>
          </a:p>
          <a:p>
            <a:pPr>
              <a:lnSpc>
                <a:spcPct val="150000"/>
              </a:lnSpc>
            </a:pPr>
            <a:r>
              <a:rPr sz="1800" dirty="0"/>
              <a:t>Variable Performance</a:t>
            </a:r>
          </a:p>
          <a:p>
            <a:pPr>
              <a:lnSpc>
                <a:spcPct val="150000"/>
              </a:lnSpc>
            </a:pPr>
            <a:r>
              <a:rPr sz="1800" dirty="0" err="1"/>
              <a:t>Schwieriges</a:t>
            </a:r>
            <a:r>
              <a:rPr sz="1800" dirty="0"/>
              <a:t> Monitoring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Service-Oriented Architecture -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sz="1400" dirty="0"/>
              <a:t>Service Consumer        Service Registry         Service Provider</a:t>
            </a:r>
          </a:p>
          <a:p>
            <a:r>
              <a:rPr sz="1400" dirty="0"/>
              <a:t>┌─────────────────┐    ┌─────────────────┐     ┌─────────────────┐</a:t>
            </a:r>
          </a:p>
          <a:p>
            <a:r>
              <a:rPr sz="1400" dirty="0"/>
              <a:t>│   Application   │    │                 │     │   Customer      │</a:t>
            </a:r>
          </a:p>
          <a:p>
            <a:r>
              <a:rPr sz="1400" dirty="0"/>
              <a:t>│                 │    │   Registry      │     │   Service       │</a:t>
            </a:r>
          </a:p>
          <a:p>
            <a:r>
              <a:rPr sz="1400" dirty="0"/>
              <a:t>│  1. Find        │───&gt;│                 │     │                 │</a:t>
            </a:r>
          </a:p>
          <a:p>
            <a:r>
              <a:rPr sz="1400" dirty="0"/>
              <a:t>│                 │    │  - Publish      │&lt;────│  3. Publish     │</a:t>
            </a:r>
          </a:p>
          <a:p>
            <a:r>
              <a:rPr sz="1400" dirty="0"/>
              <a:t>│  2. Bind        │───────────────────────────&gt;│                 │</a:t>
            </a:r>
          </a:p>
          <a:p>
            <a:r>
              <a:rPr sz="1400" dirty="0"/>
              <a:t>│                 │    │  - Discover     │     │  4. Service     │</a:t>
            </a:r>
          </a:p>
          <a:p>
            <a:r>
              <a:rPr sz="1400" dirty="0"/>
              <a:t>│  5. Invoke      │───────────────────────────&gt;│     Response    │</a:t>
            </a:r>
          </a:p>
          <a:p>
            <a:r>
              <a:rPr sz="1400" dirty="0"/>
              <a:t>└─────────────────┘    └─────────────────┘     └─────────────────┘</a:t>
            </a:r>
          </a:p>
          <a:p>
            <a:r>
              <a:rPr sz="1400" dirty="0"/>
              <a:t>                                │</a:t>
            </a:r>
          </a:p>
          <a:p>
            <a:r>
              <a:rPr sz="1400" dirty="0"/>
              <a:t>Enterprise Service Bus (ESB)     │</a:t>
            </a:r>
          </a:p>
          <a:p>
            <a:r>
              <a:rPr sz="1400" dirty="0"/>
              <a:t>┌───────────────────────────────────────────────────────────────┐</a:t>
            </a:r>
          </a:p>
          <a:p>
            <a:r>
              <a:rPr sz="1400" dirty="0"/>
              <a:t>│  Message Routing │ Protocol Transform │ Security │ Monitoring │</a:t>
            </a:r>
          </a:p>
          <a:p>
            <a:r>
              <a:rPr sz="1400" dirty="0"/>
              <a:t>└───────────────────────────────────────────────────────────────┘</a:t>
            </a:r>
          </a:p>
          <a:p>
            <a:endParaRPr sz="1400" dirty="0"/>
          </a:p>
          <a:p>
            <a:r>
              <a:rPr sz="1400" dirty="0"/>
              <a:t>SOAP/REST/XML-RPC Communication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BEB2C-1C8A-8004-1001-3CD6568F5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31E9-D49B-482E-DC12-EE51AFCC3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Master-Slave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13BCB-D0A2-06D7-751F-723E26F32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6512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Master-Slave Pattern -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dirty="0"/>
              <a:t>                        ┌─────────────────┐</a:t>
            </a:r>
          </a:p>
          <a:p>
            <a:r>
              <a:rPr dirty="0"/>
              <a:t>                        │     Master      │</a:t>
            </a:r>
          </a:p>
          <a:p>
            <a:r>
              <a:rPr dirty="0"/>
              <a:t>                        │                 │</a:t>
            </a:r>
          </a:p>
          <a:p>
            <a:r>
              <a:rPr dirty="0"/>
              <a:t>                        │ - Task Dist.    │</a:t>
            </a:r>
          </a:p>
          <a:p>
            <a:r>
              <a:rPr dirty="0"/>
              <a:t>                        │ - Coordination  │</a:t>
            </a:r>
          </a:p>
          <a:p>
            <a:r>
              <a:rPr dirty="0"/>
              <a:t>                        │ - Aggregation   │</a:t>
            </a:r>
          </a:p>
          <a:p>
            <a:r>
              <a:rPr dirty="0"/>
              <a:t>                        │ - Health Mon.   │</a:t>
            </a:r>
          </a:p>
          <a:p>
            <a:r>
              <a:rPr dirty="0"/>
              <a:t>                        └─────────────────┘</a:t>
            </a:r>
          </a:p>
          <a:p>
            <a:r>
              <a:rPr dirty="0"/>
              <a:t>                             │  │  │</a:t>
            </a:r>
          </a:p>
          <a:p>
            <a:r>
              <a:rPr dirty="0"/>
              <a:t>                   ┌─────────┘  │  └─────────┐</a:t>
            </a:r>
          </a:p>
          <a:p>
            <a:r>
              <a:rPr dirty="0"/>
              <a:t>                   ▼            ▼            ▼</a:t>
            </a:r>
          </a:p>
          <a:p>
            <a:r>
              <a:rPr dirty="0"/>
              <a:t>           ┌─────────────┐ ┌─────────────┐ ┌─────────────┐</a:t>
            </a:r>
          </a:p>
          <a:p>
            <a:r>
              <a:rPr dirty="0"/>
              <a:t>           │   Slave 1   │ │   Slave 2   │ │   Slave 3   │</a:t>
            </a:r>
          </a:p>
          <a:p>
            <a:r>
              <a:rPr dirty="0"/>
              <a:t>           │             │ │             │ │             │</a:t>
            </a:r>
          </a:p>
          <a:p>
            <a:r>
              <a:rPr dirty="0"/>
              <a:t>           │ - Execute   │ │ - Execute   │ │ - Execute   │</a:t>
            </a:r>
          </a:p>
          <a:p>
            <a:r>
              <a:rPr dirty="0"/>
              <a:t>           │ - Report    │ │ - Report    │ │ - Report    │</a:t>
            </a:r>
          </a:p>
          <a:p>
            <a:r>
              <a:rPr dirty="0"/>
              <a:t>           │ - Status    │ │ - Status    │ │ - Status    │</a:t>
            </a:r>
          </a:p>
          <a:p>
            <a:r>
              <a:rPr dirty="0"/>
              <a:t>           └─────────────┘ └─────────────┘ └─────────────┘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Master-Slave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Master Responsibilities:</a:t>
            </a:r>
          </a:p>
          <a:p>
            <a:pPr>
              <a:lnSpc>
                <a:spcPct val="150000"/>
              </a:lnSpc>
            </a:pPr>
            <a:r>
              <a:rPr sz="1800" dirty="0"/>
              <a:t>Task Distribution</a:t>
            </a:r>
          </a:p>
          <a:p>
            <a:pPr>
              <a:lnSpc>
                <a:spcPct val="150000"/>
              </a:lnSpc>
            </a:pPr>
            <a:r>
              <a:rPr sz="1800" dirty="0"/>
              <a:t>Work Coordination</a:t>
            </a:r>
          </a:p>
          <a:p>
            <a:pPr>
              <a:lnSpc>
                <a:spcPct val="150000"/>
              </a:lnSpc>
            </a:pPr>
            <a:r>
              <a:rPr sz="1800" dirty="0"/>
              <a:t>Result Aggregation</a:t>
            </a:r>
          </a:p>
          <a:p>
            <a:pPr>
              <a:lnSpc>
                <a:spcPct val="150000"/>
              </a:lnSpc>
            </a:pPr>
            <a:r>
              <a:rPr sz="1800" dirty="0"/>
              <a:t>Slave Management</a:t>
            </a:r>
          </a:p>
          <a:p>
            <a:pPr>
              <a:lnSpc>
                <a:spcPct val="150000"/>
              </a:lnSpc>
            </a:pPr>
            <a:endParaRPr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b="1" dirty="0"/>
              <a:t>Slave Characteristics:</a:t>
            </a:r>
          </a:p>
          <a:p>
            <a:pPr>
              <a:lnSpc>
                <a:spcPct val="150000"/>
              </a:lnSpc>
            </a:pPr>
            <a:r>
              <a:rPr sz="1800" dirty="0"/>
              <a:t>Task Execution</a:t>
            </a:r>
          </a:p>
          <a:p>
            <a:pPr>
              <a:lnSpc>
                <a:spcPct val="150000"/>
              </a:lnSpc>
            </a:pPr>
            <a:r>
              <a:rPr sz="1800" dirty="0"/>
              <a:t>Status Reporting</a:t>
            </a:r>
          </a:p>
          <a:p>
            <a:pPr>
              <a:lnSpc>
                <a:spcPct val="150000"/>
              </a:lnSpc>
            </a:pPr>
            <a:r>
              <a:rPr sz="1800" dirty="0"/>
              <a:t>No Direct Communication</a:t>
            </a:r>
          </a:p>
          <a:p>
            <a:pPr>
              <a:lnSpc>
                <a:spcPct val="150000"/>
              </a:lnSpc>
            </a:pPr>
            <a:r>
              <a:rPr sz="1800" dirty="0"/>
              <a:t>Replicated Workers</a:t>
            </a:r>
          </a:p>
          <a:p>
            <a:pPr>
              <a:lnSpc>
                <a:spcPct val="150000"/>
              </a:lnSpc>
            </a:pPr>
            <a:endParaRPr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b="1" dirty="0"/>
              <a:t>Use Cases:</a:t>
            </a:r>
          </a:p>
          <a:p>
            <a:pPr>
              <a:lnSpc>
                <a:spcPct val="150000"/>
              </a:lnSpc>
            </a:pPr>
            <a:r>
              <a:rPr sz="1800" dirty="0"/>
              <a:t>Database Replication</a:t>
            </a:r>
          </a:p>
          <a:p>
            <a:pPr>
              <a:lnSpc>
                <a:spcPct val="150000"/>
              </a:lnSpc>
            </a:pPr>
            <a:r>
              <a:rPr sz="1800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sz="1800" dirty="0"/>
              <a:t>Load Distribution</a:t>
            </a:r>
          </a:p>
          <a:p>
            <a:pPr>
              <a:lnSpc>
                <a:spcPct val="150000"/>
              </a:lnSpc>
            </a:pPr>
            <a:r>
              <a:rPr sz="1800" dirty="0"/>
              <a:t>Fault Tolerance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Master-Slave - Trade-offs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Vorteile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Einfache</a:t>
            </a:r>
            <a:r>
              <a:rPr sz="1800" dirty="0"/>
              <a:t> </a:t>
            </a:r>
            <a:r>
              <a:rPr sz="1800" dirty="0" err="1"/>
              <a:t>Koordination</a:t>
            </a:r>
            <a:r>
              <a:rPr sz="1800" dirty="0"/>
              <a:t> </a:t>
            </a:r>
            <a:r>
              <a:rPr sz="1800" dirty="0" err="1"/>
              <a:t>durch</a:t>
            </a:r>
            <a:r>
              <a:rPr sz="1800" dirty="0"/>
              <a:t> Master</a:t>
            </a:r>
          </a:p>
          <a:p>
            <a:pPr>
              <a:lnSpc>
                <a:spcPct val="150000"/>
              </a:lnSpc>
            </a:pPr>
            <a:r>
              <a:rPr sz="1800" dirty="0"/>
              <a:t>Parallel Processing </a:t>
            </a:r>
            <a:r>
              <a:rPr sz="1800" dirty="0" err="1"/>
              <a:t>möglich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Fault Tolerance </a:t>
            </a:r>
            <a:r>
              <a:rPr sz="1800" dirty="0" err="1"/>
              <a:t>durch</a:t>
            </a:r>
            <a:r>
              <a:rPr sz="1800" dirty="0"/>
              <a:t> Slave </a:t>
            </a:r>
            <a:r>
              <a:rPr sz="1800" dirty="0" err="1"/>
              <a:t>Redundanz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Zentrale</a:t>
            </a:r>
            <a:r>
              <a:rPr sz="1800" dirty="0"/>
              <a:t> </a:t>
            </a:r>
            <a:r>
              <a:rPr sz="1800" dirty="0" err="1"/>
              <a:t>Kontrolle</a:t>
            </a:r>
            <a:r>
              <a:rPr sz="1800" dirty="0"/>
              <a:t> und Monitoring</a:t>
            </a:r>
          </a:p>
          <a:p>
            <a:pPr>
              <a:lnSpc>
                <a:spcPct val="150000"/>
              </a:lnSpc>
            </a:pPr>
            <a:r>
              <a:rPr sz="1800" dirty="0"/>
              <a:t>Load Distribution </a:t>
            </a:r>
            <a:r>
              <a:rPr sz="1800" dirty="0" err="1"/>
              <a:t>automatisch</a:t>
            </a:r>
            <a:endParaRPr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Nachteile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Master </a:t>
            </a:r>
            <a:r>
              <a:rPr sz="1800" dirty="0" err="1"/>
              <a:t>als</a:t>
            </a:r>
            <a:r>
              <a:rPr sz="1800" dirty="0"/>
              <a:t> Single Point of Failure</a:t>
            </a:r>
          </a:p>
          <a:p>
            <a:pPr>
              <a:lnSpc>
                <a:spcPct val="150000"/>
              </a:lnSpc>
            </a:pPr>
            <a:r>
              <a:rPr sz="1800" dirty="0"/>
              <a:t>Master </a:t>
            </a:r>
            <a:r>
              <a:rPr sz="1800" dirty="0" err="1"/>
              <a:t>wird</a:t>
            </a:r>
            <a:r>
              <a:rPr sz="1800" dirty="0"/>
              <a:t> </a:t>
            </a:r>
            <a:r>
              <a:rPr sz="1800" dirty="0" err="1"/>
              <a:t>zum</a:t>
            </a:r>
            <a:r>
              <a:rPr sz="1800" dirty="0"/>
              <a:t> Bottleneck</a:t>
            </a:r>
          </a:p>
          <a:p>
            <a:pPr>
              <a:lnSpc>
                <a:spcPct val="150000"/>
              </a:lnSpc>
            </a:pPr>
            <a:r>
              <a:rPr sz="1800" dirty="0"/>
              <a:t>Slave-</a:t>
            </a:r>
            <a:r>
              <a:rPr sz="1800" dirty="0" err="1"/>
              <a:t>Ausfall</a:t>
            </a:r>
            <a:r>
              <a:rPr sz="1800" dirty="0"/>
              <a:t> </a:t>
            </a:r>
            <a:r>
              <a:rPr sz="1800" dirty="0" err="1"/>
              <a:t>erfordert</a:t>
            </a:r>
            <a:r>
              <a:rPr sz="1800" dirty="0"/>
              <a:t> Recovery</a:t>
            </a:r>
          </a:p>
          <a:p>
            <a:pPr>
              <a:lnSpc>
                <a:spcPct val="150000"/>
              </a:lnSpc>
            </a:pPr>
            <a:r>
              <a:rPr sz="1800" dirty="0" err="1"/>
              <a:t>Komplexe</a:t>
            </a:r>
            <a:r>
              <a:rPr sz="1800" dirty="0"/>
              <a:t> Master-Logik</a:t>
            </a:r>
          </a:p>
          <a:p>
            <a:pPr>
              <a:lnSpc>
                <a:spcPct val="150000"/>
              </a:lnSpc>
            </a:pPr>
            <a:r>
              <a:rPr sz="1800" dirty="0" err="1"/>
              <a:t>Latenz</a:t>
            </a:r>
            <a:r>
              <a:rPr sz="1800" dirty="0"/>
              <a:t> </a:t>
            </a:r>
            <a:r>
              <a:rPr sz="1800" dirty="0" err="1"/>
              <a:t>durch</a:t>
            </a:r>
            <a:r>
              <a:rPr sz="1800" dirty="0"/>
              <a:t> Master-</a:t>
            </a:r>
            <a:r>
              <a:rPr sz="1800" dirty="0" err="1"/>
              <a:t>Kommunikation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DDF2D-457B-B160-02DA-7C2634718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3D83-E429-F4C4-82FF-2A305F8CC1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Broker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715C0-82BB-25EA-870D-B66B1492A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6153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Broker Pattern -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dirty="0"/>
              <a:t>Clients                    Broker                     Servers</a:t>
            </a:r>
          </a:p>
          <a:p>
            <a:r>
              <a:rPr dirty="0"/>
              <a:t>┌──────────────┐          ┌─────────────────┐        ┌──────────────┐</a:t>
            </a:r>
          </a:p>
          <a:p>
            <a:r>
              <a:rPr dirty="0"/>
              <a:t>│   Client A   │ request  │                 │        │   Server 1   │</a:t>
            </a:r>
          </a:p>
          <a:p>
            <a:r>
              <a:rPr dirty="0"/>
              <a:t>│              │─────────&gt;│   Service       │───────&gt;│              │</a:t>
            </a:r>
          </a:p>
          <a:p>
            <a:r>
              <a:rPr dirty="0"/>
              <a:t>└──────────────┘          │   Registry      │        │ - </a:t>
            </a:r>
            <a:r>
              <a:rPr dirty="0" err="1"/>
              <a:t>UserService</a:t>
            </a:r>
            <a:r>
              <a:rPr dirty="0"/>
              <a:t>│</a:t>
            </a:r>
          </a:p>
          <a:p>
            <a:r>
              <a:rPr dirty="0"/>
              <a:t>                          │                 │        └──────────────┘</a:t>
            </a:r>
          </a:p>
          <a:p>
            <a:r>
              <a:rPr dirty="0"/>
              <a:t>┌──────────────┐          │ - Locate        │        </a:t>
            </a:r>
          </a:p>
          <a:p>
            <a:r>
              <a:rPr dirty="0"/>
              <a:t>│   Client B   │ request  │ - Route         │        ┌──────────────┐</a:t>
            </a:r>
          </a:p>
          <a:p>
            <a:r>
              <a:rPr dirty="0"/>
              <a:t>│              │─────────&gt;│ - Transform     │───────&gt;│   Server 2   │</a:t>
            </a:r>
          </a:p>
          <a:p>
            <a:r>
              <a:rPr dirty="0"/>
              <a:t>└──────────────┘          │ - Load Balance  │        │              │</a:t>
            </a:r>
          </a:p>
          <a:p>
            <a:r>
              <a:rPr dirty="0"/>
              <a:t>                          │                 │        │ - </a:t>
            </a:r>
            <a:r>
              <a:rPr dirty="0" err="1"/>
              <a:t>OrderSvc</a:t>
            </a:r>
            <a:r>
              <a:rPr dirty="0"/>
              <a:t>   │</a:t>
            </a:r>
          </a:p>
          <a:p>
            <a:r>
              <a:rPr dirty="0"/>
              <a:t>┌──────────────┐          │ Bridge Networks │        └──────────────┘</a:t>
            </a:r>
          </a:p>
          <a:p>
            <a:r>
              <a:rPr dirty="0"/>
              <a:t>│   Client C   │ request  │                 │        </a:t>
            </a:r>
          </a:p>
          <a:p>
            <a:r>
              <a:rPr dirty="0"/>
              <a:t>│              │─────────&gt;│                 │        ┌──────────────┐</a:t>
            </a:r>
          </a:p>
          <a:p>
            <a:r>
              <a:rPr dirty="0"/>
              <a:t>└──────────────┘          └─────────────────┘───────&gt;│   Server 3   │</a:t>
            </a:r>
          </a:p>
          <a:p>
            <a:r>
              <a:rPr dirty="0"/>
              <a:t>                                                     │              │</a:t>
            </a:r>
          </a:p>
          <a:p>
            <a:r>
              <a:rPr dirty="0"/>
              <a:t>Location Transparency │ Protocol Translation │ LB </a:t>
            </a:r>
            <a:r>
              <a:rPr lang="en-US" dirty="0"/>
              <a:t> </a:t>
            </a:r>
            <a:r>
              <a:rPr dirty="0"/>
              <a:t>  │ - </a:t>
            </a:r>
            <a:r>
              <a:rPr dirty="0" err="1"/>
              <a:t>PaymentSvc</a:t>
            </a:r>
            <a:r>
              <a:rPr dirty="0"/>
              <a:t> │</a:t>
            </a:r>
          </a:p>
          <a:p>
            <a:r>
              <a:rPr dirty="0"/>
              <a:t>                                                     └──────────────┘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Broker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Components:</a:t>
            </a:r>
          </a:p>
          <a:p>
            <a:pPr>
              <a:lnSpc>
                <a:spcPct val="150000"/>
              </a:lnSpc>
            </a:pPr>
            <a:r>
              <a:rPr sz="1800" dirty="0"/>
              <a:t>Clients: Service Requesters</a:t>
            </a:r>
          </a:p>
          <a:p>
            <a:pPr>
              <a:lnSpc>
                <a:spcPct val="150000"/>
              </a:lnSpc>
            </a:pPr>
            <a:r>
              <a:rPr sz="1800" dirty="0"/>
              <a:t>Servers: Service Providers</a:t>
            </a:r>
          </a:p>
          <a:p>
            <a:pPr>
              <a:lnSpc>
                <a:spcPct val="150000"/>
              </a:lnSpc>
            </a:pPr>
            <a:r>
              <a:rPr sz="1800" dirty="0"/>
              <a:t>Broker: Intermediary</a:t>
            </a:r>
          </a:p>
          <a:p>
            <a:pPr>
              <a:lnSpc>
                <a:spcPct val="150000"/>
              </a:lnSpc>
            </a:pPr>
            <a:r>
              <a:rPr sz="1800" dirty="0"/>
              <a:t>Bridges: Broker Connectors</a:t>
            </a:r>
          </a:p>
          <a:p>
            <a:pPr>
              <a:lnSpc>
                <a:spcPct val="150000"/>
              </a:lnSpc>
            </a:pPr>
            <a:endParaRPr sz="1800" dirty="0"/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b="1" dirty="0"/>
              <a:t>Responsibilities:</a:t>
            </a:r>
          </a:p>
          <a:p>
            <a:pPr>
              <a:lnSpc>
                <a:spcPct val="150000"/>
              </a:lnSpc>
            </a:pPr>
            <a:r>
              <a:rPr sz="1800" dirty="0"/>
              <a:t>Service Registry</a:t>
            </a:r>
          </a:p>
          <a:p>
            <a:pPr>
              <a:lnSpc>
                <a:spcPct val="150000"/>
              </a:lnSpc>
            </a:pPr>
            <a:r>
              <a:rPr sz="1800" dirty="0"/>
              <a:t>Request Routing</a:t>
            </a:r>
          </a:p>
          <a:p>
            <a:pPr>
              <a:lnSpc>
                <a:spcPct val="150000"/>
              </a:lnSpc>
            </a:pPr>
            <a:r>
              <a:rPr sz="1800" dirty="0"/>
              <a:t>Location Transparency</a:t>
            </a:r>
          </a:p>
          <a:p>
            <a:pPr>
              <a:lnSpc>
                <a:spcPct val="150000"/>
              </a:lnSpc>
            </a:pPr>
            <a:r>
              <a:rPr sz="1800" dirty="0"/>
              <a:t>Protocol Translation</a:t>
            </a:r>
          </a:p>
          <a:p>
            <a:pPr>
              <a:lnSpc>
                <a:spcPct val="150000"/>
              </a:lnSpc>
            </a:pPr>
            <a:endParaRPr sz="1800" dirty="0"/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b="1" dirty="0"/>
              <a:t>Examples:</a:t>
            </a:r>
          </a:p>
          <a:p>
            <a:pPr>
              <a:lnSpc>
                <a:spcPct val="150000"/>
              </a:lnSpc>
            </a:pPr>
            <a:r>
              <a:rPr sz="1800" dirty="0"/>
              <a:t>CORBA</a:t>
            </a:r>
          </a:p>
          <a:p>
            <a:pPr>
              <a:lnSpc>
                <a:spcPct val="150000"/>
              </a:lnSpc>
            </a:pPr>
            <a:r>
              <a:rPr sz="1800" dirty="0"/>
              <a:t>Message Brokers: RabbitMQ</a:t>
            </a:r>
          </a:p>
          <a:p>
            <a:pPr>
              <a:lnSpc>
                <a:spcPct val="150000"/>
              </a:lnSpc>
            </a:pPr>
            <a:r>
              <a:rPr sz="1800" dirty="0"/>
              <a:t>API Gateways</a:t>
            </a:r>
          </a:p>
          <a:p>
            <a:pPr>
              <a:lnSpc>
                <a:spcPct val="150000"/>
              </a:lnSpc>
            </a:pPr>
            <a:r>
              <a:rPr sz="1800" dirty="0"/>
              <a:t>Service Mesh: Istio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Broker - Trade-offs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Vorteile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Location Transparency für Clients</a:t>
            </a:r>
          </a:p>
          <a:p>
            <a:pPr>
              <a:lnSpc>
                <a:spcPct val="150000"/>
              </a:lnSpc>
            </a:pPr>
            <a:r>
              <a:rPr sz="1800" dirty="0"/>
              <a:t>Protocol Translation between Services</a:t>
            </a:r>
          </a:p>
          <a:p>
            <a:pPr>
              <a:lnSpc>
                <a:spcPct val="150000"/>
              </a:lnSpc>
            </a:pPr>
            <a:r>
              <a:rPr sz="1800" dirty="0"/>
              <a:t>Load Balancing und Failover</a:t>
            </a:r>
          </a:p>
          <a:p>
            <a:pPr>
              <a:lnSpc>
                <a:spcPct val="150000"/>
              </a:lnSpc>
            </a:pPr>
            <a:r>
              <a:rPr sz="1800" dirty="0"/>
              <a:t>Service Discovery </a:t>
            </a:r>
            <a:r>
              <a:rPr sz="1800" dirty="0" err="1"/>
              <a:t>automatisch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Network Topology </a:t>
            </a:r>
            <a:r>
              <a:rPr sz="1800" dirty="0" err="1"/>
              <a:t>abstrahiert</a:t>
            </a:r>
            <a:endParaRPr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Nachteile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Broker </a:t>
            </a:r>
            <a:r>
              <a:rPr sz="1800" dirty="0" err="1"/>
              <a:t>als</a:t>
            </a:r>
            <a:r>
              <a:rPr sz="1800" dirty="0"/>
              <a:t> SPOF und Bottleneck</a:t>
            </a:r>
          </a:p>
          <a:p>
            <a:pPr>
              <a:lnSpc>
                <a:spcPct val="150000"/>
              </a:lnSpc>
            </a:pPr>
            <a:r>
              <a:rPr sz="1800" dirty="0"/>
              <a:t>Additional Network Hop Latency</a:t>
            </a:r>
          </a:p>
          <a:p>
            <a:pPr>
              <a:lnSpc>
                <a:spcPct val="150000"/>
              </a:lnSpc>
            </a:pPr>
            <a:r>
              <a:rPr sz="1800" dirty="0"/>
              <a:t>Complex Broker Implementation</a:t>
            </a:r>
          </a:p>
          <a:p>
            <a:pPr>
              <a:lnSpc>
                <a:spcPct val="150000"/>
              </a:lnSpc>
            </a:pPr>
            <a:r>
              <a:rPr sz="1800" dirty="0"/>
              <a:t>Debugging </a:t>
            </a:r>
            <a:r>
              <a:rPr sz="1800" dirty="0" err="1"/>
              <a:t>schwieriger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Potential Vendor Lock-in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MVC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Model-View-Controller -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/>
              <a:t>                   </a:t>
            </a:r>
            <a:r>
              <a:rPr dirty="0"/>
              <a:t>User Interaction</a:t>
            </a:r>
          </a:p>
          <a:p>
            <a:r>
              <a:rPr dirty="0"/>
              <a:t>                          │</a:t>
            </a:r>
          </a:p>
          <a:p>
            <a:r>
              <a:rPr dirty="0"/>
              <a:t>                          ▼</a:t>
            </a:r>
          </a:p>
          <a:p>
            <a:r>
              <a:rPr dirty="0"/>
              <a:t>                    ┌─────────────┐</a:t>
            </a:r>
          </a:p>
          <a:p>
            <a:r>
              <a:rPr dirty="0"/>
              <a:t>                    │ Controller  │◀── User Input</a:t>
            </a:r>
          </a:p>
          <a:p>
            <a:r>
              <a:rPr dirty="0"/>
              <a:t>                    │             │</a:t>
            </a:r>
          </a:p>
          <a:p>
            <a:r>
              <a:rPr dirty="0"/>
              <a:t>                    │ - Routes    │</a:t>
            </a:r>
          </a:p>
          <a:p>
            <a:r>
              <a:rPr dirty="0"/>
              <a:t>                    │ - Handles   │</a:t>
            </a:r>
          </a:p>
          <a:p>
            <a:r>
              <a:rPr dirty="0"/>
              <a:t>                    │ - Updates   │</a:t>
            </a:r>
          </a:p>
          <a:p>
            <a:r>
              <a:rPr dirty="0"/>
              <a:t>                    └─────────────┘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                          │</a:t>
            </a:r>
          </a:p>
          <a:p>
            <a:r>
              <a:rPr dirty="0"/>
              <a:t>                          ▼</a:t>
            </a:r>
          </a:p>
          <a:p>
            <a:r>
              <a:rPr dirty="0"/>
              <a:t>          ┌─────────────────────────────┐</a:t>
            </a:r>
          </a:p>
          <a:p>
            <a:r>
              <a:rPr dirty="0"/>
              <a:t>          │                             │</a:t>
            </a:r>
          </a:p>
          <a:p>
            <a:r>
              <a:rPr dirty="0"/>
              <a:t>          ▼                             ▼</a:t>
            </a:r>
          </a:p>
          <a:p>
            <a:r>
              <a:rPr dirty="0"/>
              <a:t>    ┌─────────────┐                ┌─────────────┐</a:t>
            </a:r>
          </a:p>
          <a:p>
            <a:r>
              <a:rPr dirty="0"/>
              <a:t>    │    Model    │◀──────────────▶│    View     │</a:t>
            </a:r>
          </a:p>
          <a:p>
            <a:r>
              <a:rPr dirty="0"/>
              <a:t>    │             │   Notifies     │             │</a:t>
            </a:r>
          </a:p>
          <a:p>
            <a:r>
              <a:rPr dirty="0"/>
              <a:t>    │ - Business  │   Changes      │ - UI        │</a:t>
            </a:r>
          </a:p>
          <a:p>
            <a:r>
              <a:rPr dirty="0"/>
              <a:t>    │ - Data      │                │ - Display   │</a:t>
            </a:r>
          </a:p>
          <a:p>
            <a:r>
              <a:rPr dirty="0"/>
              <a:t>    │ - Rules     │                │ - Template  │</a:t>
            </a:r>
          </a:p>
          <a:p>
            <a:r>
              <a:rPr dirty="0"/>
              <a:t>    │ - State     │                │ - Render    │</a:t>
            </a:r>
          </a:p>
          <a:p>
            <a:r>
              <a:rPr dirty="0"/>
              <a:t>    └─────────────┘                └─────────────┘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Service-Oriented Architecture (SOA)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b="1" dirty="0" err="1"/>
              <a:t>Konzept</a:t>
            </a:r>
            <a:r>
              <a:rPr b="1" dirty="0"/>
              <a:t>:</a:t>
            </a:r>
          </a:p>
          <a:p>
            <a:pPr>
              <a:lnSpc>
                <a:spcPct val="150000"/>
              </a:lnSpc>
            </a:pPr>
            <a:r>
              <a:rPr sz="1800" dirty="0"/>
              <a:t>Lose </a:t>
            </a:r>
            <a:r>
              <a:rPr sz="1800" dirty="0" err="1"/>
              <a:t>gekoppelte</a:t>
            </a:r>
            <a:r>
              <a:rPr sz="1800" dirty="0"/>
              <a:t> Services</a:t>
            </a:r>
          </a:p>
          <a:p>
            <a:pPr>
              <a:lnSpc>
                <a:spcPct val="150000"/>
              </a:lnSpc>
            </a:pPr>
            <a:r>
              <a:rPr sz="1800" dirty="0"/>
              <a:t>Enterprise Service Bus (ESB)</a:t>
            </a:r>
          </a:p>
          <a:p>
            <a:pPr>
              <a:lnSpc>
                <a:spcPct val="150000"/>
              </a:lnSpc>
            </a:pPr>
            <a:r>
              <a:rPr sz="1800" dirty="0"/>
              <a:t>Service Registry &amp; Discovery</a:t>
            </a:r>
          </a:p>
          <a:p>
            <a:pPr>
              <a:lnSpc>
                <a:spcPct val="150000"/>
              </a:lnSpc>
            </a:pPr>
            <a:r>
              <a:rPr sz="1800" dirty="0"/>
              <a:t>SOAP/REST Communication</a:t>
            </a:r>
          </a:p>
          <a:p>
            <a:pPr>
              <a:lnSpc>
                <a:spcPct val="150000"/>
              </a:lnSpc>
            </a:pPr>
            <a:endParaRPr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b="1" dirty="0" err="1"/>
              <a:t>Komponenten</a:t>
            </a:r>
            <a:r>
              <a:rPr b="1" dirty="0"/>
              <a:t>:</a:t>
            </a:r>
          </a:p>
          <a:p>
            <a:pPr>
              <a:lnSpc>
                <a:spcPct val="150000"/>
              </a:lnSpc>
            </a:pPr>
            <a:r>
              <a:rPr sz="1800" dirty="0"/>
              <a:t>Service Provider</a:t>
            </a:r>
          </a:p>
          <a:p>
            <a:pPr>
              <a:lnSpc>
                <a:spcPct val="150000"/>
              </a:lnSpc>
            </a:pPr>
            <a:r>
              <a:rPr sz="1800" dirty="0"/>
              <a:t>Service Consumer</a:t>
            </a:r>
          </a:p>
          <a:p>
            <a:pPr>
              <a:lnSpc>
                <a:spcPct val="150000"/>
              </a:lnSpc>
            </a:pPr>
            <a:r>
              <a:rPr sz="1800" dirty="0"/>
              <a:t>Service Registry</a:t>
            </a:r>
          </a:p>
          <a:p>
            <a:pPr>
              <a:lnSpc>
                <a:spcPct val="150000"/>
              </a:lnSpc>
            </a:pPr>
            <a:r>
              <a:rPr sz="1800" dirty="0"/>
              <a:t>Enterprise Service Bus</a:t>
            </a:r>
          </a:p>
          <a:p>
            <a:pPr>
              <a:lnSpc>
                <a:spcPct val="150000"/>
              </a:lnSpc>
            </a:pPr>
            <a:endParaRPr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b="1" dirty="0"/>
              <a:t>Governance:</a:t>
            </a:r>
          </a:p>
          <a:p>
            <a:pPr>
              <a:lnSpc>
                <a:spcPct val="150000"/>
              </a:lnSpc>
            </a:pPr>
            <a:r>
              <a:rPr sz="1800" dirty="0"/>
              <a:t>Service Contracts</a:t>
            </a:r>
          </a:p>
          <a:p>
            <a:pPr>
              <a:lnSpc>
                <a:spcPct val="150000"/>
              </a:lnSpc>
            </a:pPr>
            <a:r>
              <a:rPr sz="1800" dirty="0"/>
              <a:t>SLA Management</a:t>
            </a:r>
          </a:p>
          <a:p>
            <a:pPr>
              <a:lnSpc>
                <a:spcPct val="150000"/>
              </a:lnSpc>
            </a:pPr>
            <a:r>
              <a:rPr sz="1800" dirty="0"/>
              <a:t>Version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Model-View-Controller (MVC)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Model:</a:t>
            </a:r>
          </a:p>
          <a:p>
            <a:pPr>
              <a:lnSpc>
                <a:spcPct val="150000"/>
              </a:lnSpc>
            </a:pPr>
            <a:r>
              <a:rPr sz="1800" dirty="0"/>
              <a:t>Business Logic</a:t>
            </a:r>
          </a:p>
          <a:p>
            <a:pPr>
              <a:lnSpc>
                <a:spcPct val="150000"/>
              </a:lnSpc>
            </a:pPr>
            <a:r>
              <a:rPr sz="1800" dirty="0"/>
              <a:t>Data Management</a:t>
            </a:r>
          </a:p>
          <a:p>
            <a:pPr>
              <a:lnSpc>
                <a:spcPct val="150000"/>
              </a:lnSpc>
            </a:pPr>
            <a:r>
              <a:rPr sz="1800" dirty="0"/>
              <a:t>Domain Rules</a:t>
            </a:r>
          </a:p>
          <a:p>
            <a:pPr>
              <a:lnSpc>
                <a:spcPct val="150000"/>
              </a:lnSpc>
            </a:pPr>
            <a:r>
              <a:rPr sz="1800" dirty="0"/>
              <a:t>State Management</a:t>
            </a:r>
          </a:p>
          <a:p>
            <a:pPr>
              <a:lnSpc>
                <a:spcPct val="150000"/>
              </a:lnSpc>
            </a:pPr>
            <a:endParaRPr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b="1" dirty="0"/>
          </a:p>
          <a:p>
            <a:pPr marL="0" indent="0">
              <a:lnSpc>
                <a:spcPct val="150000"/>
              </a:lnSpc>
              <a:buNone/>
            </a:pPr>
            <a:endParaRPr lang="en-US" sz="1800" b="1" dirty="0"/>
          </a:p>
          <a:p>
            <a:pPr marL="0" indent="0">
              <a:lnSpc>
                <a:spcPct val="150000"/>
              </a:lnSpc>
              <a:buNone/>
            </a:pPr>
            <a:r>
              <a:rPr b="1" dirty="0"/>
              <a:t>View:</a:t>
            </a:r>
          </a:p>
          <a:p>
            <a:pPr>
              <a:lnSpc>
                <a:spcPct val="150000"/>
              </a:lnSpc>
            </a:pPr>
            <a:r>
              <a:rPr sz="1800" dirty="0"/>
              <a:t>User Interface</a:t>
            </a:r>
          </a:p>
          <a:p>
            <a:pPr>
              <a:lnSpc>
                <a:spcPct val="150000"/>
              </a:lnSpc>
            </a:pPr>
            <a:r>
              <a:rPr sz="1800" dirty="0"/>
              <a:t>Data Presentation</a:t>
            </a:r>
          </a:p>
          <a:p>
            <a:pPr>
              <a:lnSpc>
                <a:spcPct val="150000"/>
              </a:lnSpc>
            </a:pPr>
            <a:r>
              <a:rPr sz="1800" dirty="0"/>
              <a:t>User Input Collection</a:t>
            </a:r>
          </a:p>
          <a:p>
            <a:pPr>
              <a:lnSpc>
                <a:spcPct val="150000"/>
              </a:lnSpc>
            </a:pPr>
            <a:r>
              <a:rPr sz="1800" dirty="0"/>
              <a:t>No Business Logic</a:t>
            </a:r>
          </a:p>
          <a:p>
            <a:pPr>
              <a:lnSpc>
                <a:spcPct val="150000"/>
              </a:lnSpc>
            </a:pPr>
            <a:endParaRPr dirty="0"/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b="1" dirty="0"/>
              <a:t>Controller:</a:t>
            </a:r>
          </a:p>
          <a:p>
            <a:pPr>
              <a:lnSpc>
                <a:spcPct val="150000"/>
              </a:lnSpc>
            </a:pPr>
            <a:r>
              <a:rPr sz="1800" dirty="0"/>
              <a:t>Request Handling</a:t>
            </a:r>
          </a:p>
          <a:p>
            <a:pPr>
              <a:lnSpc>
                <a:spcPct val="150000"/>
              </a:lnSpc>
            </a:pPr>
            <a:r>
              <a:rPr sz="1800" dirty="0"/>
              <a:t>Model-View Coordination</a:t>
            </a:r>
          </a:p>
          <a:p>
            <a:pPr>
              <a:lnSpc>
                <a:spcPct val="150000"/>
              </a:lnSpc>
            </a:pPr>
            <a:r>
              <a:rPr sz="1800" dirty="0"/>
              <a:t>User Input Processing</a:t>
            </a:r>
          </a:p>
          <a:p>
            <a:pPr>
              <a:lnSpc>
                <a:spcPct val="150000"/>
              </a:lnSpc>
            </a:pPr>
            <a:r>
              <a:rPr sz="1800" dirty="0"/>
              <a:t>Application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MVC - Trade-offs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Vorteile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Klare Separation of Concerns</a:t>
            </a:r>
          </a:p>
          <a:p>
            <a:pPr>
              <a:lnSpc>
                <a:spcPct val="150000"/>
              </a:lnSpc>
            </a:pPr>
            <a:r>
              <a:rPr sz="1800" dirty="0" err="1"/>
              <a:t>Testbarkeit</a:t>
            </a:r>
            <a:r>
              <a:rPr sz="1800" dirty="0"/>
              <a:t> </a:t>
            </a:r>
            <a:r>
              <a:rPr sz="1800" dirty="0" err="1"/>
              <a:t>durch</a:t>
            </a:r>
            <a:r>
              <a:rPr sz="1800" dirty="0"/>
              <a:t> Isolation</a:t>
            </a:r>
          </a:p>
          <a:p>
            <a:pPr>
              <a:lnSpc>
                <a:spcPct val="150000"/>
              </a:lnSpc>
            </a:pPr>
            <a:r>
              <a:rPr sz="1800" dirty="0"/>
              <a:t>Multiple Views pro Model </a:t>
            </a:r>
            <a:r>
              <a:rPr sz="1800" dirty="0" err="1"/>
              <a:t>möglich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Parallel Development Teams</a:t>
            </a:r>
          </a:p>
          <a:p>
            <a:pPr>
              <a:lnSpc>
                <a:spcPct val="150000"/>
              </a:lnSpc>
            </a:pPr>
            <a:r>
              <a:rPr sz="1800" dirty="0" err="1"/>
              <a:t>Wiederverwendbare</a:t>
            </a:r>
            <a:r>
              <a:rPr sz="1800" dirty="0"/>
              <a:t> Models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Nachteile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Komplexität</a:t>
            </a:r>
            <a:r>
              <a:rPr sz="1800" dirty="0"/>
              <a:t> </a:t>
            </a:r>
            <a:r>
              <a:rPr sz="1800" dirty="0" err="1"/>
              <a:t>bei</a:t>
            </a:r>
            <a:r>
              <a:rPr sz="1800" dirty="0"/>
              <a:t> </a:t>
            </a:r>
            <a:r>
              <a:rPr sz="1800" dirty="0" err="1"/>
              <a:t>einfachen</a:t>
            </a:r>
            <a:r>
              <a:rPr sz="1800" dirty="0"/>
              <a:t> UIs</a:t>
            </a:r>
          </a:p>
          <a:p>
            <a:pPr>
              <a:lnSpc>
                <a:spcPct val="150000"/>
              </a:lnSpc>
            </a:pPr>
            <a:r>
              <a:rPr sz="1800" dirty="0"/>
              <a:t>Potential für Fat Controllers</a:t>
            </a:r>
          </a:p>
          <a:p>
            <a:pPr>
              <a:lnSpc>
                <a:spcPct val="150000"/>
              </a:lnSpc>
            </a:pPr>
            <a:r>
              <a:rPr sz="1800" dirty="0"/>
              <a:t>Tight Coupling </a:t>
            </a:r>
            <a:r>
              <a:rPr sz="1800" dirty="0" err="1"/>
              <a:t>zwischen</a:t>
            </a:r>
            <a:r>
              <a:rPr sz="1800" dirty="0"/>
              <a:t> </a:t>
            </a:r>
            <a:r>
              <a:rPr sz="1800" dirty="0" err="1"/>
              <a:t>Komponenten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Complex State Management</a:t>
            </a:r>
          </a:p>
          <a:p>
            <a:pPr>
              <a:lnSpc>
                <a:spcPct val="150000"/>
              </a:lnSpc>
            </a:pPr>
            <a:r>
              <a:rPr sz="1800" dirty="0"/>
              <a:t>View-Controller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MVC Variants &amp;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4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1800" b="1" dirty="0"/>
              <a:t>MVP (Model-View-Presenter):</a:t>
            </a:r>
          </a:p>
          <a:p>
            <a:pPr>
              <a:lnSpc>
                <a:spcPct val="150000"/>
              </a:lnSpc>
            </a:pPr>
            <a:r>
              <a:rPr sz="1800" dirty="0"/>
              <a:t>Presenter handles all UI logic</a:t>
            </a:r>
          </a:p>
          <a:p>
            <a:pPr>
              <a:lnSpc>
                <a:spcPct val="150000"/>
              </a:lnSpc>
            </a:pPr>
            <a:r>
              <a:rPr sz="1800" dirty="0"/>
              <a:t>View is passive</a:t>
            </a:r>
          </a:p>
          <a:p>
            <a:pPr>
              <a:lnSpc>
                <a:spcPct val="150000"/>
              </a:lnSpc>
            </a:pPr>
            <a:r>
              <a:rPr sz="1800" dirty="0"/>
              <a:t>Better testability</a:t>
            </a:r>
          </a:p>
          <a:p>
            <a:pPr>
              <a:lnSpc>
                <a:spcPct val="150000"/>
              </a:lnSpc>
            </a:pPr>
            <a:endParaRPr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b="1" dirty="0"/>
          </a:p>
          <a:p>
            <a:pPr marL="0" indent="0">
              <a:lnSpc>
                <a:spcPct val="150000"/>
              </a:lnSpc>
              <a:buNone/>
            </a:pPr>
            <a:endParaRPr lang="en-US" sz="1800" b="1" dirty="0"/>
          </a:p>
          <a:p>
            <a:pPr marL="0" indent="0">
              <a:lnSpc>
                <a:spcPct val="150000"/>
              </a:lnSpc>
              <a:buNone/>
            </a:pPr>
            <a:r>
              <a:rPr sz="1800" b="1" dirty="0"/>
              <a:t>MVVM (Model-View-</a:t>
            </a:r>
            <a:r>
              <a:rPr sz="1800" b="1" dirty="0" err="1"/>
              <a:t>ViewModel</a:t>
            </a:r>
            <a:r>
              <a:rPr sz="1800" b="1" dirty="0"/>
              <a:t>):</a:t>
            </a:r>
          </a:p>
          <a:p>
            <a:pPr>
              <a:lnSpc>
                <a:spcPct val="150000"/>
              </a:lnSpc>
            </a:pPr>
            <a:r>
              <a:rPr sz="1800" dirty="0" err="1"/>
              <a:t>ViewModel</a:t>
            </a:r>
            <a:r>
              <a:rPr sz="1800" dirty="0"/>
              <a:t> as binding layer</a:t>
            </a:r>
          </a:p>
          <a:p>
            <a:pPr>
              <a:lnSpc>
                <a:spcPct val="150000"/>
              </a:lnSpc>
            </a:pPr>
            <a:r>
              <a:rPr sz="1800" dirty="0"/>
              <a:t>Two-way data binding</a:t>
            </a:r>
          </a:p>
          <a:p>
            <a:pPr>
              <a:lnSpc>
                <a:spcPct val="150000"/>
              </a:lnSpc>
            </a:pPr>
            <a:r>
              <a:rPr sz="1800" dirty="0"/>
              <a:t>Popular in: WPF, Angular, Vue</a:t>
            </a:r>
          </a:p>
          <a:p>
            <a:pPr>
              <a:lnSpc>
                <a:spcPct val="150000"/>
              </a:lnSpc>
            </a:pPr>
            <a:endParaRPr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b="1" dirty="0"/>
          </a:p>
          <a:p>
            <a:pPr marL="0" indent="0">
              <a:lnSpc>
                <a:spcPct val="150000"/>
              </a:lnSpc>
              <a:buNone/>
            </a:pPr>
            <a:r>
              <a:rPr sz="1800" b="1" dirty="0"/>
              <a:t>MVI (Model-View-Intent):</a:t>
            </a:r>
          </a:p>
          <a:p>
            <a:pPr>
              <a:lnSpc>
                <a:spcPct val="150000"/>
              </a:lnSpc>
            </a:pPr>
            <a:r>
              <a:rPr sz="1800" dirty="0"/>
              <a:t>Unidirectional data flow</a:t>
            </a:r>
          </a:p>
          <a:p>
            <a:pPr>
              <a:lnSpc>
                <a:spcPct val="150000"/>
              </a:lnSpc>
            </a:pPr>
            <a:r>
              <a:rPr sz="1800" dirty="0"/>
              <a:t>Immutable state</a:t>
            </a:r>
          </a:p>
          <a:p>
            <a:pPr>
              <a:lnSpc>
                <a:spcPct val="150000"/>
              </a:lnSpc>
            </a:pPr>
            <a:r>
              <a:rPr sz="1800" dirty="0"/>
              <a:t>Popular in: React, Redux</a:t>
            </a:r>
          </a:p>
          <a:p>
            <a:pPr>
              <a:lnSpc>
                <a:spcPct val="150000"/>
              </a:lnSpc>
            </a:pPr>
            <a:endParaRPr sz="1800" dirty="0"/>
          </a:p>
          <a:p>
            <a:pPr marL="0" indent="0">
              <a:lnSpc>
                <a:spcPct val="150000"/>
              </a:lnSpc>
              <a:buNone/>
            </a:pPr>
            <a:endParaRPr lang="en-US" sz="1800" b="1" dirty="0"/>
          </a:p>
          <a:p>
            <a:pPr marL="0" indent="0">
              <a:lnSpc>
                <a:spcPct val="150000"/>
              </a:lnSpc>
              <a:buNone/>
            </a:pPr>
            <a:endParaRPr lang="en-US" sz="1800" b="1" dirty="0"/>
          </a:p>
          <a:p>
            <a:pPr marL="0" indent="0">
              <a:lnSpc>
                <a:spcPct val="150000"/>
              </a:lnSpc>
              <a:buNone/>
            </a:pPr>
            <a:endParaRPr lang="en-US" sz="1800" b="1" dirty="0"/>
          </a:p>
          <a:p>
            <a:pPr marL="0" indent="0">
              <a:lnSpc>
                <a:spcPct val="150000"/>
              </a:lnSpc>
              <a:buNone/>
            </a:pPr>
            <a:r>
              <a:rPr sz="1800" b="1" dirty="0"/>
              <a:t>Modern Frameworks:</a:t>
            </a:r>
          </a:p>
          <a:p>
            <a:pPr>
              <a:lnSpc>
                <a:spcPct val="150000"/>
              </a:lnSpc>
            </a:pPr>
            <a:r>
              <a:rPr sz="1800" dirty="0"/>
              <a:t>React: Component-based</a:t>
            </a:r>
          </a:p>
          <a:p>
            <a:pPr>
              <a:lnSpc>
                <a:spcPct val="150000"/>
              </a:lnSpc>
            </a:pPr>
            <a:r>
              <a:rPr sz="1800" dirty="0"/>
              <a:t>Angular: MVVM-inspired</a:t>
            </a:r>
          </a:p>
          <a:p>
            <a:pPr>
              <a:lnSpc>
                <a:spcPct val="150000"/>
              </a:lnSpc>
            </a:pPr>
            <a:r>
              <a:rPr sz="1800" dirty="0"/>
              <a:t>Vue: Reactive MVVM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SOA - Trade-offs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Vorteile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Service </a:t>
            </a:r>
            <a:r>
              <a:rPr sz="1800" dirty="0" err="1"/>
              <a:t>Wiederverwendung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Zentrale</a:t>
            </a:r>
            <a:r>
              <a:rPr sz="1800" dirty="0"/>
              <a:t> Governance</a:t>
            </a:r>
          </a:p>
          <a:p>
            <a:pPr>
              <a:lnSpc>
                <a:spcPct val="150000"/>
              </a:lnSpc>
            </a:pPr>
            <a:r>
              <a:rPr sz="1800" dirty="0"/>
              <a:t>Enterprise Integration</a:t>
            </a:r>
          </a:p>
          <a:p>
            <a:pPr>
              <a:lnSpc>
                <a:spcPct val="150000"/>
              </a:lnSpc>
            </a:pPr>
            <a:r>
              <a:rPr sz="1800" dirty="0"/>
              <a:t>Standards-</a:t>
            </a:r>
            <a:r>
              <a:rPr sz="1800" dirty="0" err="1"/>
              <a:t>basiert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Service Abstraction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Nachteile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ESB </a:t>
            </a:r>
            <a:r>
              <a:rPr sz="1800" dirty="0" err="1"/>
              <a:t>als</a:t>
            </a:r>
            <a:r>
              <a:rPr sz="1800" dirty="0"/>
              <a:t> Bottleneck</a:t>
            </a:r>
          </a:p>
          <a:p>
            <a:pPr>
              <a:lnSpc>
                <a:spcPct val="150000"/>
              </a:lnSpc>
            </a:pPr>
            <a:r>
              <a:rPr sz="1800" dirty="0" err="1"/>
              <a:t>Komplexe</a:t>
            </a:r>
            <a:r>
              <a:rPr sz="1800" dirty="0"/>
              <a:t> Governance</a:t>
            </a:r>
          </a:p>
          <a:p>
            <a:pPr>
              <a:lnSpc>
                <a:spcPct val="150000"/>
              </a:lnSpc>
            </a:pPr>
            <a:r>
              <a:rPr sz="1800" dirty="0"/>
              <a:t>Performance Overhead</a:t>
            </a:r>
          </a:p>
          <a:p>
            <a:pPr>
              <a:lnSpc>
                <a:spcPct val="150000"/>
              </a:lnSpc>
            </a:pPr>
            <a:r>
              <a:rPr sz="1800" dirty="0"/>
              <a:t>Vendor Lock-in</a:t>
            </a:r>
          </a:p>
          <a:p>
            <a:pPr>
              <a:lnSpc>
                <a:spcPct val="150000"/>
              </a:lnSpc>
            </a:pPr>
            <a:r>
              <a:rPr sz="1800" dirty="0"/>
              <a:t>Heavyweight Infrastructure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27F36-FC2C-519A-215F-BA3801AAA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2FA2-D89C-9071-6560-DAC572F72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Component Based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9E085-5FEB-DB78-F675-64095579D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504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Component-Based Architecture -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dirty="0"/>
              <a:t>Application Layer</a:t>
            </a:r>
          </a:p>
          <a:p>
            <a:r>
              <a:rPr dirty="0"/>
              <a:t>┌─────────────────────────────────────────────────────────────┐</a:t>
            </a:r>
          </a:p>
          <a:p>
            <a:r>
              <a:rPr dirty="0"/>
              <a:t>│                    Application Logic                        │</a:t>
            </a:r>
          </a:p>
          <a:p>
            <a:r>
              <a:rPr dirty="0"/>
              <a:t>└─────────────────────────────────────────────────────────────┘</a:t>
            </a:r>
          </a:p>
          <a:p>
            <a:r>
              <a:rPr dirty="0"/>
              <a:t>                            │</a:t>
            </a:r>
          </a:p>
          <a:p>
            <a:r>
              <a:rPr dirty="0"/>
              <a:t>Component Layer             │</a:t>
            </a:r>
          </a:p>
          <a:p>
            <a:r>
              <a:rPr dirty="0"/>
              <a:t>┌──────────────┐   ┌──────────────┐   ┌──────────────┐</a:t>
            </a:r>
          </a:p>
          <a:p>
            <a:r>
              <a:rPr dirty="0"/>
              <a:t>│   Business   │   │  Data Access │   │     UI       │</a:t>
            </a:r>
          </a:p>
          <a:p>
            <a:r>
              <a:rPr dirty="0"/>
              <a:t>│  Components  │   │  Components  │   │  Components  │</a:t>
            </a:r>
          </a:p>
          <a:p>
            <a:r>
              <a:rPr dirty="0"/>
              <a:t>│              │   │              │   │              │</a:t>
            </a:r>
          </a:p>
          <a:p>
            <a:r>
              <a:rPr dirty="0"/>
              <a:t>│ - Validation │   │ - Repository │   │ - Controls   │</a:t>
            </a:r>
          </a:p>
          <a:p>
            <a:r>
              <a:rPr dirty="0"/>
              <a:t>│ - Workflow   │   │ - ORM        │   │ - Forms      │</a:t>
            </a:r>
          </a:p>
          <a:p>
            <a:r>
              <a:rPr dirty="0"/>
              <a:t>│ - Rules      │   │ - Caching    │   │ - Widgets    │</a:t>
            </a:r>
          </a:p>
          <a:p>
            <a:r>
              <a:rPr dirty="0"/>
              <a:t>└──────────────┘   └──────────────┘   └──────────────┘</a:t>
            </a:r>
          </a:p>
          <a:p>
            <a:r>
              <a:rPr dirty="0"/>
              <a:t>        │                   │                   │</a:t>
            </a:r>
          </a:p>
          <a:p>
            <a:r>
              <a:rPr dirty="0"/>
              <a:t>Infrastructure Components    │                   │</a:t>
            </a:r>
          </a:p>
          <a:p>
            <a:r>
              <a:rPr dirty="0"/>
              <a:t>┌──────────────────────────────────────────────────────────────┐</a:t>
            </a:r>
          </a:p>
          <a:p>
            <a:r>
              <a:rPr dirty="0"/>
              <a:t>│  Logging │ Security │ Configuration │ Dependency Injection  │</a:t>
            </a:r>
          </a:p>
          <a:p>
            <a:r>
              <a:rPr dirty="0"/>
              <a:t>└──────────────────────────────────────────────────────────────┘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Component-Based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b="1" dirty="0" err="1"/>
              <a:t>Konzept</a:t>
            </a:r>
            <a:r>
              <a:rPr b="1" dirty="0"/>
              <a:t>:</a:t>
            </a:r>
          </a:p>
          <a:p>
            <a:pPr>
              <a:lnSpc>
                <a:spcPct val="150000"/>
              </a:lnSpc>
            </a:pPr>
            <a:r>
              <a:rPr sz="1800" dirty="0" err="1"/>
              <a:t>Austauschbare</a:t>
            </a:r>
            <a:r>
              <a:rPr sz="1800" dirty="0"/>
              <a:t> Software-</a:t>
            </a:r>
            <a:r>
              <a:rPr sz="1800" dirty="0" err="1"/>
              <a:t>Komponenten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Well-defined Interfaces</a:t>
            </a:r>
          </a:p>
          <a:p>
            <a:pPr>
              <a:lnSpc>
                <a:spcPct val="150000"/>
              </a:lnSpc>
            </a:pPr>
            <a:r>
              <a:rPr sz="1800" dirty="0"/>
              <a:t>Component Contracts</a:t>
            </a:r>
          </a:p>
          <a:p>
            <a:pPr>
              <a:lnSpc>
                <a:spcPct val="150000"/>
              </a:lnSpc>
            </a:pPr>
            <a:r>
              <a:rPr sz="1800" dirty="0"/>
              <a:t>Dependency Injection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sz="1800" dirty="0"/>
          </a:p>
          <a:p>
            <a:pPr marL="0" indent="0">
              <a:lnSpc>
                <a:spcPct val="150000"/>
              </a:lnSpc>
              <a:buNone/>
            </a:pPr>
            <a:r>
              <a:rPr b="1" dirty="0" err="1"/>
              <a:t>Komponenten-Typen</a:t>
            </a:r>
            <a:r>
              <a:rPr b="1" dirty="0"/>
              <a:t>:</a:t>
            </a:r>
          </a:p>
          <a:p>
            <a:pPr>
              <a:lnSpc>
                <a:spcPct val="150000"/>
              </a:lnSpc>
            </a:pPr>
            <a:r>
              <a:rPr sz="1800" dirty="0"/>
              <a:t>Business Logic Components</a:t>
            </a:r>
          </a:p>
          <a:p>
            <a:pPr>
              <a:lnSpc>
                <a:spcPct val="150000"/>
              </a:lnSpc>
            </a:pPr>
            <a:r>
              <a:rPr sz="1800" dirty="0"/>
              <a:t>Data Access Components</a:t>
            </a:r>
          </a:p>
          <a:p>
            <a:pPr>
              <a:lnSpc>
                <a:spcPct val="150000"/>
              </a:lnSpc>
            </a:pPr>
            <a:r>
              <a:rPr sz="1800" dirty="0"/>
              <a:t>UI Components</a:t>
            </a:r>
          </a:p>
          <a:p>
            <a:pPr>
              <a:lnSpc>
                <a:spcPct val="150000"/>
              </a:lnSpc>
            </a:pPr>
            <a:r>
              <a:rPr sz="1800" dirty="0"/>
              <a:t>Infrastructure Components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sz="1800" dirty="0"/>
          </a:p>
          <a:p>
            <a:pPr marL="0" indent="0">
              <a:lnSpc>
                <a:spcPct val="150000"/>
              </a:lnSpc>
              <a:buNone/>
            </a:pPr>
            <a:r>
              <a:rPr b="1" dirty="0" err="1"/>
              <a:t>Kommunikation</a:t>
            </a:r>
            <a:r>
              <a:rPr b="1" dirty="0"/>
              <a:t>:</a:t>
            </a:r>
          </a:p>
          <a:p>
            <a:pPr>
              <a:lnSpc>
                <a:spcPct val="150000"/>
              </a:lnSpc>
            </a:pPr>
            <a:r>
              <a:rPr sz="1800" dirty="0"/>
              <a:t>Interface-based</a:t>
            </a:r>
          </a:p>
          <a:p>
            <a:pPr>
              <a:lnSpc>
                <a:spcPct val="150000"/>
              </a:lnSpc>
            </a:pPr>
            <a:r>
              <a:rPr sz="1800" dirty="0"/>
              <a:t>Event-driven</a:t>
            </a:r>
          </a:p>
          <a:p>
            <a:pPr>
              <a:lnSpc>
                <a:spcPct val="150000"/>
              </a:lnSpc>
            </a:pPr>
            <a:r>
              <a:rPr sz="1800" dirty="0"/>
              <a:t>Message Passing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Component-Based - Trade-offs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Vorteile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Hohe </a:t>
            </a:r>
            <a:r>
              <a:rPr sz="1800" dirty="0" err="1"/>
              <a:t>Wiederverwendbarkeit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Testbarkeit</a:t>
            </a:r>
            <a:r>
              <a:rPr sz="1800" dirty="0"/>
              <a:t> </a:t>
            </a:r>
            <a:r>
              <a:rPr sz="1800" dirty="0" err="1"/>
              <a:t>durch</a:t>
            </a:r>
            <a:r>
              <a:rPr sz="1800" dirty="0"/>
              <a:t> Isolation</a:t>
            </a:r>
          </a:p>
          <a:p>
            <a:pPr>
              <a:lnSpc>
                <a:spcPct val="150000"/>
              </a:lnSpc>
            </a:pPr>
            <a:r>
              <a:rPr sz="1800" dirty="0"/>
              <a:t>Flexible Composition</a:t>
            </a:r>
          </a:p>
          <a:p>
            <a:pPr>
              <a:lnSpc>
                <a:spcPct val="150000"/>
              </a:lnSpc>
            </a:pPr>
            <a:r>
              <a:rPr sz="1800" dirty="0"/>
              <a:t>Maintenance </a:t>
            </a:r>
            <a:r>
              <a:rPr sz="1800" dirty="0" err="1"/>
              <a:t>durch</a:t>
            </a:r>
            <a:r>
              <a:rPr sz="1800" dirty="0"/>
              <a:t> Separation</a:t>
            </a:r>
          </a:p>
          <a:p>
            <a:pPr>
              <a:lnSpc>
                <a:spcPct val="150000"/>
              </a:lnSpc>
            </a:pPr>
            <a:r>
              <a:rPr sz="1800" dirty="0"/>
              <a:t>Team-</a:t>
            </a:r>
            <a:r>
              <a:rPr sz="1800" dirty="0" err="1"/>
              <a:t>parallele</a:t>
            </a:r>
            <a:r>
              <a:rPr sz="1800" dirty="0"/>
              <a:t> </a:t>
            </a:r>
            <a:r>
              <a:rPr sz="1800" dirty="0" err="1"/>
              <a:t>Entwicklung</a:t>
            </a:r>
            <a:endParaRPr sz="1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Nachteile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Komplexes</a:t>
            </a:r>
            <a:r>
              <a:rPr sz="1800" dirty="0"/>
              <a:t> Dependency Management</a:t>
            </a:r>
          </a:p>
          <a:p>
            <a:pPr>
              <a:lnSpc>
                <a:spcPct val="150000"/>
              </a:lnSpc>
            </a:pPr>
            <a:r>
              <a:rPr sz="1800" dirty="0"/>
              <a:t>Performance Overhead </a:t>
            </a:r>
            <a:r>
              <a:rPr sz="1800" dirty="0" err="1"/>
              <a:t>bei</a:t>
            </a:r>
            <a:r>
              <a:rPr sz="1800" dirty="0"/>
              <a:t> Indirection</a:t>
            </a:r>
          </a:p>
          <a:p>
            <a:pPr>
              <a:lnSpc>
                <a:spcPct val="150000"/>
              </a:lnSpc>
            </a:pPr>
            <a:r>
              <a:rPr sz="1800" dirty="0" err="1"/>
              <a:t>Schwieriges</a:t>
            </a:r>
            <a:r>
              <a:rPr sz="1800" dirty="0"/>
              <a:t> Debugging </a:t>
            </a:r>
            <a:r>
              <a:rPr sz="1800" dirty="0" err="1"/>
              <a:t>über</a:t>
            </a:r>
            <a:r>
              <a:rPr sz="1800" dirty="0"/>
              <a:t> </a:t>
            </a:r>
            <a:r>
              <a:rPr sz="1800" dirty="0" err="1"/>
              <a:t>Grenzen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Interface-Evolution Challenges</a:t>
            </a:r>
          </a:p>
          <a:p>
            <a:pPr>
              <a:lnSpc>
                <a:spcPct val="150000"/>
              </a:lnSpc>
            </a:pPr>
            <a:r>
              <a:rPr sz="1800" dirty="0"/>
              <a:t>Initial Setup </a:t>
            </a:r>
            <a:r>
              <a:rPr sz="1800" dirty="0" err="1"/>
              <a:t>Komplexität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2738</Words>
  <Application>Microsoft Macintosh PowerPoint</Application>
  <PresentationFormat>Widescreen</PresentationFormat>
  <Paragraphs>657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Aptos</vt:lpstr>
      <vt:lpstr>Arial</vt:lpstr>
      <vt:lpstr>Open Sans</vt:lpstr>
      <vt:lpstr>Open Sans Light</vt:lpstr>
      <vt:lpstr>Source Code Pro</vt:lpstr>
      <vt:lpstr>Custom Design</vt:lpstr>
      <vt:lpstr>Klassische Architektur-Patterns</vt:lpstr>
      <vt:lpstr>SOA</vt:lpstr>
      <vt:lpstr>Service-Oriented Architecture - Schema</vt:lpstr>
      <vt:lpstr>Service-Oriented Architecture (SOA)</vt:lpstr>
      <vt:lpstr>SOA - Trade-offs</vt:lpstr>
      <vt:lpstr>Component Based</vt:lpstr>
      <vt:lpstr>Component-Based Architecture - Schema</vt:lpstr>
      <vt:lpstr>Component-Based Architecture</vt:lpstr>
      <vt:lpstr>Component-Based - Trade-offs</vt:lpstr>
      <vt:lpstr>Plugin Architecture</vt:lpstr>
      <vt:lpstr>Plugin Architecture - Schema</vt:lpstr>
      <vt:lpstr>Plugin Architecture</vt:lpstr>
      <vt:lpstr>Plugin Architecture - Trade-offs</vt:lpstr>
      <vt:lpstr>Pipes &amp; Filters</vt:lpstr>
      <vt:lpstr>Pipes &amp; Filters - Schema</vt:lpstr>
      <vt:lpstr>Pipes &amp; Filters Pattern</vt:lpstr>
      <vt:lpstr>Pipes &amp; Filters - Trade-offs</vt:lpstr>
      <vt:lpstr>Blackboard</vt:lpstr>
      <vt:lpstr>Blackboard Pattern - Schema</vt:lpstr>
      <vt:lpstr>Blackboard Pattern – Collaborative Problem Solving</vt:lpstr>
      <vt:lpstr>Blackboard - Trade-offs</vt:lpstr>
      <vt:lpstr>Pub / Sub</vt:lpstr>
      <vt:lpstr>Publisher-Subscriber - Schema</vt:lpstr>
      <vt:lpstr>Publisher-Subscriber Pattern</vt:lpstr>
      <vt:lpstr>Pub-Sub - Trade-offs</vt:lpstr>
      <vt:lpstr>P2P</vt:lpstr>
      <vt:lpstr>Peer-to-Peer (P2P) - Schema</vt:lpstr>
      <vt:lpstr>Peer-to-Peer (P2P) Architecture</vt:lpstr>
      <vt:lpstr>P2P - Trade-offs</vt:lpstr>
      <vt:lpstr>Master-Slave</vt:lpstr>
      <vt:lpstr>Master-Slave Pattern - Schema</vt:lpstr>
      <vt:lpstr>Master-Slave Pattern</vt:lpstr>
      <vt:lpstr>Master-Slave - Trade-offs</vt:lpstr>
      <vt:lpstr>Broker</vt:lpstr>
      <vt:lpstr>Broker Pattern - Schema</vt:lpstr>
      <vt:lpstr>Broker Pattern</vt:lpstr>
      <vt:lpstr>Broker - Trade-offs</vt:lpstr>
      <vt:lpstr>MVC</vt:lpstr>
      <vt:lpstr>Model-View-Controller - Schema</vt:lpstr>
      <vt:lpstr>Model-View-Controller (MVC)</vt:lpstr>
      <vt:lpstr>MVC - Trade-offs</vt:lpstr>
      <vt:lpstr>MVC Variants &amp; Evolution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11</cp:revision>
  <dcterms:created xsi:type="dcterms:W3CDTF">2025-09-10T03:57:45Z</dcterms:created>
  <dcterms:modified xsi:type="dcterms:W3CDTF">2025-09-12T10:57:21Z</dcterms:modified>
</cp:coreProperties>
</file>