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87"/>
  </p:normalViewPr>
  <p:slideViewPr>
    <p:cSldViewPr snapToGrid="0">
      <p:cViewPr varScale="1">
        <p:scale>
          <a:sx n="156" d="100"/>
          <a:sy n="156" d="100"/>
        </p:scale>
        <p:origin x="21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631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1 fokussiert auf Objekterzeugungsmuster für saubere, erweiterbare Architekturen in Enterprise-Systemen.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Abstract Factory strukturiert Service-Familien sauber und ermöglicht bessere Testbarkeit durch Service-Isolation.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Abstract Factory strukturiert Service-Familien sauber und ermöglicht bessere Testbarkeit durch Service-Isolation.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Builder Pattern löst Telescoping Constructor Problem und verbessert Code-Readability durch klare Fluent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Builder Pattern löst Telescoping Constructor Problem und verbessert Code-Readability durch klare Fluent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Builder Pattern löst Telescoping Constructor Problem und verbessert Code-Readability durch klare Fluent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Builder Pattern löst Telescoping Constructor Problem und verbessert Code-Readability durch klare Fluent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Builder Pattern löst Telescoping Constructor Problem und verbessert Code-Readability durch klare Fluent Interfaces.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Prototype Pattern bietet 99%+ Performance-Verbesserung bei expensive Object Creation und ermöglicht template-driven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Prototype Pattern bietet 99%+ Performance-Verbesserung bei expensive Object Creation und ermöglicht template-driven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Prototype Pattern bietet 99%+ Performance-Verbesserung bei expensive Object Creation und ermöglicht template-driven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Factory Method löst Code-Smells durch Polymorphismus und erfüllt SOLID-Prinzipien natürlich.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Prototype Pattern bietet 99%+ Performance-Verbesserung bei expensive Object Creation und ermöglicht template-driven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Prototype Pattern bietet 99%+ Performance-Verbesserung bei expensive Object Creation und ermöglicht template-driven Configuration.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Singleton Pattern für Configuration Management kombiniert mit Adapter Pattern ermöglicht saubere Legacy-Integration ohne Domain-Verschmutzung.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Singleton Pattern für Configuration Management kombiniert mit Adapter Pattern ermöglicht saubere Legacy-Integration ohne Domain-Verschmutzung.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Singleton Pattern für Configuration Management kombiniert mit Adapter Pattern ermöglicht saubere Legacy-Integration ohne Domain-Verschmutzung.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Singleton Pattern für Configuration Management kombiniert mit Adapter Pattern ermöglicht saubere Legacy-Integration ohne Domain-Verschmutzung.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Singleton Pattern für Configuration Management kombiniert mit Adapter Pattern ermöglicht saubere Legacy-Integration ohne Domain-Verschmutzung.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1 Creational Patterns schaffen die Grundlage für saubere, erweiterbare Enterprise-Architekturen durch systematische Objekterzeugung und klare Verantwortlichkeiten.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Factory Method löst Code-Smells durch Polymorphismus und erfüllt SOLID-Prinzipien natürlich.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Factory Method löst Code-Smells durch Polymorphismus und erfüllt SOLID-Prinzipien natürlich.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Factory Method löst Code-Smells durch Polymorphismus und erfüllt SOLID-Prinzipien natürlich.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Factory Method löst Code-Smells durch Polymorphismus und erfüllt SOLID-Prinzipien natürlich.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Abstract Factory strukturiert Service-Familien sauber und ermöglicht bessere Testbarkeit durch Service-Isolation.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Abstract Factory strukturiert Service-Familien sauber und ermöglicht bessere Testbarkeit durch Service-Isolation.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Abstract Factory strukturiert Service-Familien sauber und ermöglicht bessere Testbarkeit durch Service-Isolation.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 1 - Creational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Abstract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public abstract class </a:t>
            </a:r>
            <a:r>
              <a:rPr sz="1800" dirty="0" err="1">
                <a:latin typeface="Consolas"/>
              </a:rPr>
              <a:t>ChannelServiceFactory</a:t>
            </a:r>
            <a:r>
              <a:rPr sz="1800" dirty="0">
                <a:latin typeface="Consolas"/>
              </a:rPr>
              <a:t> {</a:t>
            </a:r>
            <a:br>
              <a:rPr sz="4800" dirty="0"/>
            </a:br>
            <a:r>
              <a:rPr sz="1800" dirty="0">
                <a:latin typeface="Consolas"/>
              </a:rPr>
              <a:t>    public abstract </a:t>
            </a:r>
            <a:r>
              <a:rPr sz="1800" dirty="0" err="1">
                <a:latin typeface="Consolas"/>
              </a:rPr>
              <a:t>AuthenticationService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createAuthenticationService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public abstract </a:t>
            </a:r>
            <a:r>
              <a:rPr sz="1800" dirty="0" err="1">
                <a:latin typeface="Consolas"/>
              </a:rPr>
              <a:t>CustomerService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createCustomerService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public abstract </a:t>
            </a:r>
            <a:r>
              <a:rPr sz="1800" dirty="0" err="1">
                <a:latin typeface="Consolas"/>
              </a:rPr>
              <a:t>BillingService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createBillingService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public abstract </a:t>
            </a:r>
            <a:r>
              <a:rPr sz="1800" dirty="0" err="1">
                <a:latin typeface="Consolas"/>
              </a:rPr>
              <a:t>NotificationService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createNotificationService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</a:t>
            </a:r>
            <a:br>
              <a:rPr sz="4800" dirty="0"/>
            </a:br>
            <a:r>
              <a:rPr sz="1800" dirty="0">
                <a:latin typeface="Consolas"/>
              </a:rPr>
              <a:t>    public </a:t>
            </a:r>
            <a:r>
              <a:rPr sz="1800" dirty="0" err="1">
                <a:latin typeface="Consolas"/>
              </a:rPr>
              <a:t>ChannelServiceSuite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createServiceSuite</a:t>
            </a:r>
            <a:r>
              <a:rPr sz="1800" dirty="0">
                <a:latin typeface="Consolas"/>
              </a:rPr>
              <a:t>() {</a:t>
            </a:r>
            <a:br>
              <a:rPr sz="4800" dirty="0"/>
            </a:br>
            <a:r>
              <a:rPr sz="1800" dirty="0">
                <a:latin typeface="Consolas"/>
              </a:rPr>
              <a:t>        return new </a:t>
            </a:r>
            <a:r>
              <a:rPr sz="1800" dirty="0" err="1">
                <a:latin typeface="Consolas"/>
              </a:rPr>
              <a:t>ChannelServiceSuite</a:t>
            </a:r>
            <a:r>
              <a:rPr sz="1800" dirty="0">
                <a:latin typeface="Consolas"/>
              </a:rPr>
              <a:t>(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createAuthenticationService</a:t>
            </a:r>
            <a:r>
              <a:rPr sz="1800" dirty="0">
                <a:latin typeface="Consolas"/>
              </a:rPr>
              <a:t>(),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createCustomerService</a:t>
            </a:r>
            <a:r>
              <a:rPr sz="1800" dirty="0">
                <a:latin typeface="Consolas"/>
              </a:rPr>
              <a:t>(),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createBillingService</a:t>
            </a:r>
            <a:r>
              <a:rPr sz="1800" dirty="0">
                <a:latin typeface="Consolas"/>
              </a:rPr>
              <a:t>(),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createNotificationService</a:t>
            </a:r>
            <a:r>
              <a:rPr sz="1800" dirty="0">
                <a:latin typeface="Consolas"/>
              </a:rPr>
              <a:t>()</a:t>
            </a:r>
            <a:br>
              <a:rPr sz="4800" dirty="0"/>
            </a:br>
            <a:r>
              <a:rPr sz="1800" dirty="0">
                <a:latin typeface="Consolas"/>
              </a:rPr>
              <a:t>        );</a:t>
            </a:r>
            <a:br>
              <a:rPr sz="4800" dirty="0"/>
            </a:br>
            <a:r>
              <a:rPr sz="1800" dirty="0">
                <a:latin typeface="Consolas"/>
              </a:rPr>
              <a:t>    }</a:t>
            </a:r>
            <a:br>
              <a:rPr sz="4800" dirty="0"/>
            </a:br>
            <a:r>
              <a:rPr sz="18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Konkrete Factory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Consolas"/>
              </a:rPr>
              <a:t>public class </a:t>
            </a:r>
            <a:r>
              <a:rPr sz="1600" dirty="0" err="1">
                <a:latin typeface="Consolas"/>
              </a:rPr>
              <a:t>WebChannelFactory</a:t>
            </a:r>
            <a:r>
              <a:rPr sz="1600" dirty="0">
                <a:latin typeface="Consolas"/>
              </a:rPr>
              <a:t> extends </a:t>
            </a:r>
            <a:r>
              <a:rPr sz="1600" dirty="0" err="1">
                <a:latin typeface="Consolas"/>
              </a:rPr>
              <a:t>ChannelServiceFactory</a:t>
            </a:r>
            <a:r>
              <a:rPr sz="1600" dirty="0">
                <a:latin typeface="Consolas"/>
              </a:rPr>
              <a:t> {</a:t>
            </a:r>
            <a:br>
              <a:rPr sz="4400" dirty="0"/>
            </a:br>
            <a:r>
              <a:rPr sz="1600" dirty="0">
                <a:latin typeface="Consolas"/>
              </a:rPr>
              <a:t>    @Override</a:t>
            </a:r>
            <a:br>
              <a:rPr sz="4400" dirty="0"/>
            </a:br>
            <a:r>
              <a:rPr sz="1600" dirty="0">
                <a:latin typeface="Consolas"/>
              </a:rPr>
              <a:t>    public </a:t>
            </a:r>
            <a:r>
              <a:rPr sz="1600" dirty="0" err="1">
                <a:latin typeface="Consolas"/>
              </a:rPr>
              <a:t>AuthenticationService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createAuthenticationService</a:t>
            </a:r>
            <a:r>
              <a:rPr sz="1600" dirty="0">
                <a:latin typeface="Consolas"/>
              </a:rPr>
              <a:t>() {</a:t>
            </a:r>
            <a:br>
              <a:rPr sz="4400" dirty="0"/>
            </a:br>
            <a:r>
              <a:rPr sz="1600" dirty="0">
                <a:latin typeface="Consolas"/>
              </a:rPr>
              <a:t>        return new </a:t>
            </a:r>
            <a:r>
              <a:rPr sz="1600" dirty="0" err="1">
                <a:latin typeface="Consolas"/>
              </a:rPr>
              <a:t>WebSessionAuthService</a:t>
            </a:r>
            <a:r>
              <a:rPr sz="1600" dirty="0">
                <a:latin typeface="Consolas"/>
              </a:rPr>
              <a:t>();</a:t>
            </a:r>
            <a:br>
              <a:rPr sz="4400" dirty="0"/>
            </a:br>
            <a:r>
              <a:rPr sz="1600" dirty="0">
                <a:latin typeface="Consolas"/>
              </a:rPr>
              <a:t>    }</a:t>
            </a:r>
            <a:br>
              <a:rPr sz="4400" dirty="0"/>
            </a:br>
            <a:r>
              <a:rPr sz="1600" dirty="0">
                <a:latin typeface="Consolas"/>
              </a:rPr>
              <a:t>    </a:t>
            </a:r>
            <a:br>
              <a:rPr sz="4400" dirty="0"/>
            </a:br>
            <a:r>
              <a:rPr sz="1600" dirty="0">
                <a:latin typeface="Consolas"/>
              </a:rPr>
              <a:t>    @Override</a:t>
            </a:r>
            <a:br>
              <a:rPr sz="4400" dirty="0"/>
            </a:br>
            <a:r>
              <a:rPr sz="1600" dirty="0">
                <a:latin typeface="Consolas"/>
              </a:rPr>
              <a:t>    public </a:t>
            </a:r>
            <a:r>
              <a:rPr sz="1600" dirty="0" err="1">
                <a:latin typeface="Consolas"/>
              </a:rPr>
              <a:t>CustomerService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createCustomerService</a:t>
            </a:r>
            <a:r>
              <a:rPr sz="1600" dirty="0">
                <a:latin typeface="Consolas"/>
              </a:rPr>
              <a:t>() {</a:t>
            </a:r>
            <a:br>
              <a:rPr sz="4400" dirty="0"/>
            </a:br>
            <a:r>
              <a:rPr sz="1600" dirty="0">
                <a:latin typeface="Consolas"/>
              </a:rPr>
              <a:t>        return new </a:t>
            </a:r>
            <a:r>
              <a:rPr sz="1600" dirty="0" err="1">
                <a:latin typeface="Consolas"/>
              </a:rPr>
              <a:t>WebCustomerService</a:t>
            </a:r>
            <a:r>
              <a:rPr sz="1600" dirty="0">
                <a:latin typeface="Consolas"/>
              </a:rPr>
              <a:t>();</a:t>
            </a:r>
            <a:br>
              <a:rPr sz="4400" dirty="0"/>
            </a:br>
            <a:r>
              <a:rPr sz="1600" dirty="0">
                <a:latin typeface="Consolas"/>
              </a:rPr>
              <a:t>    }</a:t>
            </a:r>
            <a:br>
              <a:rPr sz="4400" dirty="0"/>
            </a:br>
            <a:r>
              <a:rPr sz="1600" dirty="0">
                <a:latin typeface="Consolas"/>
              </a:rPr>
              <a:t>    </a:t>
            </a:r>
            <a:br>
              <a:rPr sz="4400" dirty="0"/>
            </a:br>
            <a:r>
              <a:rPr sz="1600" dirty="0">
                <a:latin typeface="Consolas"/>
              </a:rPr>
              <a:t>    @Override</a:t>
            </a:r>
            <a:br>
              <a:rPr sz="4400" dirty="0"/>
            </a:br>
            <a:r>
              <a:rPr sz="1600" dirty="0">
                <a:latin typeface="Consolas"/>
              </a:rPr>
              <a:t>    public </a:t>
            </a:r>
            <a:r>
              <a:rPr sz="1600" dirty="0" err="1">
                <a:latin typeface="Consolas"/>
              </a:rPr>
              <a:t>BillingService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createBillingService</a:t>
            </a:r>
            <a:r>
              <a:rPr sz="1600" dirty="0">
                <a:latin typeface="Consolas"/>
              </a:rPr>
              <a:t>() {</a:t>
            </a:r>
            <a:br>
              <a:rPr sz="4400" dirty="0"/>
            </a:br>
            <a:r>
              <a:rPr sz="1600" dirty="0">
                <a:latin typeface="Consolas"/>
              </a:rPr>
              <a:t>        return new </a:t>
            </a:r>
            <a:r>
              <a:rPr sz="1600" dirty="0" err="1">
                <a:latin typeface="Consolas"/>
              </a:rPr>
              <a:t>WebBillingService</a:t>
            </a:r>
            <a:r>
              <a:rPr sz="1600" dirty="0">
                <a:latin typeface="Consolas"/>
              </a:rPr>
              <a:t>();</a:t>
            </a:r>
            <a:br>
              <a:rPr sz="4400" dirty="0"/>
            </a:br>
            <a:r>
              <a:rPr sz="1600" dirty="0">
                <a:latin typeface="Consolas"/>
              </a:rPr>
              <a:t>    }</a:t>
            </a:r>
            <a:br>
              <a:rPr sz="4400" dirty="0"/>
            </a:br>
            <a:r>
              <a:rPr sz="16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Consolas"/>
              </a:rPr>
              <a:t>public class </a:t>
            </a:r>
            <a:r>
              <a:rPr sz="1600" dirty="0" err="1">
                <a:latin typeface="Consolas"/>
              </a:rPr>
              <a:t>CustomerRepository</a:t>
            </a:r>
            <a:r>
              <a:rPr sz="1600" dirty="0">
                <a:latin typeface="Consolas"/>
              </a:rPr>
              <a:t> {</a:t>
            </a:r>
            <a:br>
              <a:rPr sz="4400" dirty="0"/>
            </a:br>
            <a:r>
              <a:rPr sz="1600" dirty="0">
                <a:latin typeface="Consolas"/>
              </a:rPr>
              <a:t>    // Telescoping Constructor Anti-Pattern</a:t>
            </a:r>
            <a:br>
              <a:rPr sz="4400" dirty="0"/>
            </a:br>
            <a:r>
              <a:rPr sz="1600" dirty="0">
                <a:latin typeface="Consolas"/>
              </a:rPr>
              <a:t>    public List&lt;Customer&gt; </a:t>
            </a:r>
            <a:r>
              <a:rPr sz="1600" dirty="0" err="1">
                <a:latin typeface="Consolas"/>
              </a:rPr>
              <a:t>findCustomers</a:t>
            </a:r>
            <a:r>
              <a:rPr sz="1600" dirty="0">
                <a:latin typeface="Consolas"/>
              </a:rPr>
              <a:t>(String name, String </a:t>
            </a:r>
            <a:r>
              <a:rPr sz="1600" dirty="0" err="1">
                <a:latin typeface="Consolas"/>
              </a:rPr>
              <a:t>contractType</a:t>
            </a:r>
            <a:r>
              <a:rPr sz="1600" dirty="0">
                <a:latin typeface="Consolas"/>
              </a:rPr>
              <a:t>, </a:t>
            </a:r>
            <a:br>
              <a:rPr sz="4400" dirty="0"/>
            </a:br>
            <a:r>
              <a:rPr sz="1600" dirty="0">
                <a:latin typeface="Consolas"/>
              </a:rPr>
              <a:t>                                       String tariff, Date </a:t>
            </a:r>
            <a:r>
              <a:rPr sz="1600" dirty="0" err="1">
                <a:latin typeface="Consolas"/>
              </a:rPr>
              <a:t>contractStart</a:t>
            </a:r>
            <a:r>
              <a:rPr sz="1600" dirty="0">
                <a:latin typeface="Consolas"/>
              </a:rPr>
              <a:t>, </a:t>
            </a:r>
            <a:br>
              <a:rPr sz="4400" dirty="0"/>
            </a:br>
            <a:r>
              <a:rPr sz="1600" dirty="0">
                <a:latin typeface="Consolas"/>
              </a:rPr>
              <a:t>                                       Date </a:t>
            </a:r>
            <a:r>
              <a:rPr sz="1600" dirty="0" err="1">
                <a:latin typeface="Consolas"/>
              </a:rPr>
              <a:t>contractEnd</a:t>
            </a:r>
            <a:r>
              <a:rPr sz="1600" dirty="0">
                <a:latin typeface="Consolas"/>
              </a:rPr>
              <a:t>, String city, </a:t>
            </a:r>
            <a:br>
              <a:rPr sz="4400" dirty="0"/>
            </a:br>
            <a:r>
              <a:rPr sz="1600" dirty="0">
                <a:latin typeface="Consolas"/>
              </a:rPr>
              <a:t>                                       String </a:t>
            </a:r>
            <a:r>
              <a:rPr sz="1600" dirty="0" err="1">
                <a:latin typeface="Consolas"/>
              </a:rPr>
              <a:t>postalCode</a:t>
            </a:r>
            <a:r>
              <a:rPr sz="1600" dirty="0">
                <a:latin typeface="Consolas"/>
              </a:rPr>
              <a:t>, Boolean </a:t>
            </a:r>
            <a:r>
              <a:rPr sz="1600" dirty="0" err="1">
                <a:latin typeface="Consolas"/>
              </a:rPr>
              <a:t>isActive</a:t>
            </a:r>
            <a:r>
              <a:rPr sz="1600" dirty="0">
                <a:latin typeface="Consolas"/>
              </a:rPr>
              <a:t>,</a:t>
            </a:r>
            <a:br>
              <a:rPr sz="4400" dirty="0"/>
            </a:br>
            <a:r>
              <a:rPr sz="1600" dirty="0">
                <a:latin typeface="Consolas"/>
              </a:rPr>
              <a:t>                                       String </a:t>
            </a:r>
            <a:r>
              <a:rPr sz="1600" dirty="0" err="1">
                <a:latin typeface="Consolas"/>
              </a:rPr>
              <a:t>paymentMethod</a:t>
            </a:r>
            <a:r>
              <a:rPr sz="1600" dirty="0">
                <a:latin typeface="Consolas"/>
              </a:rPr>
              <a:t>, Integer </a:t>
            </a:r>
            <a:r>
              <a:rPr sz="1600" dirty="0" err="1">
                <a:latin typeface="Consolas"/>
              </a:rPr>
              <a:t>minRevenue</a:t>
            </a:r>
            <a:r>
              <a:rPr sz="1600" dirty="0">
                <a:latin typeface="Consolas"/>
              </a:rPr>
              <a:t>,</a:t>
            </a:r>
            <a:br>
              <a:rPr sz="4400" dirty="0"/>
            </a:br>
            <a:r>
              <a:rPr sz="1600" dirty="0">
                <a:latin typeface="Consolas"/>
              </a:rPr>
              <a:t>                                       String </a:t>
            </a:r>
            <a:r>
              <a:rPr sz="1600" dirty="0" err="1">
                <a:latin typeface="Consolas"/>
              </a:rPr>
              <a:t>sortBy</a:t>
            </a:r>
            <a:r>
              <a:rPr sz="1600" dirty="0">
                <a:latin typeface="Consolas"/>
              </a:rPr>
              <a:t>, String </a:t>
            </a:r>
            <a:r>
              <a:rPr sz="1600" dirty="0" err="1">
                <a:latin typeface="Consolas"/>
              </a:rPr>
              <a:t>sortOrder</a:t>
            </a:r>
            <a:r>
              <a:rPr sz="1600" dirty="0">
                <a:latin typeface="Consolas"/>
              </a:rPr>
              <a:t>,</a:t>
            </a:r>
            <a:br>
              <a:rPr sz="4400" dirty="0"/>
            </a:br>
            <a:r>
              <a:rPr sz="1600" dirty="0">
                <a:latin typeface="Consolas"/>
              </a:rPr>
              <a:t>                                       Integer limit, Integer offset) {</a:t>
            </a:r>
            <a:br>
              <a:rPr sz="4400" dirty="0"/>
            </a:br>
            <a:r>
              <a:rPr sz="1600" dirty="0">
                <a:latin typeface="Consolas"/>
              </a:rPr>
              <a:t>        </a:t>
            </a:r>
            <a:br>
              <a:rPr sz="4400" dirty="0"/>
            </a:br>
            <a:r>
              <a:rPr sz="1600" dirty="0">
                <a:latin typeface="Consolas"/>
              </a:rPr>
              <a:t>        StringBuilder </a:t>
            </a:r>
            <a:r>
              <a:rPr sz="1600" dirty="0" err="1">
                <a:latin typeface="Consolas"/>
              </a:rPr>
              <a:t>sql</a:t>
            </a:r>
            <a:r>
              <a:rPr sz="1600" dirty="0">
                <a:latin typeface="Consolas"/>
              </a:rPr>
              <a:t> = new StringBuilder("SELECT * FROM customers c ");</a:t>
            </a:r>
            <a:br>
              <a:rPr sz="4400" dirty="0"/>
            </a:br>
            <a:r>
              <a:rPr sz="1600" dirty="0">
                <a:latin typeface="Consolas"/>
              </a:rPr>
              <a:t>        List&lt;Object&gt; params = new </a:t>
            </a:r>
            <a:r>
              <a:rPr sz="1600" dirty="0" err="1">
                <a:latin typeface="Consolas"/>
              </a:rPr>
              <a:t>ArrayList</a:t>
            </a:r>
            <a:r>
              <a:rPr sz="1600" dirty="0">
                <a:latin typeface="Consolas"/>
              </a:rPr>
              <a:t>&lt;&gt;();</a:t>
            </a:r>
            <a:br>
              <a:rPr sz="4400" dirty="0"/>
            </a:br>
            <a:r>
              <a:rPr sz="1600" dirty="0">
                <a:latin typeface="Consolas"/>
              </a:rPr>
              <a:t>        </a:t>
            </a:r>
            <a:r>
              <a:rPr sz="1600" dirty="0" err="1">
                <a:latin typeface="Consolas"/>
              </a:rPr>
              <a:t>boolean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hasWhere</a:t>
            </a:r>
            <a:r>
              <a:rPr sz="1600" dirty="0">
                <a:latin typeface="Consolas"/>
              </a:rPr>
              <a:t> = false;</a:t>
            </a:r>
            <a:br>
              <a:rPr sz="4400" dirty="0"/>
            </a:br>
            <a:r>
              <a:rPr sz="1600" dirty="0">
                <a:latin typeface="Consolas"/>
              </a:rPr>
              <a:t>        </a:t>
            </a:r>
            <a:br>
              <a:rPr sz="4400" dirty="0"/>
            </a:br>
            <a:r>
              <a:rPr sz="1600" dirty="0">
                <a:latin typeface="Consolas"/>
              </a:rPr>
              <a:t>        if (name != null &amp;&amp; !</a:t>
            </a:r>
            <a:r>
              <a:rPr sz="1600" dirty="0" err="1">
                <a:latin typeface="Consolas"/>
              </a:rPr>
              <a:t>name.isEmpty</a:t>
            </a:r>
            <a:r>
              <a:rPr sz="1600" dirty="0">
                <a:latin typeface="Consolas"/>
              </a:rPr>
              <a:t>()) {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sql.append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hasWhere</a:t>
            </a:r>
            <a:r>
              <a:rPr sz="1600" dirty="0">
                <a:latin typeface="Consolas"/>
              </a:rPr>
              <a:t> ? " AND " : " WHERE ");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sql.append</a:t>
            </a:r>
            <a:r>
              <a:rPr sz="1600" dirty="0">
                <a:latin typeface="Consolas"/>
              </a:rPr>
              <a:t>("</a:t>
            </a:r>
            <a:r>
              <a:rPr sz="1600" dirty="0" err="1">
                <a:latin typeface="Consolas"/>
              </a:rPr>
              <a:t>c.name</a:t>
            </a:r>
            <a:r>
              <a:rPr sz="1600" dirty="0">
                <a:latin typeface="Consolas"/>
              </a:rPr>
              <a:t> LIKE ?");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params.add</a:t>
            </a:r>
            <a:r>
              <a:rPr sz="1600" dirty="0">
                <a:latin typeface="Consolas"/>
              </a:rPr>
              <a:t>("%" + name + "%");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hasWhere</a:t>
            </a:r>
            <a:r>
              <a:rPr sz="1600" dirty="0">
                <a:latin typeface="Consolas"/>
              </a:rPr>
              <a:t> = true;</a:t>
            </a:r>
            <a:br>
              <a:rPr sz="4400" dirty="0"/>
            </a:br>
            <a:r>
              <a:rPr sz="1600" dirty="0">
                <a:latin typeface="Consolas"/>
              </a:rPr>
              <a:t>        }</a:t>
            </a:r>
            <a:br>
              <a:rPr sz="4400" dirty="0"/>
            </a:br>
            <a:r>
              <a:rPr sz="1600" dirty="0">
                <a:latin typeface="Consolas"/>
              </a:rPr>
              <a:t>        // ... </a:t>
            </a:r>
            <a:r>
              <a:rPr sz="1600" dirty="0" err="1">
                <a:latin typeface="Consolas"/>
              </a:rPr>
              <a:t>weitere</a:t>
            </a:r>
            <a:r>
              <a:rPr sz="1600" dirty="0">
                <a:latin typeface="Consolas"/>
              </a:rPr>
              <a:t> 20 </a:t>
            </a:r>
            <a:r>
              <a:rPr sz="1600" dirty="0" err="1">
                <a:latin typeface="Consolas"/>
              </a:rPr>
              <a:t>Zeilen</a:t>
            </a:r>
            <a:r>
              <a:rPr sz="1600" dirty="0">
                <a:latin typeface="Consolas"/>
              </a:rPr>
              <a:t> if-Statements</a:t>
            </a:r>
            <a:br>
              <a:rPr sz="4400" dirty="0"/>
            </a:br>
            <a:r>
              <a:rPr sz="1600" dirty="0">
                <a:latin typeface="Consolas"/>
              </a:rPr>
              <a:t>    }</a:t>
            </a:r>
            <a:br>
              <a:rPr sz="4400" dirty="0"/>
            </a:br>
            <a:r>
              <a:rPr sz="16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Telescoping Constructor: Zu </a:t>
            </a:r>
            <a:r>
              <a:rPr dirty="0" err="1"/>
              <a:t>viele</a:t>
            </a:r>
            <a:r>
              <a:rPr dirty="0"/>
              <a:t> Parameter in Methode</a:t>
            </a:r>
          </a:p>
          <a:p>
            <a:r>
              <a:rPr dirty="0"/>
              <a:t>Complex Method: Eine Methode </a:t>
            </a:r>
            <a:r>
              <a:rPr dirty="0" err="1"/>
              <a:t>macht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viel</a:t>
            </a:r>
            <a:endParaRPr dirty="0"/>
          </a:p>
          <a:p>
            <a:r>
              <a:rPr dirty="0"/>
              <a:t>Primitive Obsession: Viele String/Integer Parameter </a:t>
            </a:r>
            <a:r>
              <a:rPr dirty="0" err="1"/>
              <a:t>statt</a:t>
            </a:r>
            <a:r>
              <a:rPr dirty="0"/>
              <a:t> Value Objects</a:t>
            </a:r>
          </a:p>
          <a:p>
            <a:r>
              <a:rPr dirty="0"/>
              <a:t>String Concatenation: </a:t>
            </a:r>
            <a:r>
              <a:rPr dirty="0" err="1"/>
              <a:t>Unsichere</a:t>
            </a:r>
            <a:r>
              <a:rPr dirty="0"/>
              <a:t> SQL-</a:t>
            </a:r>
            <a:r>
              <a:rPr dirty="0" err="1"/>
              <a:t>Erstellung</a:t>
            </a:r>
            <a:endParaRPr dirty="0"/>
          </a:p>
          <a:p>
            <a:r>
              <a:rPr dirty="0"/>
              <a:t>Boolean Parameters: Schwer </a:t>
            </a:r>
            <a:r>
              <a:rPr dirty="0" err="1"/>
              <a:t>verständliche</a:t>
            </a:r>
            <a:r>
              <a:rPr dirty="0"/>
              <a:t> </a:t>
            </a:r>
            <a:r>
              <a:rPr dirty="0" err="1"/>
              <a:t>boolean</a:t>
            </a:r>
            <a:r>
              <a:rPr dirty="0"/>
              <a:t>-Flags</a:t>
            </a:r>
          </a:p>
          <a:p>
            <a:r>
              <a:rPr dirty="0"/>
              <a:t>Open/Closed Violation: Neue Filter </a:t>
            </a:r>
            <a:r>
              <a:rPr dirty="0" err="1"/>
              <a:t>erfordern</a:t>
            </a:r>
            <a:r>
              <a:rPr dirty="0"/>
              <a:t> </a:t>
            </a:r>
            <a:r>
              <a:rPr dirty="0" err="1"/>
              <a:t>Methodenänderung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Builder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Trennt</a:t>
            </a:r>
            <a:r>
              <a:rPr dirty="0"/>
              <a:t> </a:t>
            </a:r>
            <a:r>
              <a:rPr dirty="0" err="1"/>
              <a:t>Konstruktion</a:t>
            </a:r>
            <a:r>
              <a:rPr dirty="0"/>
              <a:t> </a:t>
            </a:r>
            <a:r>
              <a:rPr dirty="0" err="1"/>
              <a:t>komplexer</a:t>
            </a:r>
            <a:r>
              <a:rPr dirty="0"/>
              <a:t> </a:t>
            </a:r>
            <a:r>
              <a:rPr dirty="0" err="1"/>
              <a:t>Objekte</a:t>
            </a:r>
            <a:r>
              <a:rPr dirty="0"/>
              <a:t> von </a:t>
            </a:r>
            <a:r>
              <a:rPr dirty="0" err="1"/>
              <a:t>Repräsentation</a:t>
            </a:r>
            <a:endParaRPr dirty="0"/>
          </a:p>
          <a:p>
            <a:r>
              <a:rPr dirty="0"/>
              <a:t>Fluent Interface für </a:t>
            </a:r>
            <a:r>
              <a:rPr dirty="0" err="1"/>
              <a:t>bessere</a:t>
            </a:r>
            <a:r>
              <a:rPr dirty="0"/>
              <a:t> </a:t>
            </a:r>
            <a:r>
              <a:rPr dirty="0" err="1"/>
              <a:t>Lesbarkeit</a:t>
            </a:r>
            <a:endParaRPr dirty="0"/>
          </a:p>
          <a:p>
            <a:r>
              <a:rPr dirty="0"/>
              <a:t>Type-</a:t>
            </a:r>
            <a:r>
              <a:rPr dirty="0" err="1"/>
              <a:t>sichere</a:t>
            </a:r>
            <a:r>
              <a:rPr dirty="0"/>
              <a:t> </a:t>
            </a:r>
            <a:r>
              <a:rPr dirty="0" err="1"/>
              <a:t>Objekterstellung</a:t>
            </a:r>
            <a:endParaRPr dirty="0"/>
          </a:p>
          <a:p>
            <a:r>
              <a:rPr dirty="0"/>
              <a:t>Validation </a:t>
            </a:r>
            <a:r>
              <a:rPr dirty="0" err="1"/>
              <a:t>im</a:t>
            </a:r>
            <a:r>
              <a:rPr dirty="0"/>
              <a:t> Builder </a:t>
            </a:r>
            <a:r>
              <a:rPr dirty="0" err="1"/>
              <a:t>möglich</a:t>
            </a:r>
            <a:endParaRPr dirty="0"/>
          </a:p>
          <a:p>
            <a:r>
              <a:rPr dirty="0"/>
              <a:t>Immutable Value Objects</a:t>
            </a:r>
          </a:p>
          <a:p>
            <a:r>
              <a:rPr dirty="0"/>
              <a:t>Flexible </a:t>
            </a:r>
            <a:r>
              <a:rPr dirty="0" err="1"/>
              <a:t>Objektkonfiguration</a:t>
            </a:r>
            <a:r>
              <a:rPr dirty="0"/>
              <a:t> </a:t>
            </a:r>
            <a:r>
              <a:rPr dirty="0" err="1"/>
              <a:t>ohne</a:t>
            </a:r>
            <a:r>
              <a:rPr dirty="0"/>
              <a:t> Telescoping Constructor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Search Criteria Builder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Consolas"/>
              </a:rPr>
              <a:t>public class </a:t>
            </a:r>
            <a:r>
              <a:rPr sz="1400" dirty="0" err="1">
                <a:latin typeface="Consolas"/>
              </a:rPr>
              <a:t>CustomerSearchCriteria</a:t>
            </a:r>
            <a:r>
              <a:rPr sz="1400" dirty="0">
                <a:latin typeface="Consolas"/>
              </a:rPr>
              <a:t> {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r>
              <a:rPr lang="en-US" sz="1400" dirty="0">
                <a:latin typeface="Consolas"/>
              </a:rPr>
              <a:t>// ...</a:t>
            </a:r>
            <a:br>
              <a:rPr lang="en-US" sz="1400" dirty="0">
                <a:latin typeface="Consolas"/>
              </a:rPr>
            </a:br>
            <a:br>
              <a:rPr lang="en-US" sz="1400" dirty="0">
                <a:latin typeface="Consolas"/>
              </a:rPr>
            </a:br>
            <a:r>
              <a:rPr sz="1400" dirty="0">
                <a:latin typeface="Consolas"/>
              </a:rPr>
              <a:t>   private </a:t>
            </a:r>
            <a:r>
              <a:rPr sz="1400" dirty="0" err="1">
                <a:latin typeface="Consolas"/>
              </a:rPr>
              <a:t>CustomerSearchCriteria</a:t>
            </a:r>
            <a:r>
              <a:rPr sz="1400" dirty="0">
                <a:latin typeface="Consolas"/>
              </a:rPr>
              <a:t>(Builder builder) {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this.name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builder.name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this.contractType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builder.contractType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this.contractPeriod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builder.contractPeriod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this.sortCriteria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builder.sortCriteria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public static class Builder {</a:t>
            </a:r>
            <a:br>
              <a:rPr sz="4000" dirty="0"/>
            </a:br>
            <a:r>
              <a:rPr sz="1400" dirty="0">
                <a:latin typeface="Consolas"/>
              </a:rPr>
              <a:t>        private String name;</a:t>
            </a:r>
            <a:br>
              <a:rPr sz="4000" dirty="0"/>
            </a:br>
            <a:r>
              <a:rPr sz="1400" dirty="0">
                <a:latin typeface="Consolas"/>
              </a:rPr>
              <a:t>        private String </a:t>
            </a:r>
            <a:r>
              <a:rPr sz="1400" dirty="0" err="1">
                <a:latin typeface="Consolas"/>
              </a:rPr>
              <a:t>contractType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    private </a:t>
            </a:r>
            <a:r>
              <a:rPr sz="1400" dirty="0" err="1">
                <a:latin typeface="Consolas"/>
              </a:rPr>
              <a:t>DateRange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contractPeriod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br>
              <a:rPr sz="4000" dirty="0"/>
            </a:br>
            <a:r>
              <a:rPr sz="1400" dirty="0">
                <a:latin typeface="Consolas"/>
              </a:rPr>
              <a:t>        public Builder </a:t>
            </a:r>
            <a:r>
              <a:rPr sz="1400" dirty="0" err="1">
                <a:latin typeface="Consolas"/>
              </a:rPr>
              <a:t>withName</a:t>
            </a:r>
            <a:r>
              <a:rPr sz="1400" dirty="0">
                <a:latin typeface="Consolas"/>
              </a:rPr>
              <a:t>(String name) {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r>
              <a:rPr sz="1400" dirty="0" err="1">
                <a:latin typeface="Consolas"/>
              </a:rPr>
              <a:t>this.name</a:t>
            </a:r>
            <a:r>
              <a:rPr sz="1400" dirty="0">
                <a:latin typeface="Consolas"/>
              </a:rPr>
              <a:t> = name;</a:t>
            </a:r>
            <a:br>
              <a:rPr sz="4000" dirty="0"/>
            </a:br>
            <a:r>
              <a:rPr sz="1400" dirty="0">
                <a:latin typeface="Consolas"/>
              </a:rPr>
              <a:t>            return this;</a:t>
            </a:r>
            <a:br>
              <a:rPr sz="4000" dirty="0"/>
            </a:br>
            <a:r>
              <a:rPr sz="1400" dirty="0">
                <a:latin typeface="Consolas"/>
              </a:rPr>
              <a:t>        }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br>
              <a:rPr sz="4000" dirty="0"/>
            </a:br>
            <a:r>
              <a:rPr sz="1400" dirty="0">
                <a:latin typeface="Consolas"/>
              </a:rPr>
              <a:t>        public </a:t>
            </a:r>
            <a:r>
              <a:rPr sz="1400" dirty="0" err="1">
                <a:latin typeface="Consolas"/>
              </a:rPr>
              <a:t>CustomerSearchCriteria</a:t>
            </a:r>
            <a:r>
              <a:rPr sz="1400" dirty="0">
                <a:latin typeface="Consolas"/>
              </a:rPr>
              <a:t> build() {</a:t>
            </a:r>
            <a:br>
              <a:rPr sz="4000" dirty="0"/>
            </a:br>
            <a:r>
              <a:rPr sz="1400" dirty="0">
                <a:latin typeface="Consolas"/>
              </a:rPr>
              <a:t>            validate();</a:t>
            </a:r>
            <a:br>
              <a:rPr sz="4000" dirty="0"/>
            </a:br>
            <a:r>
              <a:rPr sz="1400" dirty="0">
                <a:latin typeface="Consolas"/>
              </a:rPr>
              <a:t>            return new </a:t>
            </a:r>
            <a:r>
              <a:rPr sz="1400" dirty="0" err="1">
                <a:latin typeface="Consolas"/>
              </a:rPr>
              <a:t>CustomerSearchCriteria</a:t>
            </a:r>
            <a:r>
              <a:rPr sz="1400" dirty="0">
                <a:latin typeface="Consolas"/>
              </a:rPr>
              <a:t>(this);</a:t>
            </a:r>
            <a:br>
              <a:rPr sz="4000" dirty="0"/>
            </a:br>
            <a:r>
              <a:rPr sz="1400" dirty="0">
                <a:latin typeface="Consolas"/>
              </a:rPr>
              <a:t>        }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Fluent Interface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Consolas"/>
              </a:rPr>
              <a:t>// Factory Methods für </a:t>
            </a:r>
            <a:r>
              <a:rPr sz="1600" dirty="0" err="1">
                <a:latin typeface="Consolas"/>
              </a:rPr>
              <a:t>häufige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Anwendungsfälle</a:t>
            </a:r>
            <a:br>
              <a:rPr sz="4400" dirty="0"/>
            </a:br>
            <a:r>
              <a:rPr sz="1600" dirty="0" err="1">
                <a:latin typeface="Consolas"/>
              </a:rPr>
              <a:t>CustomerSearchCriteria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businessCustomers</a:t>
            </a:r>
            <a:r>
              <a:rPr sz="1600" dirty="0">
                <a:latin typeface="Consolas"/>
              </a:rPr>
              <a:t> = </a:t>
            </a:r>
            <a:r>
              <a:rPr sz="1600" dirty="0" err="1">
                <a:latin typeface="Consolas"/>
              </a:rPr>
              <a:t>CustomerSearchCriteria</a:t>
            </a:r>
            <a:br>
              <a:rPr sz="4400" dirty="0"/>
            </a:br>
            <a:r>
              <a:rPr sz="1600" dirty="0">
                <a:latin typeface="Consolas"/>
              </a:rPr>
              <a:t>    .</a:t>
            </a:r>
            <a:r>
              <a:rPr sz="1600" dirty="0" err="1">
                <a:latin typeface="Consolas"/>
              </a:rPr>
              <a:t>forBusinessCustomers</a:t>
            </a:r>
            <a:r>
              <a:rPr sz="1600" dirty="0">
                <a:latin typeface="Consolas"/>
              </a:rPr>
              <a:t>()</a:t>
            </a:r>
            <a:br>
              <a:rPr sz="4400" dirty="0"/>
            </a:br>
            <a:r>
              <a:rPr sz="1600" dirty="0">
                <a:latin typeface="Consolas"/>
              </a:rPr>
              <a:t>    .</a:t>
            </a:r>
            <a:r>
              <a:rPr sz="1600" dirty="0" err="1">
                <a:latin typeface="Consolas"/>
              </a:rPr>
              <a:t>withName</a:t>
            </a:r>
            <a:r>
              <a:rPr sz="1600" dirty="0">
                <a:latin typeface="Consolas"/>
              </a:rPr>
              <a:t>("Schmidt")</a:t>
            </a:r>
            <a:br>
              <a:rPr sz="4400" dirty="0"/>
            </a:br>
            <a:r>
              <a:rPr sz="1600" dirty="0">
                <a:latin typeface="Consolas"/>
              </a:rPr>
              <a:t>    .</a:t>
            </a:r>
            <a:r>
              <a:rPr sz="1600" dirty="0" err="1">
                <a:latin typeface="Consolas"/>
              </a:rPr>
              <a:t>inCity</a:t>
            </a:r>
            <a:r>
              <a:rPr sz="1600" dirty="0">
                <a:latin typeface="Consolas"/>
              </a:rPr>
              <a:t>("Berlin")</a:t>
            </a:r>
            <a:br>
              <a:rPr sz="4400" dirty="0"/>
            </a:br>
            <a:r>
              <a:rPr sz="1600" dirty="0">
                <a:latin typeface="Consolas"/>
              </a:rPr>
              <a:t>    .</a:t>
            </a:r>
            <a:r>
              <a:rPr sz="1600" dirty="0" err="1">
                <a:latin typeface="Consolas"/>
              </a:rPr>
              <a:t>withMinRevenue</a:t>
            </a:r>
            <a:r>
              <a:rPr sz="1600" dirty="0">
                <a:latin typeface="Consolas"/>
              </a:rPr>
              <a:t>(1000, </a:t>
            </a:r>
            <a:r>
              <a:rPr sz="1600" dirty="0" err="1">
                <a:latin typeface="Consolas"/>
              </a:rPr>
              <a:t>Currency.EUR</a:t>
            </a:r>
            <a:r>
              <a:rPr sz="1600" dirty="0">
                <a:latin typeface="Consolas"/>
              </a:rPr>
              <a:t>)</a:t>
            </a:r>
            <a:br>
              <a:rPr sz="4400" dirty="0"/>
            </a:br>
            <a:r>
              <a:rPr sz="1600" dirty="0">
                <a:latin typeface="Consolas"/>
              </a:rPr>
              <a:t>    .</a:t>
            </a:r>
            <a:r>
              <a:rPr sz="1600" dirty="0" err="1">
                <a:latin typeface="Consolas"/>
              </a:rPr>
              <a:t>sortByRevenueDescending</a:t>
            </a:r>
            <a:r>
              <a:rPr sz="1600" dirty="0">
                <a:latin typeface="Consolas"/>
              </a:rPr>
              <a:t>()</a:t>
            </a:r>
            <a:br>
              <a:rPr sz="4400" dirty="0"/>
            </a:br>
            <a:r>
              <a:rPr sz="1600" dirty="0">
                <a:latin typeface="Consolas"/>
              </a:rPr>
              <a:t>    .page(1, 20)</a:t>
            </a:r>
            <a:br>
              <a:rPr sz="4400" dirty="0"/>
            </a:br>
            <a:r>
              <a:rPr sz="1600" dirty="0">
                <a:latin typeface="Consolas"/>
              </a:rPr>
              <a:t>    .build();</a:t>
            </a:r>
            <a:br>
              <a:rPr sz="4400" dirty="0"/>
            </a:br>
            <a:r>
              <a:rPr sz="1600" dirty="0">
                <a:latin typeface="Consolas"/>
              </a:rPr>
              <a:t>    </a:t>
            </a:r>
            <a:br>
              <a:rPr sz="4400" dirty="0"/>
            </a:br>
            <a:r>
              <a:rPr sz="1600" dirty="0">
                <a:latin typeface="Consolas"/>
              </a:rPr>
              <a:t>// Repository Integration</a:t>
            </a:r>
            <a:br>
              <a:rPr sz="4400" dirty="0"/>
            </a:br>
            <a:r>
              <a:rPr sz="1600" dirty="0">
                <a:latin typeface="Consolas"/>
              </a:rPr>
              <a:t>List&lt;Customer&gt; results = </a:t>
            </a:r>
            <a:r>
              <a:rPr sz="1600" dirty="0" err="1">
                <a:latin typeface="Consolas"/>
              </a:rPr>
              <a:t>customerRepository.findByComplexCriteria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businessCustomers</a:t>
            </a:r>
            <a:r>
              <a:rPr sz="1600" dirty="0">
                <a:latin typeface="Consolas"/>
              </a:rPr>
              <a:t>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Consolas"/>
              </a:rPr>
              <a:t>@Service</a:t>
            </a:r>
            <a:br>
              <a:rPr sz="4000" dirty="0"/>
            </a:br>
            <a:r>
              <a:rPr sz="1400" dirty="0">
                <a:latin typeface="Consolas"/>
              </a:rPr>
              <a:t>public class </a:t>
            </a:r>
            <a:r>
              <a:rPr sz="1400" dirty="0" err="1">
                <a:latin typeface="Consolas"/>
              </a:rPr>
              <a:t>ServiceConfigurationManager</a:t>
            </a:r>
            <a:r>
              <a:rPr sz="1400" dirty="0">
                <a:latin typeface="Consolas"/>
              </a:rPr>
              <a:t> {</a:t>
            </a:r>
            <a:br>
              <a:rPr sz="4000" dirty="0"/>
            </a:br>
            <a:r>
              <a:rPr sz="1400" dirty="0">
                <a:latin typeface="Consolas"/>
              </a:rPr>
              <a:t>    public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createDevConfiguration</a:t>
            </a:r>
            <a:r>
              <a:rPr sz="1400" dirty="0">
                <a:latin typeface="Consolas"/>
              </a:rPr>
              <a:t>() {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config = new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();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br>
              <a:rPr sz="4000" dirty="0"/>
            </a:br>
            <a:r>
              <a:rPr sz="1400" dirty="0">
                <a:latin typeface="Consolas"/>
              </a:rPr>
              <a:t>        // Expensive Database Lookups für Defaults (200ms+)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config.setDatabaseSettings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loadDatabaseDefaults</a:t>
            </a:r>
            <a:r>
              <a:rPr sz="1400" dirty="0">
                <a:latin typeface="Consolas"/>
              </a:rPr>
              <a:t>());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config.setSecuritySettings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loadSecurityDefaults</a:t>
            </a:r>
            <a:r>
              <a:rPr sz="1400" dirty="0">
                <a:latin typeface="Consolas"/>
              </a:rPr>
              <a:t>());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config.setCachingSettings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loadCachingDefaults</a:t>
            </a:r>
            <a:r>
              <a:rPr sz="1400" dirty="0">
                <a:latin typeface="Consolas"/>
              </a:rPr>
              <a:t>());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br>
              <a:rPr sz="4000" dirty="0"/>
            </a:br>
            <a:r>
              <a:rPr sz="1400" dirty="0">
                <a:latin typeface="Consolas"/>
              </a:rPr>
              <a:t>        // Expensive SSL Certificate Validation (500ms+)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config.setSslCertificate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validateAndLoadSslCert</a:t>
            </a:r>
            <a:r>
              <a:rPr sz="1400" dirty="0">
                <a:latin typeface="Consolas"/>
              </a:rPr>
              <a:t>("dev-</a:t>
            </a:r>
            <a:r>
              <a:rPr sz="1400" dirty="0" err="1">
                <a:latin typeface="Consolas"/>
              </a:rPr>
              <a:t>cert.pem</a:t>
            </a:r>
            <a:r>
              <a:rPr sz="1400" dirty="0">
                <a:latin typeface="Consolas"/>
              </a:rPr>
              <a:t>"));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br>
              <a:rPr sz="4000" dirty="0"/>
            </a:br>
            <a:r>
              <a:rPr sz="1400" dirty="0">
                <a:latin typeface="Consolas"/>
              </a:rPr>
              <a:t>        // Expensive Service Discovery (300ms+)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config.setServiceEndpoints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discoverAvailableServices</a:t>
            </a:r>
            <a:r>
              <a:rPr sz="1400" dirty="0">
                <a:latin typeface="Consolas"/>
              </a:rPr>
              <a:t>());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br>
              <a:rPr sz="4000" dirty="0"/>
            </a:br>
            <a:r>
              <a:rPr sz="1400" dirty="0">
                <a:latin typeface="Consolas"/>
              </a:rPr>
              <a:t>        // Environment-specific </a:t>
            </a:r>
            <a:r>
              <a:rPr sz="1400" dirty="0" err="1">
                <a:latin typeface="Consolas"/>
              </a:rPr>
              <a:t>Anpassungen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config.setEnvironment</a:t>
            </a:r>
            <a:r>
              <a:rPr sz="1400" dirty="0">
                <a:latin typeface="Consolas"/>
              </a:rPr>
              <a:t>("DEV");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config.setLogLevel</a:t>
            </a:r>
            <a:r>
              <a:rPr sz="1400" dirty="0">
                <a:latin typeface="Consolas"/>
              </a:rPr>
              <a:t>("DEBUG");</a:t>
            </a:r>
            <a:br>
              <a:rPr sz="4000" dirty="0"/>
            </a:br>
            <a:r>
              <a:rPr sz="1400" dirty="0">
                <a:latin typeface="Consolas"/>
              </a:rPr>
              <a:t>        return config;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public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createTestConfiguration</a:t>
            </a:r>
            <a:r>
              <a:rPr sz="1400" dirty="0">
                <a:latin typeface="Consolas"/>
              </a:rPr>
              <a:t>() {</a:t>
            </a:r>
            <a:br>
              <a:rPr sz="4000" dirty="0"/>
            </a:br>
            <a:r>
              <a:rPr sz="1400" dirty="0">
                <a:latin typeface="Consolas"/>
              </a:rPr>
              <a:t>        // DUPLICATE: </a:t>
            </a:r>
            <a:r>
              <a:rPr sz="1400" dirty="0" err="1">
                <a:latin typeface="Consolas"/>
              </a:rPr>
              <a:t>Gleiche</a:t>
            </a:r>
            <a:r>
              <a:rPr sz="1400" dirty="0">
                <a:latin typeface="Consolas"/>
              </a:rPr>
              <a:t> expensive Operations! (1400ms+)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Expensive Object Creation: </a:t>
            </a:r>
            <a:r>
              <a:rPr lang="de-DE" dirty="0"/>
              <a:t>Lange Dauer</a:t>
            </a:r>
            <a:r>
              <a:rPr dirty="0"/>
              <a:t> für </a:t>
            </a:r>
            <a:r>
              <a:rPr dirty="0" err="1"/>
              <a:t>identische</a:t>
            </a:r>
            <a:r>
              <a:rPr dirty="0"/>
              <a:t> </a:t>
            </a:r>
            <a:r>
              <a:rPr dirty="0" err="1"/>
              <a:t>Operationen</a:t>
            </a:r>
            <a:endParaRPr dirty="0"/>
          </a:p>
          <a:p>
            <a:r>
              <a:rPr dirty="0"/>
              <a:t>Duplicate Code: </a:t>
            </a:r>
            <a:r>
              <a:rPr dirty="0" err="1"/>
              <a:t>Gleiche</a:t>
            </a:r>
            <a:r>
              <a:rPr dirty="0"/>
              <a:t> </a:t>
            </a:r>
            <a:r>
              <a:rPr dirty="0" err="1"/>
              <a:t>Initialisierung</a:t>
            </a:r>
            <a:r>
              <a:rPr dirty="0"/>
              <a:t> für </a:t>
            </a:r>
            <a:r>
              <a:rPr dirty="0" err="1"/>
              <a:t>jede</a:t>
            </a:r>
            <a:r>
              <a:rPr dirty="0"/>
              <a:t> </a:t>
            </a:r>
            <a:r>
              <a:rPr dirty="0" err="1"/>
              <a:t>Konfiguration</a:t>
            </a:r>
            <a:endParaRPr dirty="0"/>
          </a:p>
          <a:p>
            <a:r>
              <a:rPr dirty="0"/>
              <a:t>Performance Problem: </a:t>
            </a:r>
            <a:r>
              <a:rPr dirty="0" err="1"/>
              <a:t>Wiederholte</a:t>
            </a:r>
            <a:r>
              <a:rPr dirty="0"/>
              <a:t> Database-Lookups und SSL-Validation</a:t>
            </a:r>
          </a:p>
          <a:p>
            <a:r>
              <a:rPr dirty="0"/>
              <a:t>Template-</a:t>
            </a:r>
            <a:r>
              <a:rPr dirty="0" err="1"/>
              <a:t>basierte</a:t>
            </a:r>
            <a:r>
              <a:rPr dirty="0"/>
              <a:t> </a:t>
            </a:r>
            <a:r>
              <a:rPr dirty="0" err="1"/>
              <a:t>Konfiguration</a:t>
            </a:r>
            <a:r>
              <a:rPr dirty="0"/>
              <a:t>: 90% </a:t>
            </a:r>
            <a:r>
              <a:rPr dirty="0" err="1"/>
              <a:t>identisch</a:t>
            </a:r>
            <a:r>
              <a:rPr dirty="0"/>
              <a:t>, 10% </a:t>
            </a:r>
            <a:r>
              <a:rPr dirty="0" err="1"/>
              <a:t>variabel</a:t>
            </a:r>
            <a:endParaRPr dirty="0"/>
          </a:p>
          <a:p>
            <a:r>
              <a:rPr dirty="0"/>
              <a:t>Resource </a:t>
            </a:r>
            <a:r>
              <a:rPr dirty="0" err="1"/>
              <a:t>Verschwendung</a:t>
            </a:r>
            <a:r>
              <a:rPr dirty="0"/>
              <a:t>: </a:t>
            </a:r>
            <a:r>
              <a:rPr dirty="0" err="1"/>
              <a:t>Unnötige</a:t>
            </a:r>
            <a:r>
              <a:rPr dirty="0"/>
              <a:t> Service Discovery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jeder</a:t>
            </a:r>
            <a:r>
              <a:rPr dirty="0"/>
              <a:t> </a:t>
            </a:r>
            <a:r>
              <a:rPr dirty="0" err="1"/>
              <a:t>Erstellung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Prototype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Erstellt</a:t>
            </a:r>
            <a:r>
              <a:rPr dirty="0"/>
              <a:t> </a:t>
            </a:r>
            <a:r>
              <a:rPr dirty="0" err="1"/>
              <a:t>neue</a:t>
            </a:r>
            <a:r>
              <a:rPr dirty="0"/>
              <a:t> </a:t>
            </a:r>
            <a:r>
              <a:rPr dirty="0" err="1"/>
              <a:t>Objekte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Klonen</a:t>
            </a:r>
            <a:r>
              <a:rPr dirty="0"/>
              <a:t> </a:t>
            </a:r>
            <a:r>
              <a:rPr dirty="0" err="1"/>
              <a:t>statt</a:t>
            </a:r>
            <a:r>
              <a:rPr dirty="0"/>
              <a:t> </a:t>
            </a:r>
            <a:r>
              <a:rPr dirty="0" err="1"/>
              <a:t>Instanziierung</a:t>
            </a:r>
            <a:endParaRPr dirty="0"/>
          </a:p>
          <a:p>
            <a:r>
              <a:rPr dirty="0"/>
              <a:t>Template Prototypes </a:t>
            </a:r>
            <a:r>
              <a:rPr dirty="0" err="1"/>
              <a:t>werden</a:t>
            </a:r>
            <a:r>
              <a:rPr dirty="0"/>
              <a:t> EINMAL </a:t>
            </a:r>
            <a:r>
              <a:rPr dirty="0" err="1"/>
              <a:t>erstellt</a:t>
            </a:r>
            <a:r>
              <a:rPr dirty="0"/>
              <a:t> und </a:t>
            </a:r>
            <a:r>
              <a:rPr dirty="0" err="1"/>
              <a:t>gecached</a:t>
            </a:r>
            <a:endParaRPr dirty="0"/>
          </a:p>
          <a:p>
            <a:r>
              <a:rPr lang="de-DE" dirty="0"/>
              <a:t>Fundamentale</a:t>
            </a:r>
            <a:r>
              <a:rPr dirty="0"/>
              <a:t> Performance-</a:t>
            </a:r>
            <a:r>
              <a:rPr dirty="0" err="1"/>
              <a:t>Verbesserung</a:t>
            </a:r>
            <a:r>
              <a:rPr dirty="0"/>
              <a:t> </a:t>
            </a:r>
            <a:endParaRPr lang="de-DE" dirty="0"/>
          </a:p>
          <a:p>
            <a:r>
              <a:rPr dirty="0"/>
              <a:t>Memory-</a:t>
            </a:r>
            <a:r>
              <a:rPr dirty="0" err="1"/>
              <a:t>Effizienz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intelligent Sharing</a:t>
            </a:r>
          </a:p>
          <a:p>
            <a:r>
              <a:rPr dirty="0"/>
              <a:t>Selective Deep Copy für mutable Objects</a:t>
            </a:r>
          </a:p>
          <a:p>
            <a:r>
              <a:rPr dirty="0"/>
              <a:t>Shared References für immutable, expensive Objects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Was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</a:t>
            </a:r>
            <a:r>
              <a:rPr dirty="0" err="1"/>
              <a:t>schlecht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Consolas"/>
              </a:rPr>
              <a:t>public class </a:t>
            </a:r>
            <a:r>
              <a:rPr sz="1600" dirty="0" err="1">
                <a:latin typeface="Consolas"/>
              </a:rPr>
              <a:t>CustomerManager</a:t>
            </a:r>
            <a:r>
              <a:rPr sz="1600" dirty="0">
                <a:latin typeface="Consolas"/>
              </a:rPr>
              <a:t> {</a:t>
            </a:r>
            <a:br>
              <a:rPr sz="4400" dirty="0"/>
            </a:br>
            <a:r>
              <a:rPr sz="1600" dirty="0">
                <a:latin typeface="Consolas"/>
              </a:rPr>
              <a:t>    public Customer </a:t>
            </a:r>
            <a:r>
              <a:rPr sz="1600" dirty="0" err="1">
                <a:latin typeface="Consolas"/>
              </a:rPr>
              <a:t>createCustomer</a:t>
            </a:r>
            <a:r>
              <a:rPr sz="1600" dirty="0">
                <a:latin typeface="Consolas"/>
              </a:rPr>
              <a:t>(String type, String name, String </a:t>
            </a:r>
            <a:r>
              <a:rPr sz="1600" dirty="0" err="1">
                <a:latin typeface="Consolas"/>
              </a:rPr>
              <a:t>contractId</a:t>
            </a:r>
            <a:r>
              <a:rPr sz="1600" dirty="0">
                <a:latin typeface="Consolas"/>
              </a:rPr>
              <a:t>) {</a:t>
            </a:r>
            <a:br>
              <a:rPr sz="4400" dirty="0"/>
            </a:br>
            <a:r>
              <a:rPr sz="1600" dirty="0">
                <a:latin typeface="Consolas"/>
              </a:rPr>
              <a:t>        switch (type) {</a:t>
            </a:r>
            <a:br>
              <a:rPr sz="4400" dirty="0"/>
            </a:br>
            <a:r>
              <a:rPr sz="1600" dirty="0">
                <a:latin typeface="Consolas"/>
              </a:rPr>
              <a:t>            case "PRIVATE":</a:t>
            </a:r>
            <a:br>
              <a:rPr sz="4400" dirty="0"/>
            </a:br>
            <a:r>
              <a:rPr sz="1600" dirty="0">
                <a:latin typeface="Consolas"/>
              </a:rPr>
              <a:t>                Customer </a:t>
            </a:r>
            <a:r>
              <a:rPr sz="1600" dirty="0" err="1">
                <a:latin typeface="Consolas"/>
              </a:rPr>
              <a:t>privateCustomer</a:t>
            </a:r>
            <a:r>
              <a:rPr sz="1600" dirty="0">
                <a:latin typeface="Consolas"/>
              </a:rPr>
              <a:t> = new Customer();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privateCustomer.setName</a:t>
            </a:r>
            <a:r>
              <a:rPr sz="1600" dirty="0">
                <a:latin typeface="Consolas"/>
              </a:rPr>
              <a:t>(name);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privateCustomer.setTariffOptions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Arrays.asList</a:t>
            </a:r>
            <a:r>
              <a:rPr sz="1600" dirty="0">
                <a:latin typeface="Consolas"/>
              </a:rPr>
              <a:t>("Basic", "Comfort"));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privateCustomer.setPaymentMethod</a:t>
            </a:r>
            <a:r>
              <a:rPr sz="1600" dirty="0">
                <a:latin typeface="Consolas"/>
              </a:rPr>
              <a:t>("SEPA");</a:t>
            </a:r>
            <a:br>
              <a:rPr sz="4400" dirty="0"/>
            </a:br>
            <a:r>
              <a:rPr sz="1600" dirty="0">
                <a:latin typeface="Consolas"/>
              </a:rPr>
              <a:t>                return </a:t>
            </a:r>
            <a:r>
              <a:rPr sz="1600" dirty="0" err="1">
                <a:latin typeface="Consolas"/>
              </a:rPr>
              <a:t>privateCustomer</a:t>
            </a:r>
            <a:r>
              <a:rPr sz="1600" dirty="0">
                <a:latin typeface="Consolas"/>
              </a:rPr>
              <a:t>;</a:t>
            </a:r>
            <a:br>
              <a:rPr sz="4400" dirty="0"/>
            </a:br>
            <a:r>
              <a:rPr sz="1600" dirty="0">
                <a:latin typeface="Consolas"/>
              </a:rPr>
              <a:t>            case "BUSINESS":</a:t>
            </a:r>
            <a:br>
              <a:rPr sz="4400" dirty="0"/>
            </a:br>
            <a:r>
              <a:rPr sz="1600" dirty="0">
                <a:latin typeface="Consolas"/>
              </a:rPr>
              <a:t>                Customer </a:t>
            </a:r>
            <a:r>
              <a:rPr sz="1600" dirty="0" err="1">
                <a:latin typeface="Consolas"/>
              </a:rPr>
              <a:t>businessCustomer</a:t>
            </a:r>
            <a:r>
              <a:rPr sz="1600" dirty="0">
                <a:latin typeface="Consolas"/>
              </a:rPr>
              <a:t> = new Customer();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businessCustomer.setName</a:t>
            </a:r>
            <a:r>
              <a:rPr sz="1600" dirty="0">
                <a:latin typeface="Consolas"/>
              </a:rPr>
              <a:t>(name);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businessCustomer.setTariffOptions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Arrays.asList</a:t>
            </a:r>
            <a:r>
              <a:rPr sz="1600" dirty="0">
                <a:latin typeface="Consolas"/>
              </a:rPr>
              <a:t>("Professional", "Enterprise"));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businessCustomer.setPaymentMethod</a:t>
            </a:r>
            <a:r>
              <a:rPr sz="1600" dirty="0">
                <a:latin typeface="Consolas"/>
              </a:rPr>
              <a:t>("Invoice");</a:t>
            </a:r>
            <a:br>
              <a:rPr sz="4400" dirty="0"/>
            </a:br>
            <a:r>
              <a:rPr sz="1600" dirty="0">
                <a:latin typeface="Consolas"/>
              </a:rPr>
              <a:t>                return </a:t>
            </a:r>
            <a:r>
              <a:rPr sz="1600" dirty="0" err="1">
                <a:latin typeface="Consolas"/>
              </a:rPr>
              <a:t>businessCustomer</a:t>
            </a:r>
            <a:r>
              <a:rPr sz="1600" dirty="0">
                <a:latin typeface="Consolas"/>
              </a:rPr>
              <a:t>;</a:t>
            </a:r>
            <a:br>
              <a:rPr sz="4400" dirty="0"/>
            </a:br>
            <a:r>
              <a:rPr sz="1600" dirty="0">
                <a:latin typeface="Consolas"/>
              </a:rPr>
              <a:t>            default:</a:t>
            </a:r>
            <a:br>
              <a:rPr sz="4400" dirty="0"/>
            </a:br>
            <a:r>
              <a:rPr sz="1600" dirty="0">
                <a:latin typeface="Consolas"/>
              </a:rPr>
              <a:t>                throw new </a:t>
            </a:r>
            <a:r>
              <a:rPr sz="1600" dirty="0" err="1">
                <a:latin typeface="Consolas"/>
              </a:rPr>
              <a:t>IllegalArgumentException</a:t>
            </a:r>
            <a:r>
              <a:rPr sz="1600" dirty="0">
                <a:latin typeface="Consolas"/>
              </a:rPr>
              <a:t>("Unknown customer type: " + type);</a:t>
            </a:r>
            <a:br>
              <a:rPr sz="4400" dirty="0"/>
            </a:br>
            <a:r>
              <a:rPr sz="1600" dirty="0">
                <a:latin typeface="Consolas"/>
              </a:rPr>
              <a:t>        }</a:t>
            </a:r>
            <a:br>
              <a:rPr sz="4400" dirty="0"/>
            </a:br>
            <a:r>
              <a:rPr sz="1600" dirty="0">
                <a:latin typeface="Consolas"/>
              </a:rPr>
              <a:t>    }</a:t>
            </a:r>
            <a:br>
              <a:rPr sz="4400" dirty="0"/>
            </a:br>
            <a:r>
              <a:rPr sz="16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Cloneable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Consolas"/>
              </a:rPr>
              <a:t>public abstract class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implements Cloneable {</a:t>
            </a:r>
            <a:br>
              <a:rPr sz="4000" dirty="0"/>
            </a:br>
            <a:r>
              <a:rPr sz="1400" dirty="0">
                <a:latin typeface="Consolas"/>
              </a:rPr>
              <a:t>    private String environment;</a:t>
            </a:r>
            <a:br>
              <a:rPr sz="4000" dirty="0"/>
            </a:br>
            <a:r>
              <a:rPr sz="1400" dirty="0">
                <a:latin typeface="Consolas"/>
              </a:rPr>
              <a:t>    private </a:t>
            </a:r>
            <a:r>
              <a:rPr sz="1400" dirty="0" err="1">
                <a:latin typeface="Consolas"/>
              </a:rPr>
              <a:t>DatabaseSettings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databaseSettings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private </a:t>
            </a:r>
            <a:r>
              <a:rPr sz="1400" dirty="0" err="1">
                <a:latin typeface="Consolas"/>
              </a:rPr>
              <a:t>SSLCertificate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sslCertificate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private </a:t>
            </a:r>
            <a:r>
              <a:rPr sz="1400" dirty="0" err="1">
                <a:latin typeface="Consolas"/>
              </a:rPr>
              <a:t>ServiceEndpoints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serviceEndpoints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@Override</a:t>
            </a:r>
            <a:br>
              <a:rPr sz="4000" dirty="0"/>
            </a:br>
            <a:r>
              <a:rPr sz="1400" dirty="0">
                <a:latin typeface="Consolas"/>
              </a:rPr>
              <a:t>    public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clone() {</a:t>
            </a:r>
            <a:br>
              <a:rPr sz="4000" dirty="0"/>
            </a:br>
            <a:r>
              <a:rPr sz="1400" dirty="0">
                <a:latin typeface="Consolas"/>
              </a:rPr>
              <a:t>        try {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cloned = (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) </a:t>
            </a:r>
            <a:r>
              <a:rPr sz="1400" dirty="0" err="1">
                <a:latin typeface="Consolas"/>
              </a:rPr>
              <a:t>super.clone</a:t>
            </a:r>
            <a:r>
              <a:rPr sz="1400" dirty="0">
                <a:latin typeface="Consolas"/>
              </a:rPr>
              <a:t>();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br>
              <a:rPr sz="4000" dirty="0"/>
            </a:br>
            <a:r>
              <a:rPr sz="1400" dirty="0">
                <a:latin typeface="Consolas"/>
              </a:rPr>
              <a:t>            // Deep Copy für mutable, </a:t>
            </a:r>
            <a:r>
              <a:rPr sz="1400" dirty="0" err="1">
                <a:latin typeface="Consolas"/>
              </a:rPr>
              <a:t>komplexe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Objekte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r>
              <a:rPr sz="1400" dirty="0" err="1">
                <a:latin typeface="Consolas"/>
              </a:rPr>
              <a:t>cloned.databaseSettings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this.databaseSettings.deepCopy</a:t>
            </a:r>
            <a:r>
              <a:rPr sz="1400" dirty="0">
                <a:latin typeface="Consolas"/>
              </a:rPr>
              <a:t>();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br>
              <a:rPr sz="4000" dirty="0"/>
            </a:br>
            <a:r>
              <a:rPr sz="1400" dirty="0">
                <a:latin typeface="Consolas"/>
              </a:rPr>
              <a:t>            // Shared Reference für immutable, expensive </a:t>
            </a:r>
            <a:r>
              <a:rPr sz="1400" dirty="0" err="1">
                <a:latin typeface="Consolas"/>
              </a:rPr>
              <a:t>Objekte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r>
              <a:rPr sz="1400" dirty="0" err="1">
                <a:latin typeface="Consolas"/>
              </a:rPr>
              <a:t>cloned.sslCertificate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this.sslCertificate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r>
              <a:rPr sz="1400" dirty="0" err="1">
                <a:latin typeface="Consolas"/>
              </a:rPr>
              <a:t>cloned.serviceEndpoints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this.serviceEndpoints</a:t>
            </a:r>
            <a:r>
              <a:rPr sz="1400" dirty="0">
                <a:latin typeface="Consolas"/>
              </a:rPr>
              <a:t>;</a:t>
            </a:r>
            <a:br>
              <a:rPr sz="4000" dirty="0"/>
            </a:br>
            <a:r>
              <a:rPr sz="1400" dirty="0">
                <a:latin typeface="Consolas"/>
              </a:rPr>
              <a:t>            </a:t>
            </a:r>
            <a:br>
              <a:rPr sz="4000" dirty="0"/>
            </a:br>
            <a:r>
              <a:rPr sz="1400" dirty="0">
                <a:latin typeface="Consolas"/>
              </a:rPr>
              <a:t>            return cloned;</a:t>
            </a:r>
            <a:br>
              <a:rPr sz="4000" dirty="0"/>
            </a:br>
            <a:r>
              <a:rPr sz="1400" dirty="0">
                <a:latin typeface="Consolas"/>
              </a:rPr>
              <a:t>        } catch (</a:t>
            </a:r>
            <a:r>
              <a:rPr sz="1400" dirty="0" err="1">
                <a:latin typeface="Consolas"/>
              </a:rPr>
              <a:t>CloneNotSupportedException</a:t>
            </a:r>
            <a:r>
              <a:rPr sz="1400" dirty="0">
                <a:latin typeface="Consolas"/>
              </a:rPr>
              <a:t> e) {</a:t>
            </a:r>
            <a:br>
              <a:rPr sz="4000" dirty="0"/>
            </a:br>
            <a:r>
              <a:rPr sz="1400" dirty="0">
                <a:latin typeface="Consolas"/>
              </a:rPr>
              <a:t>            throw new </a:t>
            </a:r>
            <a:r>
              <a:rPr sz="1400" dirty="0" err="1">
                <a:latin typeface="Consolas"/>
              </a:rPr>
              <a:t>RuntimeException</a:t>
            </a:r>
            <a:r>
              <a:rPr sz="1400" dirty="0">
                <a:latin typeface="Consolas"/>
              </a:rPr>
              <a:t>("Clone not supported", e);</a:t>
            </a:r>
            <a:br>
              <a:rPr sz="4000" dirty="0"/>
            </a:br>
            <a:r>
              <a:rPr sz="1400" dirty="0">
                <a:latin typeface="Consolas"/>
              </a:rPr>
              <a:t>        }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Prototype Registry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Consolas"/>
              </a:rPr>
              <a:t>@Service</a:t>
            </a:r>
            <a:br>
              <a:rPr sz="4000" dirty="0"/>
            </a:br>
            <a:r>
              <a:rPr sz="1400" dirty="0">
                <a:latin typeface="Consolas"/>
              </a:rPr>
              <a:t>public class </a:t>
            </a:r>
            <a:r>
              <a:rPr sz="1400" dirty="0" err="1">
                <a:latin typeface="Consolas"/>
              </a:rPr>
              <a:t>ConfigurationPrototypeRegistry</a:t>
            </a:r>
            <a:r>
              <a:rPr sz="1400" dirty="0">
                <a:latin typeface="Consolas"/>
              </a:rPr>
              <a:t> {</a:t>
            </a:r>
            <a:br>
              <a:rPr sz="4000" dirty="0"/>
            </a:br>
            <a:r>
              <a:rPr sz="1400" dirty="0">
                <a:latin typeface="Consolas"/>
              </a:rPr>
              <a:t>    private final Map&lt;String,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&gt; prototypes = new </a:t>
            </a:r>
            <a:r>
              <a:rPr sz="1400" dirty="0" err="1">
                <a:latin typeface="Consolas"/>
              </a:rPr>
              <a:t>ConcurrentHashMap</a:t>
            </a:r>
            <a:r>
              <a:rPr sz="1400" dirty="0">
                <a:latin typeface="Consolas"/>
              </a:rPr>
              <a:t>&lt;&gt;();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@</a:t>
            </a:r>
            <a:r>
              <a:rPr sz="1400" dirty="0" err="1">
                <a:latin typeface="Consolas"/>
              </a:rPr>
              <a:t>PostConstruct</a:t>
            </a:r>
            <a:br>
              <a:rPr sz="4000" dirty="0"/>
            </a:br>
            <a:r>
              <a:rPr sz="1400" dirty="0">
                <a:latin typeface="Consolas"/>
              </a:rPr>
              <a:t>    public void </a:t>
            </a:r>
            <a:r>
              <a:rPr sz="1400" dirty="0" err="1">
                <a:latin typeface="Consolas"/>
              </a:rPr>
              <a:t>initializePrototypes</a:t>
            </a:r>
            <a:r>
              <a:rPr sz="1400" dirty="0">
                <a:latin typeface="Consolas"/>
              </a:rPr>
              <a:t>() {</a:t>
            </a:r>
            <a:br>
              <a:rPr sz="4000" dirty="0"/>
            </a:br>
            <a:r>
              <a:rPr sz="1400" dirty="0">
                <a:latin typeface="Consolas"/>
              </a:rPr>
              <a:t>        // Template </a:t>
            </a:r>
            <a:r>
              <a:rPr sz="1400" dirty="0" err="1">
                <a:latin typeface="Consolas"/>
              </a:rPr>
              <a:t>wird</a:t>
            </a:r>
            <a:r>
              <a:rPr sz="1400" dirty="0">
                <a:latin typeface="Consolas"/>
              </a:rPr>
              <a:t> EINMAL </a:t>
            </a:r>
            <a:r>
              <a:rPr sz="1400" dirty="0" err="1">
                <a:latin typeface="Consolas"/>
              </a:rPr>
              <a:t>erstellt</a:t>
            </a:r>
            <a:r>
              <a:rPr sz="1400" dirty="0">
                <a:latin typeface="Consolas"/>
              </a:rPr>
              <a:t> (1400ms)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baseTemplate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TelekomServiceConfiguration.createBaseTemplate</a:t>
            </a:r>
            <a:r>
              <a:rPr sz="1400" dirty="0">
                <a:latin typeface="Consolas"/>
              </a:rPr>
              <a:t>();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prototypes.put</a:t>
            </a:r>
            <a:r>
              <a:rPr sz="1400" dirty="0">
                <a:latin typeface="Consolas"/>
              </a:rPr>
              <a:t>("TELEKOM_BASE", </a:t>
            </a:r>
            <a:r>
              <a:rPr sz="1400" dirty="0" err="1">
                <a:latin typeface="Consolas"/>
              </a:rPr>
              <a:t>baseTemplate</a:t>
            </a:r>
            <a:r>
              <a:rPr sz="1400" dirty="0">
                <a:latin typeface="Consolas"/>
              </a:rPr>
              <a:t>);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// Fast Cloning - 1400ms → 2ms!</a:t>
            </a:r>
            <a:br>
              <a:rPr sz="4000" dirty="0"/>
            </a:br>
            <a:r>
              <a:rPr sz="1400" dirty="0">
                <a:latin typeface="Consolas"/>
              </a:rPr>
              <a:t>    public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createConfiguration</a:t>
            </a:r>
            <a:r>
              <a:rPr sz="1400" dirty="0">
                <a:latin typeface="Consolas"/>
              </a:rPr>
              <a:t>(String </a:t>
            </a:r>
            <a:r>
              <a:rPr sz="1400" dirty="0" err="1">
                <a:latin typeface="Consolas"/>
              </a:rPr>
              <a:t>templateName</a:t>
            </a:r>
            <a:r>
              <a:rPr sz="1400" dirty="0">
                <a:latin typeface="Consolas"/>
              </a:rPr>
              <a:t>, </a:t>
            </a:r>
            <a:br>
              <a:rPr sz="4000" dirty="0"/>
            </a:br>
            <a:r>
              <a:rPr sz="1400" dirty="0">
                <a:latin typeface="Consolas"/>
              </a:rPr>
              <a:t>                                                   </a:t>
            </a:r>
            <a:r>
              <a:rPr sz="1400" dirty="0" err="1">
                <a:latin typeface="Consolas"/>
              </a:rPr>
              <a:t>ConfigurationCustomizer</a:t>
            </a:r>
            <a:r>
              <a:rPr sz="1400" dirty="0">
                <a:latin typeface="Consolas"/>
              </a:rPr>
              <a:t> customizer) {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prototype = </a:t>
            </a:r>
            <a:r>
              <a:rPr sz="1400" dirty="0" err="1">
                <a:latin typeface="Consolas"/>
              </a:rPr>
              <a:t>prototypes.get</a:t>
            </a:r>
            <a:r>
              <a:rPr sz="1400" dirty="0">
                <a:latin typeface="Consolas"/>
              </a:rPr>
              <a:t>(</a:t>
            </a:r>
            <a:r>
              <a:rPr sz="1400" dirty="0" err="1">
                <a:latin typeface="Consolas"/>
              </a:rPr>
              <a:t>templateName</a:t>
            </a:r>
            <a:r>
              <a:rPr sz="1400" dirty="0">
                <a:latin typeface="Consolas"/>
              </a:rPr>
              <a:t>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ServiceConfiguration</a:t>
            </a:r>
            <a:r>
              <a:rPr sz="1400" dirty="0">
                <a:latin typeface="Consolas"/>
              </a:rPr>
              <a:t> cloned = </a:t>
            </a:r>
            <a:r>
              <a:rPr sz="1400" dirty="0" err="1">
                <a:latin typeface="Consolas"/>
              </a:rPr>
              <a:t>prototype.clone</a:t>
            </a:r>
            <a:r>
              <a:rPr sz="1400" dirty="0">
                <a:latin typeface="Consolas"/>
              </a:rPr>
              <a:t>();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customizer.customize</a:t>
            </a:r>
            <a:r>
              <a:rPr sz="1400" dirty="0">
                <a:latin typeface="Consolas"/>
              </a:rPr>
              <a:t>(cloned);</a:t>
            </a:r>
            <a:br>
              <a:rPr sz="4000" dirty="0"/>
            </a:br>
            <a:r>
              <a:rPr sz="1400" dirty="0">
                <a:latin typeface="Consolas"/>
              </a:rPr>
              <a:t>        return cloned;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Consolas"/>
              </a:rPr>
              <a:t>@Service</a:t>
            </a:r>
            <a:br>
              <a:rPr sz="4400" dirty="0"/>
            </a:br>
            <a:r>
              <a:rPr sz="1600" dirty="0">
                <a:latin typeface="Consolas"/>
              </a:rPr>
              <a:t>public class </a:t>
            </a:r>
            <a:r>
              <a:rPr sz="1600" dirty="0" err="1">
                <a:latin typeface="Consolas"/>
              </a:rPr>
              <a:t>CustomerManagementService</a:t>
            </a:r>
            <a:r>
              <a:rPr sz="1600" dirty="0">
                <a:latin typeface="Consolas"/>
              </a:rPr>
              <a:t> {</a:t>
            </a:r>
            <a:br>
              <a:rPr lang="de-DE" sz="1600" dirty="0">
                <a:latin typeface="Consolas"/>
              </a:rPr>
            </a:br>
            <a:br>
              <a:rPr lang="de-DE" sz="1600" dirty="0">
                <a:latin typeface="Consolas"/>
              </a:rPr>
            </a:br>
            <a:r>
              <a:rPr lang="de-DE" sz="1600" dirty="0">
                <a:latin typeface="Consolas"/>
              </a:rPr>
              <a:t>    </a:t>
            </a:r>
            <a:r>
              <a:rPr sz="1600" dirty="0">
                <a:latin typeface="Consolas"/>
              </a:rPr>
              <a:t>private </a:t>
            </a:r>
            <a:r>
              <a:rPr sz="1600" dirty="0" err="1">
                <a:latin typeface="Consolas"/>
              </a:rPr>
              <a:t>LegacyMainframeClient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mainframeClient</a:t>
            </a:r>
            <a:r>
              <a:rPr sz="1600" dirty="0">
                <a:latin typeface="Consolas"/>
              </a:rPr>
              <a:t>;</a:t>
            </a:r>
            <a:br>
              <a:rPr sz="4400" dirty="0"/>
            </a:br>
            <a:r>
              <a:rPr sz="1600" dirty="0">
                <a:latin typeface="Consolas"/>
              </a:rPr>
              <a:t>    private </a:t>
            </a:r>
            <a:r>
              <a:rPr sz="1600" dirty="0" err="1">
                <a:latin typeface="Consolas"/>
              </a:rPr>
              <a:t>OldCrmSoapClient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crmSoapClient</a:t>
            </a:r>
            <a:r>
              <a:rPr sz="1600" dirty="0">
                <a:latin typeface="Consolas"/>
              </a:rPr>
              <a:t>;</a:t>
            </a:r>
            <a:br>
              <a:rPr sz="4400" dirty="0"/>
            </a:br>
            <a:r>
              <a:rPr sz="1600" dirty="0">
                <a:latin typeface="Consolas"/>
              </a:rPr>
              <a:t>    </a:t>
            </a:r>
            <a:br>
              <a:rPr sz="4400" dirty="0"/>
            </a:br>
            <a:r>
              <a:rPr sz="1600" dirty="0">
                <a:latin typeface="Consolas"/>
              </a:rPr>
              <a:t>    public </a:t>
            </a:r>
            <a:r>
              <a:rPr sz="1600" dirty="0" err="1">
                <a:latin typeface="Consolas"/>
              </a:rPr>
              <a:t>CustomerData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getCompleteCustomerView</a:t>
            </a:r>
            <a:r>
              <a:rPr sz="1600" dirty="0">
                <a:latin typeface="Consolas"/>
              </a:rPr>
              <a:t>(String </a:t>
            </a:r>
            <a:r>
              <a:rPr sz="1600" dirty="0" err="1">
                <a:latin typeface="Consolas"/>
              </a:rPr>
              <a:t>customerId</a:t>
            </a:r>
            <a:r>
              <a:rPr sz="1600" dirty="0">
                <a:latin typeface="Consolas"/>
              </a:rPr>
              <a:t>) {</a:t>
            </a:r>
            <a:br>
              <a:rPr sz="4400" dirty="0"/>
            </a:br>
            <a:r>
              <a:rPr sz="1600" dirty="0">
                <a:latin typeface="Consolas"/>
              </a:rPr>
              <a:t>        try {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MainframeCustomerRecord</a:t>
            </a:r>
            <a:r>
              <a:rPr sz="1600" dirty="0">
                <a:latin typeface="Consolas"/>
              </a:rPr>
              <a:t> record = </a:t>
            </a:r>
            <a:r>
              <a:rPr sz="1600" dirty="0" err="1">
                <a:latin typeface="Consolas"/>
              </a:rPr>
              <a:t>mainframeClient.getCustomer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customerId</a:t>
            </a:r>
            <a:r>
              <a:rPr sz="1600" dirty="0">
                <a:latin typeface="Consolas"/>
              </a:rPr>
              <a:t>);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result.setName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record.getName</a:t>
            </a:r>
            <a:r>
              <a:rPr sz="1600" dirty="0">
                <a:latin typeface="Consolas"/>
              </a:rPr>
              <a:t>());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result.setAddress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parseMainframeAddress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record.getAddressBlock</a:t>
            </a:r>
            <a:r>
              <a:rPr sz="1600" dirty="0">
                <a:latin typeface="Consolas"/>
              </a:rPr>
              <a:t>()));</a:t>
            </a:r>
            <a:br>
              <a:rPr sz="4400" dirty="0"/>
            </a:br>
            <a:r>
              <a:rPr sz="1600" dirty="0">
                <a:latin typeface="Consolas"/>
              </a:rPr>
              <a:t>        } catch (</a:t>
            </a:r>
            <a:r>
              <a:rPr sz="1600" dirty="0" err="1">
                <a:latin typeface="Consolas"/>
              </a:rPr>
              <a:t>MainframeConnectionException</a:t>
            </a:r>
            <a:r>
              <a:rPr sz="1600" dirty="0">
                <a:latin typeface="Consolas"/>
              </a:rPr>
              <a:t> e) {</a:t>
            </a:r>
            <a:br>
              <a:rPr sz="4400" dirty="0"/>
            </a:br>
            <a:r>
              <a:rPr sz="1600" dirty="0">
                <a:latin typeface="Consolas"/>
              </a:rPr>
              <a:t>            try {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CrmCustomerSoap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soapResponse</a:t>
            </a:r>
            <a:r>
              <a:rPr sz="1600" dirty="0">
                <a:latin typeface="Consolas"/>
              </a:rPr>
              <a:t> = </a:t>
            </a:r>
            <a:r>
              <a:rPr sz="1600" dirty="0" err="1">
                <a:latin typeface="Consolas"/>
              </a:rPr>
              <a:t>crmSoapClient.getCustomerData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customerId</a:t>
            </a:r>
            <a:r>
              <a:rPr sz="1600" dirty="0">
                <a:latin typeface="Consolas"/>
              </a:rPr>
              <a:t>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result.setName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soapResponse.getFullName</a:t>
            </a:r>
            <a:r>
              <a:rPr sz="1600" dirty="0">
                <a:latin typeface="Consolas"/>
              </a:rPr>
              <a:t>());</a:t>
            </a:r>
            <a:br>
              <a:rPr sz="4400" dirty="0"/>
            </a:br>
            <a:r>
              <a:rPr sz="1600" dirty="0">
                <a:latin typeface="Consolas"/>
              </a:rPr>
              <a:t>                </a:t>
            </a:r>
            <a:r>
              <a:rPr sz="1600" dirty="0" err="1">
                <a:latin typeface="Consolas"/>
              </a:rPr>
              <a:t>result.setAddress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convertSoapAddress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soapResponse.getAddressData</a:t>
            </a:r>
            <a:r>
              <a:rPr sz="1600" dirty="0">
                <a:latin typeface="Consolas"/>
              </a:rPr>
              <a:t>()));</a:t>
            </a:r>
            <a:br>
              <a:rPr sz="4400" dirty="0"/>
            </a:br>
            <a:r>
              <a:rPr sz="1600" dirty="0">
                <a:latin typeface="Consolas"/>
              </a:rPr>
              <a:t>            } catch (</a:t>
            </a:r>
            <a:r>
              <a:rPr sz="1600" dirty="0" err="1">
                <a:latin typeface="Consolas"/>
              </a:rPr>
              <a:t>SOAPException</a:t>
            </a:r>
            <a:r>
              <a:rPr sz="1600" dirty="0">
                <a:latin typeface="Consolas"/>
              </a:rPr>
              <a:t> e2) {</a:t>
            </a:r>
            <a:br>
              <a:rPr sz="4400" dirty="0"/>
            </a:br>
            <a:r>
              <a:rPr sz="1600" dirty="0">
                <a:latin typeface="Consolas"/>
              </a:rPr>
              <a:t>                throw new </a:t>
            </a:r>
            <a:r>
              <a:rPr sz="1600" dirty="0" err="1">
                <a:latin typeface="Consolas"/>
              </a:rPr>
              <a:t>CustomerNotFoundException</a:t>
            </a:r>
            <a:r>
              <a:rPr sz="1600" dirty="0">
                <a:latin typeface="Consolas"/>
              </a:rPr>
              <a:t>("Could not retrieve customer: " + </a:t>
            </a:r>
            <a:r>
              <a:rPr sz="1600" dirty="0" err="1">
                <a:latin typeface="Consolas"/>
              </a:rPr>
              <a:t>customerId</a:t>
            </a:r>
            <a:r>
              <a:rPr sz="1600" dirty="0">
                <a:latin typeface="Consolas"/>
              </a:rPr>
              <a:t>);</a:t>
            </a:r>
            <a:br>
              <a:rPr sz="4400" dirty="0"/>
            </a:br>
            <a:r>
              <a:rPr sz="1600" dirty="0">
                <a:latin typeface="Consolas"/>
              </a:rPr>
              <a:t>            }</a:t>
            </a:r>
            <a:br>
              <a:rPr sz="4400" dirty="0"/>
            </a:br>
            <a:r>
              <a:rPr sz="1600" dirty="0">
                <a:latin typeface="Consolas"/>
              </a:rPr>
              <a:t>        }</a:t>
            </a:r>
            <a:br>
              <a:rPr sz="4400" dirty="0"/>
            </a:br>
            <a:r>
              <a:rPr sz="1600" dirty="0">
                <a:latin typeface="Consolas"/>
              </a:rPr>
              <a:t>        return result;</a:t>
            </a:r>
            <a:br>
              <a:rPr sz="4400" dirty="0"/>
            </a:br>
            <a:r>
              <a:rPr sz="1600" dirty="0">
                <a:latin typeface="Consolas"/>
              </a:rPr>
              <a:t>    }</a:t>
            </a:r>
            <a:br>
              <a:rPr sz="4400" dirty="0"/>
            </a:br>
            <a:r>
              <a:rPr sz="16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Tight Coupling: Service </a:t>
            </a:r>
            <a:r>
              <a:rPr dirty="0" err="1"/>
              <a:t>kennt</a:t>
            </a:r>
            <a:r>
              <a:rPr dirty="0"/>
              <a:t> alle Legacy-</a:t>
            </a:r>
            <a:r>
              <a:rPr dirty="0" err="1"/>
              <a:t>Formate</a:t>
            </a:r>
            <a:endParaRPr dirty="0"/>
          </a:p>
          <a:p>
            <a:r>
              <a:rPr dirty="0"/>
              <a:t>Multiple Responsibilities: Business Logic + Format-</a:t>
            </a:r>
            <a:r>
              <a:rPr dirty="0" err="1"/>
              <a:t>Konvertierung</a:t>
            </a:r>
            <a:endParaRPr dirty="0"/>
          </a:p>
          <a:p>
            <a:r>
              <a:rPr dirty="0"/>
              <a:t>Hard to Test: </a:t>
            </a:r>
            <a:r>
              <a:rPr dirty="0" err="1"/>
              <a:t>Abhängigkeiten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externen</a:t>
            </a:r>
            <a:r>
              <a:rPr dirty="0"/>
              <a:t> </a:t>
            </a:r>
            <a:r>
              <a:rPr dirty="0" err="1"/>
              <a:t>Systemen</a:t>
            </a:r>
            <a:endParaRPr dirty="0"/>
          </a:p>
          <a:p>
            <a:r>
              <a:rPr dirty="0"/>
              <a:t>Inflexible: Neue Systeme </a:t>
            </a:r>
            <a:r>
              <a:rPr dirty="0" err="1"/>
              <a:t>erfordern</a:t>
            </a:r>
            <a:r>
              <a:rPr dirty="0"/>
              <a:t> Service-</a:t>
            </a:r>
            <a:r>
              <a:rPr dirty="0" err="1"/>
              <a:t>Änderung</a:t>
            </a:r>
            <a:endParaRPr dirty="0"/>
          </a:p>
          <a:p>
            <a:r>
              <a:rPr dirty="0"/>
              <a:t>Clean Architecture Violation: Domain Layer </a:t>
            </a:r>
            <a:r>
              <a:rPr dirty="0" err="1"/>
              <a:t>kennt</a:t>
            </a:r>
            <a:r>
              <a:rPr dirty="0"/>
              <a:t> Infrastructure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Singleton + Adapter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Singleton für Shared Resources (Connection Pools, Configuration)</a:t>
            </a:r>
          </a:p>
          <a:p>
            <a:r>
              <a:rPr dirty="0"/>
              <a:t>Adapter Pattern für Legacy-Integration </a:t>
            </a:r>
            <a:r>
              <a:rPr dirty="0" err="1"/>
              <a:t>ohne</a:t>
            </a:r>
            <a:r>
              <a:rPr dirty="0"/>
              <a:t> Domain-</a:t>
            </a:r>
            <a:r>
              <a:rPr dirty="0" err="1"/>
              <a:t>Verschmutzung</a:t>
            </a:r>
            <a:endParaRPr dirty="0"/>
          </a:p>
          <a:p>
            <a:r>
              <a:rPr dirty="0"/>
              <a:t>Clean Architecture </a:t>
            </a:r>
            <a:r>
              <a:rPr dirty="0" err="1"/>
              <a:t>durch</a:t>
            </a:r>
            <a:r>
              <a:rPr dirty="0"/>
              <a:t> Dependency Inversion</a:t>
            </a:r>
          </a:p>
          <a:p>
            <a:r>
              <a:rPr dirty="0"/>
              <a:t>Anti-Corruption Layer </a:t>
            </a:r>
            <a:r>
              <a:rPr dirty="0" err="1"/>
              <a:t>schützt</a:t>
            </a:r>
            <a:r>
              <a:rPr dirty="0"/>
              <a:t> Domain Model</a:t>
            </a:r>
          </a:p>
          <a:p>
            <a:r>
              <a:rPr dirty="0"/>
              <a:t>Thread-Safe Singleton </a:t>
            </a:r>
            <a:r>
              <a:rPr dirty="0" err="1"/>
              <a:t>Implementierung</a:t>
            </a:r>
            <a:endParaRPr dirty="0"/>
          </a:p>
          <a:p>
            <a:r>
              <a:rPr dirty="0"/>
              <a:t>Enum Singleton </a:t>
            </a:r>
            <a:r>
              <a:rPr dirty="0" err="1"/>
              <a:t>als</a:t>
            </a:r>
            <a:r>
              <a:rPr dirty="0"/>
              <a:t> </a:t>
            </a:r>
            <a:r>
              <a:rPr dirty="0" err="1"/>
              <a:t>moderne</a:t>
            </a:r>
            <a:r>
              <a:rPr dirty="0"/>
              <a:t>, </a:t>
            </a:r>
            <a:r>
              <a:rPr dirty="0" err="1"/>
              <a:t>sichere</a:t>
            </a:r>
            <a:r>
              <a:rPr dirty="0"/>
              <a:t> </a:t>
            </a:r>
            <a:r>
              <a:rPr dirty="0" err="1"/>
              <a:t>Variante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Enum 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400" dirty="0">
                <a:latin typeface="Consolas"/>
              </a:rPr>
              <a:t>public </a:t>
            </a:r>
            <a:r>
              <a:rPr sz="1400" dirty="0" err="1">
                <a:latin typeface="Consolas"/>
              </a:rPr>
              <a:t>enum</a:t>
            </a:r>
            <a:r>
              <a:rPr sz="1400" dirty="0">
                <a:latin typeface="Consolas"/>
              </a:rPr>
              <a:t> </a:t>
            </a:r>
            <a:r>
              <a:rPr sz="1400" dirty="0" err="1">
                <a:latin typeface="Consolas"/>
              </a:rPr>
              <a:t>ConfigurationManager</a:t>
            </a:r>
            <a:r>
              <a:rPr sz="1400" dirty="0">
                <a:latin typeface="Consolas"/>
              </a:rPr>
              <a:t> {</a:t>
            </a:r>
            <a:br>
              <a:rPr sz="4000" dirty="0"/>
            </a:br>
            <a:r>
              <a:rPr sz="1400" dirty="0">
                <a:latin typeface="Consolas"/>
              </a:rPr>
              <a:t>    INSTANCE;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private final Map&lt;String, String&gt; config;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r>
              <a:rPr sz="1400" dirty="0" err="1">
                <a:latin typeface="Consolas"/>
              </a:rPr>
              <a:t>ConfigurationManager</a:t>
            </a:r>
            <a:r>
              <a:rPr sz="1400" dirty="0">
                <a:latin typeface="Consolas"/>
              </a:rPr>
              <a:t>() {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this.config</a:t>
            </a:r>
            <a:r>
              <a:rPr sz="1400" dirty="0">
                <a:latin typeface="Consolas"/>
              </a:rPr>
              <a:t> = </a:t>
            </a:r>
            <a:r>
              <a:rPr sz="1400" dirty="0" err="1">
                <a:latin typeface="Consolas"/>
              </a:rPr>
              <a:t>loadConfiguration</a:t>
            </a:r>
            <a:r>
              <a:rPr sz="1400" dirty="0">
                <a:latin typeface="Consolas"/>
              </a:rPr>
              <a:t>();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public String </a:t>
            </a:r>
            <a:r>
              <a:rPr sz="1400" dirty="0" err="1">
                <a:latin typeface="Consolas"/>
              </a:rPr>
              <a:t>getProperty</a:t>
            </a:r>
            <a:r>
              <a:rPr sz="1400" dirty="0">
                <a:latin typeface="Consolas"/>
              </a:rPr>
              <a:t>(String key) {</a:t>
            </a:r>
            <a:br>
              <a:rPr sz="4000" dirty="0"/>
            </a:br>
            <a:r>
              <a:rPr sz="1400" dirty="0">
                <a:latin typeface="Consolas"/>
              </a:rPr>
              <a:t>        return </a:t>
            </a:r>
            <a:r>
              <a:rPr sz="1400" dirty="0" err="1">
                <a:latin typeface="Consolas"/>
              </a:rPr>
              <a:t>config.get</a:t>
            </a:r>
            <a:r>
              <a:rPr sz="1400" dirty="0">
                <a:latin typeface="Consolas"/>
              </a:rPr>
              <a:t>(key);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public String </a:t>
            </a:r>
            <a:r>
              <a:rPr sz="1400" dirty="0" err="1">
                <a:latin typeface="Consolas"/>
              </a:rPr>
              <a:t>getProperty</a:t>
            </a:r>
            <a:r>
              <a:rPr sz="1400" dirty="0">
                <a:latin typeface="Consolas"/>
              </a:rPr>
              <a:t>(String key, String </a:t>
            </a:r>
            <a:r>
              <a:rPr sz="1400" dirty="0" err="1">
                <a:latin typeface="Consolas"/>
              </a:rPr>
              <a:t>defaultValue</a:t>
            </a:r>
            <a:r>
              <a:rPr sz="1400" dirty="0">
                <a:latin typeface="Consolas"/>
              </a:rPr>
              <a:t>) {</a:t>
            </a:r>
            <a:br>
              <a:rPr sz="4000" dirty="0"/>
            </a:br>
            <a:r>
              <a:rPr sz="1400" dirty="0">
                <a:latin typeface="Consolas"/>
              </a:rPr>
              <a:t>        return </a:t>
            </a:r>
            <a:r>
              <a:rPr sz="1400" dirty="0" err="1">
                <a:latin typeface="Consolas"/>
              </a:rPr>
              <a:t>config.getOrDefault</a:t>
            </a:r>
            <a:r>
              <a:rPr sz="1400" dirty="0">
                <a:latin typeface="Consolas"/>
              </a:rPr>
              <a:t>(key, </a:t>
            </a:r>
            <a:r>
              <a:rPr sz="1400" dirty="0" err="1">
                <a:latin typeface="Consolas"/>
              </a:rPr>
              <a:t>defaultValue</a:t>
            </a:r>
            <a:r>
              <a:rPr sz="1400" dirty="0">
                <a:latin typeface="Consolas"/>
              </a:rPr>
              <a:t>);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    </a:t>
            </a:r>
            <a:br>
              <a:rPr sz="4000" dirty="0"/>
            </a:br>
            <a:r>
              <a:rPr sz="1400" dirty="0">
                <a:latin typeface="Consolas"/>
              </a:rPr>
              <a:t>    private Map&lt;String, String&gt; </a:t>
            </a:r>
            <a:r>
              <a:rPr sz="1400" dirty="0" err="1">
                <a:latin typeface="Consolas"/>
              </a:rPr>
              <a:t>loadConfiguration</a:t>
            </a:r>
            <a:r>
              <a:rPr sz="1400" dirty="0">
                <a:latin typeface="Consolas"/>
              </a:rPr>
              <a:t>() {</a:t>
            </a:r>
            <a:br>
              <a:rPr sz="4000" dirty="0"/>
            </a:br>
            <a:r>
              <a:rPr sz="1400" dirty="0">
                <a:latin typeface="Consolas"/>
              </a:rPr>
              <a:t>        Map&lt;String, String&gt; props = new HashMap&lt;&gt;();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loadEnvironmentVariables</a:t>
            </a:r>
            <a:r>
              <a:rPr sz="1400" dirty="0">
                <a:latin typeface="Consolas"/>
              </a:rPr>
              <a:t>(props);</a:t>
            </a:r>
            <a:br>
              <a:rPr sz="4000" dirty="0"/>
            </a:br>
            <a:r>
              <a:rPr sz="1400" dirty="0">
                <a:latin typeface="Consolas"/>
              </a:rPr>
              <a:t>        </a:t>
            </a:r>
            <a:r>
              <a:rPr sz="1400" dirty="0" err="1">
                <a:latin typeface="Consolas"/>
              </a:rPr>
              <a:t>loadPropertyFiles</a:t>
            </a:r>
            <a:r>
              <a:rPr sz="1400" dirty="0">
                <a:latin typeface="Consolas"/>
              </a:rPr>
              <a:t>(props);</a:t>
            </a:r>
            <a:br>
              <a:rPr sz="4000" dirty="0"/>
            </a:br>
            <a:r>
              <a:rPr sz="1400" dirty="0">
                <a:latin typeface="Consolas"/>
              </a:rPr>
              <a:t>        return </a:t>
            </a:r>
            <a:r>
              <a:rPr sz="1400" dirty="0" err="1">
                <a:latin typeface="Consolas"/>
              </a:rPr>
              <a:t>Collections.unmodifiableMap</a:t>
            </a:r>
            <a:r>
              <a:rPr sz="1400" dirty="0">
                <a:latin typeface="Consolas"/>
              </a:rPr>
              <a:t>(props);</a:t>
            </a:r>
            <a:br>
              <a:rPr sz="4000" dirty="0"/>
            </a:br>
            <a:r>
              <a:rPr sz="1400" dirty="0">
                <a:latin typeface="Consolas"/>
              </a:rPr>
              <a:t>    }</a:t>
            </a:r>
            <a:br>
              <a:rPr sz="4000" dirty="0"/>
            </a:br>
            <a:r>
              <a:rPr sz="14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Adapter für Legacy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dirty="0">
                <a:latin typeface="Consolas"/>
              </a:rPr>
              <a:t>@Component</a:t>
            </a:r>
            <a:br>
              <a:rPr sz="4400" dirty="0"/>
            </a:br>
            <a:r>
              <a:rPr sz="1600" dirty="0">
                <a:latin typeface="Consolas"/>
              </a:rPr>
              <a:t>public class </a:t>
            </a:r>
            <a:r>
              <a:rPr sz="1600" dirty="0" err="1">
                <a:latin typeface="Consolas"/>
              </a:rPr>
              <a:t>MainframeCustomerAdapter</a:t>
            </a:r>
            <a:r>
              <a:rPr sz="1600" dirty="0">
                <a:latin typeface="Consolas"/>
              </a:rPr>
              <a:t> implements </a:t>
            </a:r>
            <a:r>
              <a:rPr sz="1600" dirty="0" err="1">
                <a:latin typeface="Consolas"/>
              </a:rPr>
              <a:t>CustomerDataService</a:t>
            </a:r>
            <a:r>
              <a:rPr sz="1600" dirty="0">
                <a:latin typeface="Consolas"/>
              </a:rPr>
              <a:t> {</a:t>
            </a:r>
            <a:br>
              <a:rPr sz="4400" dirty="0"/>
            </a:br>
            <a:r>
              <a:rPr sz="1600" dirty="0">
                <a:latin typeface="Consolas"/>
              </a:rPr>
              <a:t>    private final </a:t>
            </a:r>
            <a:r>
              <a:rPr sz="1600" dirty="0" err="1">
                <a:latin typeface="Consolas"/>
              </a:rPr>
              <a:t>MainframeClient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mainframeClient</a:t>
            </a:r>
            <a:r>
              <a:rPr sz="1600" dirty="0">
                <a:latin typeface="Consolas"/>
              </a:rPr>
              <a:t>;</a:t>
            </a:r>
            <a:br>
              <a:rPr sz="4400" dirty="0"/>
            </a:br>
            <a:r>
              <a:rPr sz="1600" dirty="0">
                <a:latin typeface="Consolas"/>
              </a:rPr>
              <a:t>    private final </a:t>
            </a:r>
            <a:r>
              <a:rPr sz="1600" dirty="0" err="1">
                <a:latin typeface="Consolas"/>
              </a:rPr>
              <a:t>MainframeDataMapper</a:t>
            </a:r>
            <a:r>
              <a:rPr sz="1600" dirty="0">
                <a:latin typeface="Consolas"/>
              </a:rPr>
              <a:t> mapper;</a:t>
            </a:r>
            <a:br>
              <a:rPr sz="4400" dirty="0"/>
            </a:br>
            <a:r>
              <a:rPr sz="1600" dirty="0">
                <a:latin typeface="Consolas"/>
              </a:rPr>
              <a:t>    </a:t>
            </a:r>
            <a:br>
              <a:rPr sz="4400" dirty="0"/>
            </a:br>
            <a:r>
              <a:rPr sz="1600" dirty="0">
                <a:latin typeface="Consolas"/>
              </a:rPr>
              <a:t>    @Override</a:t>
            </a:r>
            <a:br>
              <a:rPr sz="4400" dirty="0"/>
            </a:br>
            <a:r>
              <a:rPr sz="1600" dirty="0">
                <a:latin typeface="Consolas"/>
              </a:rPr>
              <a:t>    public </a:t>
            </a:r>
            <a:r>
              <a:rPr sz="1600" dirty="0" err="1">
                <a:latin typeface="Consolas"/>
              </a:rPr>
              <a:t>CustomerProfile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getCustomerProfile</a:t>
            </a:r>
            <a:r>
              <a:rPr sz="1600" dirty="0">
                <a:latin typeface="Consolas"/>
              </a:rPr>
              <a:t>(CustomerId </a:t>
            </a:r>
            <a:r>
              <a:rPr sz="1600" dirty="0" err="1">
                <a:latin typeface="Consolas"/>
              </a:rPr>
              <a:t>customerId</a:t>
            </a:r>
            <a:r>
              <a:rPr sz="1600" dirty="0">
                <a:latin typeface="Consolas"/>
              </a:rPr>
              <a:t>) {</a:t>
            </a:r>
            <a:br>
              <a:rPr sz="4400" dirty="0"/>
            </a:br>
            <a:r>
              <a:rPr sz="1600" dirty="0">
                <a:latin typeface="Consolas"/>
              </a:rPr>
              <a:t>        try {</a:t>
            </a:r>
            <a:br>
              <a:rPr sz="4400" dirty="0"/>
            </a:br>
            <a:r>
              <a:rPr sz="1600" dirty="0">
                <a:latin typeface="Consolas"/>
              </a:rPr>
              <a:t>            </a:t>
            </a:r>
            <a:r>
              <a:rPr sz="1600" dirty="0" err="1">
                <a:latin typeface="Consolas"/>
              </a:rPr>
              <a:t>MainframeCustomerRecord</a:t>
            </a:r>
            <a:r>
              <a:rPr sz="1600" dirty="0">
                <a:latin typeface="Consolas"/>
              </a:rPr>
              <a:t> record = </a:t>
            </a:r>
            <a:r>
              <a:rPr sz="1600" dirty="0" err="1">
                <a:latin typeface="Consolas"/>
              </a:rPr>
              <a:t>mainframeClient.retrieveCustomer</a:t>
            </a:r>
            <a:r>
              <a:rPr sz="1600" dirty="0">
                <a:latin typeface="Consolas"/>
              </a:rPr>
              <a:t>(</a:t>
            </a:r>
            <a:r>
              <a:rPr sz="1600" dirty="0" err="1">
                <a:latin typeface="Consolas"/>
              </a:rPr>
              <a:t>customerId.getValue</a:t>
            </a:r>
            <a:r>
              <a:rPr sz="1600" dirty="0">
                <a:latin typeface="Consolas"/>
              </a:rPr>
              <a:t>());</a:t>
            </a:r>
            <a:br>
              <a:rPr sz="4400" dirty="0"/>
            </a:br>
            <a:r>
              <a:rPr sz="1600" dirty="0">
                <a:latin typeface="Consolas"/>
              </a:rPr>
              <a:t>            return </a:t>
            </a:r>
            <a:r>
              <a:rPr sz="1600" dirty="0" err="1">
                <a:latin typeface="Consolas"/>
              </a:rPr>
              <a:t>mapper.toDomainModel</a:t>
            </a:r>
            <a:r>
              <a:rPr sz="1600" dirty="0">
                <a:latin typeface="Consolas"/>
              </a:rPr>
              <a:t>(record);</a:t>
            </a:r>
            <a:br>
              <a:rPr sz="4400" dirty="0"/>
            </a:br>
            <a:r>
              <a:rPr sz="1600" dirty="0">
                <a:latin typeface="Consolas"/>
              </a:rPr>
              <a:t>        } catch (</a:t>
            </a:r>
            <a:r>
              <a:rPr sz="1600" dirty="0" err="1">
                <a:latin typeface="Consolas"/>
              </a:rPr>
              <a:t>MainframeConnectionException</a:t>
            </a:r>
            <a:r>
              <a:rPr sz="1600" dirty="0">
                <a:latin typeface="Consolas"/>
              </a:rPr>
              <a:t> e) {</a:t>
            </a:r>
            <a:br>
              <a:rPr sz="4400" dirty="0"/>
            </a:br>
            <a:r>
              <a:rPr sz="1600" dirty="0">
                <a:latin typeface="Consolas"/>
              </a:rPr>
              <a:t>            throw new </a:t>
            </a:r>
            <a:r>
              <a:rPr sz="1600" dirty="0" err="1">
                <a:latin typeface="Consolas"/>
              </a:rPr>
              <a:t>CustomerDataAccessException</a:t>
            </a:r>
            <a:r>
              <a:rPr sz="1600" dirty="0">
                <a:latin typeface="Consolas"/>
              </a:rPr>
              <a:t>("Mainframe connection failed", e);</a:t>
            </a:r>
            <a:br>
              <a:rPr sz="4400" dirty="0"/>
            </a:br>
            <a:r>
              <a:rPr sz="1600" dirty="0">
                <a:latin typeface="Consolas"/>
              </a:rPr>
              <a:t>        }</a:t>
            </a:r>
            <a:br>
              <a:rPr sz="4400" dirty="0"/>
            </a:br>
            <a:r>
              <a:rPr sz="1600" dirty="0">
                <a:latin typeface="Consolas"/>
              </a:rPr>
              <a:t>    }</a:t>
            </a:r>
            <a:br>
              <a:rPr sz="4400" dirty="0"/>
            </a:br>
            <a:r>
              <a:rPr sz="1600" dirty="0">
                <a:latin typeface="Consolas"/>
              </a:rPr>
              <a:t>}</a:t>
            </a:r>
            <a:br>
              <a:rPr sz="4400" dirty="0"/>
            </a:br>
            <a:br>
              <a:rPr sz="4400" dirty="0"/>
            </a:br>
            <a:r>
              <a:rPr sz="1600" dirty="0">
                <a:latin typeface="Consolas"/>
              </a:rPr>
              <a:t>// Domain Interface - </a:t>
            </a:r>
            <a:r>
              <a:rPr sz="1600" dirty="0" err="1">
                <a:latin typeface="Consolas"/>
              </a:rPr>
              <a:t>keine</a:t>
            </a:r>
            <a:r>
              <a:rPr sz="1600" dirty="0">
                <a:latin typeface="Consolas"/>
              </a:rPr>
              <a:t> externe </a:t>
            </a:r>
            <a:r>
              <a:rPr sz="1600" dirty="0" err="1">
                <a:latin typeface="Consolas"/>
              </a:rPr>
              <a:t>Abhängigkeiten</a:t>
            </a:r>
            <a:br>
              <a:rPr sz="4400" dirty="0"/>
            </a:br>
            <a:r>
              <a:rPr sz="1600" dirty="0">
                <a:latin typeface="Consolas"/>
              </a:rPr>
              <a:t>public interface </a:t>
            </a:r>
            <a:r>
              <a:rPr sz="1600" dirty="0" err="1">
                <a:latin typeface="Consolas"/>
              </a:rPr>
              <a:t>CustomerDataService</a:t>
            </a:r>
            <a:r>
              <a:rPr sz="1600" dirty="0">
                <a:latin typeface="Consolas"/>
              </a:rPr>
              <a:t> {</a:t>
            </a:r>
            <a:br>
              <a:rPr sz="4400" dirty="0"/>
            </a:br>
            <a:r>
              <a:rPr sz="1600" dirty="0">
                <a:latin typeface="Consolas"/>
              </a:rPr>
              <a:t>    </a:t>
            </a:r>
            <a:r>
              <a:rPr sz="1600" dirty="0" err="1">
                <a:latin typeface="Consolas"/>
              </a:rPr>
              <a:t>CustomerProfile</a:t>
            </a:r>
            <a:r>
              <a:rPr sz="1600" dirty="0">
                <a:latin typeface="Consolas"/>
              </a:rPr>
              <a:t> </a:t>
            </a:r>
            <a:r>
              <a:rPr sz="1600" dirty="0" err="1">
                <a:latin typeface="Consolas"/>
              </a:rPr>
              <a:t>getCustomerProfile</a:t>
            </a:r>
            <a:r>
              <a:rPr sz="1600" dirty="0">
                <a:latin typeface="Consolas"/>
              </a:rPr>
              <a:t>(CustomerId </a:t>
            </a:r>
            <a:r>
              <a:rPr sz="1600" dirty="0" err="1">
                <a:latin typeface="Consolas"/>
              </a:rPr>
              <a:t>customerId</a:t>
            </a:r>
            <a:r>
              <a:rPr sz="1600" dirty="0">
                <a:latin typeface="Consolas"/>
              </a:rPr>
              <a:t>);</a:t>
            </a:r>
            <a:br>
              <a:rPr sz="4400" dirty="0"/>
            </a:br>
            <a:r>
              <a:rPr sz="16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Creational Patterns - Schlüsselerkenntnisse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Factory Method: </a:t>
            </a:r>
            <a:r>
              <a:rPr dirty="0" err="1"/>
              <a:t>Polymorphismus</a:t>
            </a:r>
            <a:r>
              <a:rPr dirty="0"/>
              <a:t> </a:t>
            </a:r>
            <a:r>
              <a:rPr dirty="0" err="1"/>
              <a:t>statt</a:t>
            </a:r>
            <a:r>
              <a:rPr dirty="0"/>
              <a:t> Switch-Statements</a:t>
            </a:r>
          </a:p>
          <a:p>
            <a:r>
              <a:rPr dirty="0"/>
              <a:t>Abstract Factory: Service-</a:t>
            </a:r>
            <a:r>
              <a:rPr dirty="0" err="1"/>
              <a:t>Familien</a:t>
            </a:r>
            <a:r>
              <a:rPr dirty="0"/>
              <a:t> </a:t>
            </a:r>
            <a:r>
              <a:rPr dirty="0" err="1"/>
              <a:t>sauber</a:t>
            </a:r>
            <a:r>
              <a:rPr dirty="0"/>
              <a:t> </a:t>
            </a:r>
            <a:r>
              <a:rPr dirty="0" err="1"/>
              <a:t>strukturieren</a:t>
            </a:r>
            <a:endParaRPr dirty="0"/>
          </a:p>
          <a:p>
            <a:r>
              <a:rPr dirty="0"/>
              <a:t>Builder: </a:t>
            </a:r>
            <a:r>
              <a:rPr dirty="0" err="1"/>
              <a:t>Komplexe</a:t>
            </a:r>
            <a:r>
              <a:rPr dirty="0"/>
              <a:t> </a:t>
            </a:r>
            <a:r>
              <a:rPr dirty="0" err="1"/>
              <a:t>Objektkonfiguration</a:t>
            </a:r>
            <a:r>
              <a:rPr dirty="0"/>
              <a:t> </a:t>
            </a:r>
            <a:r>
              <a:rPr dirty="0" err="1"/>
              <a:t>mit</a:t>
            </a:r>
            <a:r>
              <a:rPr dirty="0"/>
              <a:t> Fluent Interface</a:t>
            </a:r>
          </a:p>
          <a:p>
            <a:r>
              <a:rPr dirty="0"/>
              <a:t>Prototype: Performance-</a:t>
            </a:r>
            <a:r>
              <a:rPr dirty="0" err="1"/>
              <a:t>Optimierung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intelligentes</a:t>
            </a:r>
            <a:r>
              <a:rPr dirty="0"/>
              <a:t> </a:t>
            </a:r>
            <a:r>
              <a:rPr dirty="0" err="1"/>
              <a:t>Klonen</a:t>
            </a:r>
            <a:endParaRPr dirty="0"/>
          </a:p>
          <a:p>
            <a:r>
              <a:rPr dirty="0"/>
              <a:t>Singleton: Shared Resources + Adapter für Legacy-Integration</a:t>
            </a:r>
          </a:p>
          <a:p>
            <a:r>
              <a:rPr dirty="0"/>
              <a:t>SOLID-</a:t>
            </a:r>
            <a:r>
              <a:rPr dirty="0" err="1"/>
              <a:t>Prinzipien</a:t>
            </a:r>
            <a:r>
              <a:rPr dirty="0"/>
              <a:t> </a:t>
            </a:r>
            <a:r>
              <a:rPr dirty="0" err="1"/>
              <a:t>werden</a:t>
            </a:r>
            <a:r>
              <a:rPr dirty="0"/>
              <a:t> </a:t>
            </a:r>
            <a:r>
              <a:rPr dirty="0" err="1"/>
              <a:t>natürlich</a:t>
            </a:r>
            <a:r>
              <a:rPr dirty="0"/>
              <a:t> </a:t>
            </a:r>
            <a:r>
              <a:rPr dirty="0" err="1"/>
              <a:t>erfüllt</a:t>
            </a:r>
            <a:endParaRPr dirty="0"/>
          </a:p>
          <a:p>
            <a:r>
              <a:rPr dirty="0" err="1"/>
              <a:t>Bessere</a:t>
            </a:r>
            <a:r>
              <a:rPr dirty="0"/>
              <a:t> </a:t>
            </a:r>
            <a:r>
              <a:rPr dirty="0" err="1"/>
              <a:t>Testbarkeit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lose </a:t>
            </a:r>
            <a:r>
              <a:rPr dirty="0" err="1"/>
              <a:t>Kopplung</a:t>
            </a:r>
            <a:endParaRPr dirty="0"/>
          </a:p>
          <a:p>
            <a:r>
              <a:rPr dirty="0"/>
              <a:t>Note: Block 1 Creational Patterns </a:t>
            </a:r>
            <a:r>
              <a:rPr dirty="0" err="1"/>
              <a:t>schaffen</a:t>
            </a:r>
            <a:r>
              <a:rPr dirty="0"/>
              <a:t> die </a:t>
            </a:r>
            <a:r>
              <a:rPr dirty="0" err="1"/>
              <a:t>Grundlage</a:t>
            </a:r>
            <a:r>
              <a:rPr dirty="0"/>
              <a:t> für </a:t>
            </a:r>
            <a:r>
              <a:rPr dirty="0" err="1"/>
              <a:t>saubere</a:t>
            </a:r>
            <a:r>
              <a:rPr dirty="0"/>
              <a:t>, </a:t>
            </a:r>
            <a:r>
              <a:rPr dirty="0" err="1"/>
              <a:t>erweiterbare</a:t>
            </a:r>
            <a:r>
              <a:rPr dirty="0"/>
              <a:t> Enterprise-</a:t>
            </a:r>
            <a:r>
              <a:rPr dirty="0" err="1"/>
              <a:t>Architekturen</a:t>
            </a:r>
            <a:r>
              <a:rPr dirty="0"/>
              <a:t> </a:t>
            </a:r>
            <a:r>
              <a:rPr dirty="0" err="1"/>
              <a:t>durch</a:t>
            </a:r>
            <a:r>
              <a:rPr dirty="0"/>
              <a:t> </a:t>
            </a:r>
            <a:r>
              <a:rPr dirty="0" err="1"/>
              <a:t>systematische</a:t>
            </a:r>
            <a:r>
              <a:rPr dirty="0"/>
              <a:t> </a:t>
            </a:r>
            <a:r>
              <a:rPr dirty="0" err="1"/>
              <a:t>Objekterzeugung</a:t>
            </a:r>
            <a:r>
              <a:rPr dirty="0"/>
              <a:t> und </a:t>
            </a:r>
            <a:r>
              <a:rPr dirty="0" err="1"/>
              <a:t>klare</a:t>
            </a:r>
            <a:r>
              <a:rPr dirty="0"/>
              <a:t> </a:t>
            </a:r>
            <a:r>
              <a:rPr dirty="0" err="1"/>
              <a:t>Verantwortlichkeiten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Long Method: </a:t>
            </a:r>
            <a:r>
              <a:rPr dirty="0" err="1"/>
              <a:t>createCustomer</a:t>
            </a:r>
            <a:r>
              <a:rPr dirty="0"/>
              <a:t>-Methode hat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viele</a:t>
            </a:r>
            <a:r>
              <a:rPr dirty="0"/>
              <a:t> </a:t>
            </a:r>
            <a:r>
              <a:rPr dirty="0" err="1"/>
              <a:t>Zeilen</a:t>
            </a:r>
            <a:endParaRPr dirty="0"/>
          </a:p>
          <a:p>
            <a:r>
              <a:rPr dirty="0"/>
              <a:t>Switch Statements: </a:t>
            </a:r>
            <a:r>
              <a:rPr dirty="0" err="1"/>
              <a:t>Typ-basierte</a:t>
            </a:r>
            <a:r>
              <a:rPr dirty="0"/>
              <a:t> </a:t>
            </a:r>
            <a:r>
              <a:rPr dirty="0" err="1"/>
              <a:t>Verzweigung</a:t>
            </a:r>
            <a:r>
              <a:rPr dirty="0"/>
              <a:t> </a:t>
            </a:r>
            <a:r>
              <a:rPr dirty="0" err="1"/>
              <a:t>deutet</a:t>
            </a:r>
            <a:r>
              <a:rPr dirty="0"/>
              <a:t> auf </a:t>
            </a:r>
            <a:r>
              <a:rPr dirty="0" err="1"/>
              <a:t>fehlendes</a:t>
            </a:r>
            <a:r>
              <a:rPr dirty="0"/>
              <a:t> </a:t>
            </a:r>
            <a:r>
              <a:rPr dirty="0" err="1"/>
              <a:t>Polymorphismus</a:t>
            </a:r>
            <a:r>
              <a:rPr dirty="0"/>
              <a:t> </a:t>
            </a:r>
            <a:r>
              <a:rPr dirty="0" err="1"/>
              <a:t>hin</a:t>
            </a:r>
            <a:endParaRPr dirty="0"/>
          </a:p>
          <a:p>
            <a:r>
              <a:rPr dirty="0"/>
              <a:t>Feature Envy: Methode </a:t>
            </a:r>
            <a:r>
              <a:rPr dirty="0" err="1"/>
              <a:t>manipuliert</a:t>
            </a:r>
            <a:r>
              <a:rPr dirty="0"/>
              <a:t> </a:t>
            </a:r>
            <a:r>
              <a:rPr dirty="0" err="1"/>
              <a:t>mehr</a:t>
            </a:r>
            <a:r>
              <a:rPr dirty="0"/>
              <a:t> Daten </a:t>
            </a:r>
            <a:r>
              <a:rPr dirty="0" err="1"/>
              <a:t>als</a:t>
            </a:r>
            <a:r>
              <a:rPr dirty="0"/>
              <a:t> </a:t>
            </a:r>
            <a:r>
              <a:rPr dirty="0" err="1"/>
              <a:t>sie</a:t>
            </a:r>
            <a:r>
              <a:rPr dirty="0"/>
              <a:t> </a:t>
            </a:r>
            <a:r>
              <a:rPr dirty="0" err="1"/>
              <a:t>besitzt</a:t>
            </a:r>
            <a:endParaRPr dirty="0"/>
          </a:p>
          <a:p>
            <a:r>
              <a:rPr dirty="0"/>
              <a:t>Duplicate Code: </a:t>
            </a:r>
            <a:r>
              <a:rPr dirty="0" err="1"/>
              <a:t>Wiederholte</a:t>
            </a:r>
            <a:r>
              <a:rPr dirty="0"/>
              <a:t> </a:t>
            </a:r>
            <a:r>
              <a:rPr dirty="0" err="1"/>
              <a:t>Zuweisungen</a:t>
            </a:r>
            <a:r>
              <a:rPr dirty="0"/>
              <a:t> in </a:t>
            </a:r>
            <a:r>
              <a:rPr dirty="0" err="1"/>
              <a:t>jedem</a:t>
            </a:r>
            <a:r>
              <a:rPr dirty="0"/>
              <a:t> Case</a:t>
            </a:r>
          </a:p>
          <a:p>
            <a:r>
              <a:rPr dirty="0"/>
              <a:t>Open/Closed Principle </a:t>
            </a:r>
            <a:r>
              <a:rPr dirty="0" err="1"/>
              <a:t>Verletzung</a:t>
            </a:r>
            <a:r>
              <a:rPr dirty="0"/>
              <a:t>: Neue Kunden-</a:t>
            </a:r>
            <a:r>
              <a:rPr dirty="0" err="1"/>
              <a:t>Typen</a:t>
            </a:r>
            <a:r>
              <a:rPr dirty="0"/>
              <a:t> </a:t>
            </a:r>
            <a:r>
              <a:rPr dirty="0" err="1"/>
              <a:t>erfordern</a:t>
            </a:r>
            <a:r>
              <a:rPr dirty="0"/>
              <a:t> </a:t>
            </a:r>
            <a:r>
              <a:rPr dirty="0" err="1"/>
              <a:t>Änderung</a:t>
            </a:r>
            <a:r>
              <a:rPr dirty="0"/>
              <a:t> </a:t>
            </a:r>
            <a:r>
              <a:rPr dirty="0" err="1"/>
              <a:t>bestehender</a:t>
            </a:r>
            <a:r>
              <a:rPr dirty="0"/>
              <a:t> Methode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Factory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Definiert</a:t>
            </a:r>
            <a:r>
              <a:rPr dirty="0"/>
              <a:t> </a:t>
            </a:r>
            <a:r>
              <a:rPr dirty="0" err="1"/>
              <a:t>eine</a:t>
            </a:r>
            <a:r>
              <a:rPr dirty="0"/>
              <a:t> </a:t>
            </a:r>
            <a:r>
              <a:rPr dirty="0" err="1"/>
              <a:t>Schnittstelle</a:t>
            </a:r>
            <a:r>
              <a:rPr dirty="0"/>
              <a:t> </a:t>
            </a:r>
            <a:r>
              <a:rPr dirty="0" err="1"/>
              <a:t>zum</a:t>
            </a:r>
            <a:r>
              <a:rPr dirty="0"/>
              <a:t> </a:t>
            </a:r>
            <a:r>
              <a:rPr dirty="0" err="1"/>
              <a:t>Erstellen</a:t>
            </a:r>
            <a:r>
              <a:rPr dirty="0"/>
              <a:t> von </a:t>
            </a:r>
            <a:r>
              <a:rPr dirty="0" err="1"/>
              <a:t>Objekten</a:t>
            </a:r>
            <a:endParaRPr dirty="0"/>
          </a:p>
          <a:p>
            <a:r>
              <a:rPr dirty="0" err="1"/>
              <a:t>Unterklassen</a:t>
            </a:r>
            <a:r>
              <a:rPr dirty="0"/>
              <a:t> </a:t>
            </a:r>
            <a:r>
              <a:rPr dirty="0" err="1"/>
              <a:t>entscheiden</a:t>
            </a:r>
            <a:r>
              <a:rPr dirty="0"/>
              <a:t>, </a:t>
            </a:r>
            <a:r>
              <a:rPr dirty="0" err="1"/>
              <a:t>welche</a:t>
            </a:r>
            <a:r>
              <a:rPr dirty="0"/>
              <a:t> Klasse </a:t>
            </a:r>
            <a:r>
              <a:rPr dirty="0" err="1"/>
              <a:t>instantiiert</a:t>
            </a:r>
            <a:r>
              <a:rPr dirty="0"/>
              <a:t> </a:t>
            </a:r>
            <a:r>
              <a:rPr dirty="0" err="1"/>
              <a:t>wird</a:t>
            </a:r>
            <a:endParaRPr dirty="0"/>
          </a:p>
          <a:p>
            <a:r>
              <a:rPr dirty="0" err="1"/>
              <a:t>Polymorphismus</a:t>
            </a:r>
            <a:r>
              <a:rPr dirty="0"/>
              <a:t> </a:t>
            </a:r>
            <a:r>
              <a:rPr dirty="0" err="1"/>
              <a:t>statt</a:t>
            </a:r>
            <a:r>
              <a:rPr dirty="0"/>
              <a:t> </a:t>
            </a:r>
            <a:r>
              <a:rPr dirty="0" err="1"/>
              <a:t>Konditionals</a:t>
            </a:r>
            <a:endParaRPr dirty="0"/>
          </a:p>
          <a:p>
            <a:r>
              <a:rPr dirty="0" err="1"/>
              <a:t>Erweiterbarkeit</a:t>
            </a:r>
            <a:r>
              <a:rPr dirty="0"/>
              <a:t> </a:t>
            </a:r>
            <a:r>
              <a:rPr dirty="0" err="1"/>
              <a:t>ohne</a:t>
            </a:r>
            <a:r>
              <a:rPr dirty="0"/>
              <a:t> </a:t>
            </a:r>
            <a:r>
              <a:rPr dirty="0" err="1"/>
              <a:t>Modifikation</a:t>
            </a:r>
            <a:r>
              <a:rPr dirty="0"/>
              <a:t> </a:t>
            </a:r>
            <a:r>
              <a:rPr dirty="0" err="1"/>
              <a:t>bestehenden</a:t>
            </a:r>
            <a:r>
              <a:rPr dirty="0"/>
              <a:t> Codes</a:t>
            </a:r>
          </a:p>
          <a:p>
            <a:r>
              <a:rPr dirty="0"/>
              <a:t>Template Method </a:t>
            </a:r>
            <a:r>
              <a:rPr dirty="0" err="1"/>
              <a:t>verwendet</a:t>
            </a:r>
            <a:r>
              <a:rPr dirty="0"/>
              <a:t> Factory Method</a:t>
            </a:r>
          </a:p>
          <a:p>
            <a:r>
              <a:rPr dirty="0" err="1"/>
              <a:t>Gemeinsame</a:t>
            </a:r>
            <a:r>
              <a:rPr dirty="0"/>
              <a:t> </a:t>
            </a:r>
            <a:r>
              <a:rPr dirty="0" err="1"/>
              <a:t>Geschäftslogik</a:t>
            </a:r>
            <a:r>
              <a:rPr dirty="0"/>
              <a:t> in Creator-Klasse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Factory Method Creator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public abstract class </a:t>
            </a:r>
            <a:r>
              <a:rPr sz="1800" dirty="0" err="1">
                <a:latin typeface="Consolas"/>
              </a:rPr>
              <a:t>CustomerFactory</a:t>
            </a:r>
            <a:r>
              <a:rPr sz="1800" dirty="0">
                <a:latin typeface="Consolas"/>
              </a:rPr>
              <a:t> {</a:t>
            </a:r>
            <a:br>
              <a:rPr sz="4800" dirty="0"/>
            </a:br>
            <a:r>
              <a:rPr sz="1800" dirty="0">
                <a:latin typeface="Consolas"/>
              </a:rPr>
              <a:t>    // Factory Method - </a:t>
            </a:r>
            <a:r>
              <a:rPr sz="1800" dirty="0" err="1">
                <a:latin typeface="Consolas"/>
              </a:rPr>
              <a:t>zu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implementieren</a:t>
            </a:r>
            <a:r>
              <a:rPr sz="1800" dirty="0">
                <a:latin typeface="Consolas"/>
              </a:rPr>
              <a:t> von </a:t>
            </a:r>
            <a:r>
              <a:rPr sz="1800" dirty="0" err="1">
                <a:latin typeface="Consolas"/>
              </a:rPr>
              <a:t>Subklassen</a:t>
            </a:r>
            <a:br>
              <a:rPr sz="4800" dirty="0"/>
            </a:br>
            <a:r>
              <a:rPr sz="1800" dirty="0">
                <a:latin typeface="Consolas"/>
              </a:rPr>
              <a:t>    protected abstract Customer </a:t>
            </a:r>
            <a:r>
              <a:rPr sz="1800" dirty="0" err="1">
                <a:latin typeface="Consolas"/>
              </a:rPr>
              <a:t>createCustomer</a:t>
            </a:r>
            <a:r>
              <a:rPr sz="1800" dirty="0">
                <a:latin typeface="Consolas"/>
              </a:rPr>
              <a:t>(String name, String </a:t>
            </a:r>
            <a:r>
              <a:rPr sz="1800" dirty="0" err="1">
                <a:latin typeface="Consolas"/>
              </a:rPr>
              <a:t>contractId</a:t>
            </a:r>
            <a:r>
              <a:rPr sz="1800" dirty="0">
                <a:latin typeface="Consolas"/>
              </a:rPr>
              <a:t>);</a:t>
            </a:r>
            <a:br>
              <a:rPr sz="4800" dirty="0"/>
            </a:br>
            <a:r>
              <a:rPr sz="1800" dirty="0">
                <a:latin typeface="Consolas"/>
              </a:rPr>
              <a:t>    </a:t>
            </a:r>
            <a:br>
              <a:rPr sz="4800" dirty="0"/>
            </a:br>
            <a:r>
              <a:rPr sz="1800" dirty="0">
                <a:latin typeface="Consolas"/>
              </a:rPr>
              <a:t>    // Template Method - </a:t>
            </a:r>
            <a:r>
              <a:rPr sz="1800" dirty="0" err="1">
                <a:latin typeface="Consolas"/>
              </a:rPr>
              <a:t>verwendet</a:t>
            </a:r>
            <a:r>
              <a:rPr sz="1800" dirty="0">
                <a:latin typeface="Consolas"/>
              </a:rPr>
              <a:t> Factory Method</a:t>
            </a:r>
            <a:br>
              <a:rPr sz="4800" dirty="0"/>
            </a:br>
            <a:r>
              <a:rPr sz="1800" dirty="0">
                <a:latin typeface="Consolas"/>
              </a:rPr>
              <a:t>    public Customer </a:t>
            </a:r>
            <a:r>
              <a:rPr sz="1800" dirty="0" err="1">
                <a:latin typeface="Consolas"/>
              </a:rPr>
              <a:t>processNewCustomer</a:t>
            </a:r>
            <a:r>
              <a:rPr sz="1800" dirty="0">
                <a:latin typeface="Consolas"/>
              </a:rPr>
              <a:t>(String name, String </a:t>
            </a:r>
            <a:r>
              <a:rPr sz="1800" dirty="0" err="1">
                <a:latin typeface="Consolas"/>
              </a:rPr>
              <a:t>contractId</a:t>
            </a:r>
            <a:r>
              <a:rPr sz="1800" dirty="0">
                <a:latin typeface="Consolas"/>
              </a:rPr>
              <a:t>) {</a:t>
            </a:r>
            <a:br>
              <a:rPr sz="4800" dirty="0"/>
            </a:br>
            <a:r>
              <a:rPr sz="1800" dirty="0">
                <a:latin typeface="Consolas"/>
              </a:rPr>
              <a:t>        Customer customer = </a:t>
            </a:r>
            <a:r>
              <a:rPr sz="1800" dirty="0" err="1">
                <a:latin typeface="Consolas"/>
              </a:rPr>
              <a:t>createCustomer</a:t>
            </a:r>
            <a:r>
              <a:rPr sz="1800" dirty="0">
                <a:latin typeface="Consolas"/>
              </a:rPr>
              <a:t>(name, </a:t>
            </a:r>
            <a:r>
              <a:rPr sz="1800" dirty="0" err="1">
                <a:latin typeface="Consolas"/>
              </a:rPr>
              <a:t>contractId</a:t>
            </a:r>
            <a:r>
              <a:rPr sz="1800" dirty="0">
                <a:latin typeface="Consolas"/>
              </a:rPr>
              <a:t>);</a:t>
            </a:r>
            <a:br>
              <a:rPr sz="4800" dirty="0"/>
            </a:br>
            <a:r>
              <a:rPr sz="1800" dirty="0">
                <a:latin typeface="Consolas"/>
              </a:rPr>
              <a:t>        </a:t>
            </a:r>
            <a:r>
              <a:rPr sz="1800" dirty="0" err="1">
                <a:latin typeface="Consolas"/>
              </a:rPr>
              <a:t>validateContract</a:t>
            </a:r>
            <a:r>
              <a:rPr sz="1800" dirty="0">
                <a:latin typeface="Consolas"/>
              </a:rPr>
              <a:t>(customer);</a:t>
            </a:r>
            <a:br>
              <a:rPr sz="4800" dirty="0"/>
            </a:br>
            <a:r>
              <a:rPr sz="1800" dirty="0">
                <a:latin typeface="Consolas"/>
              </a:rPr>
              <a:t>        </a:t>
            </a:r>
            <a:r>
              <a:rPr sz="1800" dirty="0" err="1">
                <a:latin typeface="Consolas"/>
              </a:rPr>
              <a:t>persistCustomer</a:t>
            </a:r>
            <a:r>
              <a:rPr sz="1800" dirty="0">
                <a:latin typeface="Consolas"/>
              </a:rPr>
              <a:t>(customer);</a:t>
            </a:r>
            <a:br>
              <a:rPr sz="4800" dirty="0"/>
            </a:br>
            <a:r>
              <a:rPr sz="1800" dirty="0">
                <a:latin typeface="Consolas"/>
              </a:rPr>
              <a:t>        </a:t>
            </a:r>
            <a:r>
              <a:rPr sz="1800" dirty="0" err="1">
                <a:latin typeface="Consolas"/>
              </a:rPr>
              <a:t>sendWelcomeMessage</a:t>
            </a:r>
            <a:r>
              <a:rPr sz="1800" dirty="0">
                <a:latin typeface="Consolas"/>
              </a:rPr>
              <a:t>(customer);</a:t>
            </a:r>
            <a:br>
              <a:rPr sz="4800" dirty="0"/>
            </a:br>
            <a:r>
              <a:rPr sz="1800" dirty="0">
                <a:latin typeface="Consolas"/>
              </a:rPr>
              <a:t>        return customer;</a:t>
            </a:r>
            <a:br>
              <a:rPr sz="4800" dirty="0"/>
            </a:br>
            <a:r>
              <a:rPr sz="1800" dirty="0">
                <a:latin typeface="Consolas"/>
              </a:rPr>
              <a:t>    }</a:t>
            </a:r>
            <a:br>
              <a:rPr sz="4800" dirty="0"/>
            </a:br>
            <a:r>
              <a:rPr sz="18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Konkrete Factories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public class </a:t>
            </a:r>
            <a:r>
              <a:rPr sz="1800" dirty="0" err="1">
                <a:latin typeface="Consolas"/>
              </a:rPr>
              <a:t>PrivateCustomerFactory</a:t>
            </a:r>
            <a:r>
              <a:rPr sz="1800" dirty="0">
                <a:latin typeface="Consolas"/>
              </a:rPr>
              <a:t> extends </a:t>
            </a:r>
            <a:r>
              <a:rPr sz="1800" dirty="0" err="1">
                <a:latin typeface="Consolas"/>
              </a:rPr>
              <a:t>CustomerFactory</a:t>
            </a:r>
            <a:r>
              <a:rPr sz="1800" dirty="0">
                <a:latin typeface="Consolas"/>
              </a:rPr>
              <a:t> {</a:t>
            </a:r>
            <a:br>
              <a:rPr sz="4800" dirty="0"/>
            </a:br>
            <a:r>
              <a:rPr sz="1800" dirty="0">
                <a:latin typeface="Consolas"/>
              </a:rPr>
              <a:t>    @Override</a:t>
            </a:r>
            <a:br>
              <a:rPr sz="4800" dirty="0"/>
            </a:br>
            <a:r>
              <a:rPr sz="1800" dirty="0">
                <a:latin typeface="Consolas"/>
              </a:rPr>
              <a:t>    protected Customer </a:t>
            </a:r>
            <a:r>
              <a:rPr sz="1800" dirty="0" err="1">
                <a:latin typeface="Consolas"/>
              </a:rPr>
              <a:t>createCustomer</a:t>
            </a:r>
            <a:r>
              <a:rPr sz="1800" dirty="0">
                <a:latin typeface="Consolas"/>
              </a:rPr>
              <a:t>(String name, String </a:t>
            </a:r>
            <a:r>
              <a:rPr sz="1800" dirty="0" err="1">
                <a:latin typeface="Consolas"/>
              </a:rPr>
              <a:t>contractId</a:t>
            </a:r>
            <a:r>
              <a:rPr sz="1800" dirty="0">
                <a:latin typeface="Consolas"/>
              </a:rPr>
              <a:t>) {</a:t>
            </a:r>
            <a:br>
              <a:rPr sz="4800" dirty="0"/>
            </a:br>
            <a:r>
              <a:rPr sz="1800" dirty="0">
                <a:latin typeface="Consolas"/>
              </a:rPr>
              <a:t>        return new </a:t>
            </a:r>
            <a:r>
              <a:rPr sz="1800" dirty="0" err="1">
                <a:latin typeface="Consolas"/>
              </a:rPr>
              <a:t>PrivateCustomer</a:t>
            </a:r>
            <a:r>
              <a:rPr sz="1800" dirty="0">
                <a:latin typeface="Consolas"/>
              </a:rPr>
              <a:t>(name, </a:t>
            </a:r>
            <a:r>
              <a:rPr sz="1800" dirty="0" err="1">
                <a:latin typeface="Consolas"/>
              </a:rPr>
              <a:t>contractId</a:t>
            </a:r>
            <a:r>
              <a:rPr sz="1800" dirty="0">
                <a:latin typeface="Consolas"/>
              </a:rPr>
              <a:t>);</a:t>
            </a:r>
            <a:br>
              <a:rPr sz="4800" dirty="0"/>
            </a:br>
            <a:r>
              <a:rPr sz="1800" dirty="0">
                <a:latin typeface="Consolas"/>
              </a:rPr>
              <a:t>    }</a:t>
            </a:r>
            <a:br>
              <a:rPr sz="4800" dirty="0"/>
            </a:br>
            <a:r>
              <a:rPr sz="1800" dirty="0">
                <a:latin typeface="Consolas"/>
              </a:rPr>
              <a:t>}</a:t>
            </a:r>
            <a:br>
              <a:rPr sz="4800" dirty="0"/>
            </a:br>
            <a:br>
              <a:rPr sz="4800" dirty="0"/>
            </a:br>
            <a:r>
              <a:rPr sz="1800" dirty="0">
                <a:latin typeface="Consolas"/>
              </a:rPr>
              <a:t>public class BusinessCustomerFactory extends </a:t>
            </a:r>
            <a:r>
              <a:rPr sz="1800" dirty="0" err="1">
                <a:latin typeface="Consolas"/>
              </a:rPr>
              <a:t>CustomerFactory</a:t>
            </a:r>
            <a:r>
              <a:rPr sz="1800" dirty="0">
                <a:latin typeface="Consolas"/>
              </a:rPr>
              <a:t> {</a:t>
            </a:r>
            <a:br>
              <a:rPr sz="4800" dirty="0"/>
            </a:br>
            <a:r>
              <a:rPr sz="1800" dirty="0">
                <a:latin typeface="Consolas"/>
              </a:rPr>
              <a:t>    @Override</a:t>
            </a:r>
            <a:br>
              <a:rPr sz="4800" dirty="0"/>
            </a:br>
            <a:r>
              <a:rPr sz="1800" dirty="0">
                <a:latin typeface="Consolas"/>
              </a:rPr>
              <a:t>    protected Customer </a:t>
            </a:r>
            <a:r>
              <a:rPr sz="1800" dirty="0" err="1">
                <a:latin typeface="Consolas"/>
              </a:rPr>
              <a:t>createCustomer</a:t>
            </a:r>
            <a:r>
              <a:rPr sz="1800" dirty="0">
                <a:latin typeface="Consolas"/>
              </a:rPr>
              <a:t>(String name, String </a:t>
            </a:r>
            <a:r>
              <a:rPr sz="1800" dirty="0" err="1">
                <a:latin typeface="Consolas"/>
              </a:rPr>
              <a:t>contractId</a:t>
            </a:r>
            <a:r>
              <a:rPr sz="1800" dirty="0">
                <a:latin typeface="Consolas"/>
              </a:rPr>
              <a:t>) {</a:t>
            </a:r>
            <a:br>
              <a:rPr sz="4800" dirty="0"/>
            </a:br>
            <a:r>
              <a:rPr sz="1800" dirty="0">
                <a:latin typeface="Consolas"/>
              </a:rPr>
              <a:t>        return new </a:t>
            </a:r>
            <a:r>
              <a:rPr sz="1800" dirty="0" err="1">
                <a:latin typeface="Consolas"/>
              </a:rPr>
              <a:t>BusinessCustomer</a:t>
            </a:r>
            <a:r>
              <a:rPr sz="1800" dirty="0">
                <a:latin typeface="Consolas"/>
              </a:rPr>
              <a:t>(name, </a:t>
            </a:r>
            <a:r>
              <a:rPr sz="1800" dirty="0" err="1">
                <a:latin typeface="Consolas"/>
              </a:rPr>
              <a:t>contractId</a:t>
            </a:r>
            <a:r>
              <a:rPr sz="1800" dirty="0">
                <a:latin typeface="Consolas"/>
              </a:rPr>
              <a:t>);</a:t>
            </a:r>
            <a:br>
              <a:rPr sz="4800" dirty="0"/>
            </a:br>
            <a:r>
              <a:rPr sz="1800" dirty="0">
                <a:latin typeface="Consolas"/>
              </a:rPr>
              <a:t>    }</a:t>
            </a:r>
            <a:br>
              <a:rPr sz="4800" dirty="0"/>
            </a:br>
            <a:r>
              <a:rPr sz="18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Was </a:t>
            </a:r>
            <a:r>
              <a:rPr dirty="0" err="1"/>
              <a:t>ist</a:t>
            </a:r>
            <a:r>
              <a:rPr dirty="0"/>
              <a:t> </a:t>
            </a:r>
            <a:r>
              <a:rPr dirty="0" err="1"/>
              <a:t>hier</a:t>
            </a:r>
            <a:r>
              <a:rPr dirty="0"/>
              <a:t> </a:t>
            </a:r>
            <a:r>
              <a:rPr dirty="0" err="1"/>
              <a:t>schlecht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latin typeface="Consolas"/>
              </a:rPr>
              <a:t>public class </a:t>
            </a:r>
            <a:r>
              <a:rPr sz="1800" dirty="0" err="1">
                <a:latin typeface="Consolas"/>
              </a:rPr>
              <a:t>CustomerService</a:t>
            </a:r>
            <a:r>
              <a:rPr sz="1800" dirty="0">
                <a:latin typeface="Consolas"/>
              </a:rPr>
              <a:t> {</a:t>
            </a:r>
            <a:br>
              <a:rPr sz="4800" dirty="0"/>
            </a:br>
            <a:r>
              <a:rPr sz="1800" dirty="0">
                <a:latin typeface="Consolas"/>
              </a:rPr>
              <a:t>    public </a:t>
            </a:r>
            <a:r>
              <a:rPr sz="1800" dirty="0" err="1">
                <a:latin typeface="Consolas"/>
              </a:rPr>
              <a:t>CustomerData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getCustomer</a:t>
            </a:r>
            <a:r>
              <a:rPr sz="1800" dirty="0">
                <a:latin typeface="Consolas"/>
              </a:rPr>
              <a:t>(String </a:t>
            </a:r>
            <a:r>
              <a:rPr sz="1800" dirty="0" err="1">
                <a:latin typeface="Consolas"/>
              </a:rPr>
              <a:t>customerId</a:t>
            </a:r>
            <a:r>
              <a:rPr sz="1800" dirty="0">
                <a:latin typeface="Consolas"/>
              </a:rPr>
              <a:t>, String channel) {</a:t>
            </a:r>
            <a:br>
              <a:rPr sz="4800" dirty="0"/>
            </a:br>
            <a:r>
              <a:rPr sz="1800" dirty="0">
                <a:latin typeface="Consolas"/>
              </a:rPr>
              <a:t>        if ("</a:t>
            </a:r>
            <a:r>
              <a:rPr sz="1800" dirty="0" err="1">
                <a:latin typeface="Consolas"/>
              </a:rPr>
              <a:t>WEB".equals</a:t>
            </a:r>
            <a:r>
              <a:rPr sz="1800" dirty="0">
                <a:latin typeface="Consolas"/>
              </a:rPr>
              <a:t>(channel)) {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WebAuthService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webAuth</a:t>
            </a:r>
            <a:r>
              <a:rPr sz="1800" dirty="0">
                <a:latin typeface="Consolas"/>
              </a:rPr>
              <a:t> = new </a:t>
            </a:r>
            <a:r>
              <a:rPr sz="1800" dirty="0" err="1">
                <a:latin typeface="Consolas"/>
              </a:rPr>
              <a:t>WebAuthService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        if (!</a:t>
            </a:r>
            <a:r>
              <a:rPr sz="1800" dirty="0" err="1">
                <a:latin typeface="Consolas"/>
              </a:rPr>
              <a:t>webAuth.validateSession</a:t>
            </a:r>
            <a:r>
              <a:rPr sz="1800" dirty="0">
                <a:latin typeface="Consolas"/>
              </a:rPr>
              <a:t>(</a:t>
            </a:r>
            <a:r>
              <a:rPr sz="1800" dirty="0" err="1">
                <a:latin typeface="Consolas"/>
              </a:rPr>
              <a:t>getCurrentSession</a:t>
            </a:r>
            <a:r>
              <a:rPr sz="1800" dirty="0">
                <a:latin typeface="Consolas"/>
              </a:rPr>
              <a:t>())) {</a:t>
            </a:r>
            <a:br>
              <a:rPr sz="4800" dirty="0"/>
            </a:br>
            <a:r>
              <a:rPr sz="1800" dirty="0">
                <a:latin typeface="Consolas"/>
              </a:rPr>
              <a:t>                throw new </a:t>
            </a:r>
            <a:r>
              <a:rPr sz="1800" dirty="0" err="1">
                <a:latin typeface="Consolas"/>
              </a:rPr>
              <a:t>AuthenticationException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        }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WebCustomerAPI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webAPI</a:t>
            </a:r>
            <a:r>
              <a:rPr sz="1800" dirty="0">
                <a:latin typeface="Consolas"/>
              </a:rPr>
              <a:t> = new </a:t>
            </a:r>
            <a:r>
              <a:rPr sz="1800" dirty="0" err="1">
                <a:latin typeface="Consolas"/>
              </a:rPr>
              <a:t>WebCustomerAPI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        return </a:t>
            </a:r>
            <a:r>
              <a:rPr sz="1800" dirty="0" err="1">
                <a:latin typeface="Consolas"/>
              </a:rPr>
              <a:t>webAPI.getCustomerData</a:t>
            </a:r>
            <a:r>
              <a:rPr sz="1800" dirty="0">
                <a:latin typeface="Consolas"/>
              </a:rPr>
              <a:t>(</a:t>
            </a:r>
            <a:r>
              <a:rPr sz="1800" dirty="0" err="1">
                <a:latin typeface="Consolas"/>
              </a:rPr>
              <a:t>customerId</a:t>
            </a:r>
            <a:r>
              <a:rPr sz="1800" dirty="0">
                <a:latin typeface="Consolas"/>
              </a:rPr>
              <a:t>);</a:t>
            </a:r>
            <a:br>
              <a:rPr sz="4800" dirty="0"/>
            </a:br>
            <a:r>
              <a:rPr sz="1800" dirty="0">
                <a:latin typeface="Consolas"/>
              </a:rPr>
              <a:t>        } else if ("</a:t>
            </a:r>
            <a:r>
              <a:rPr sz="1800" dirty="0" err="1">
                <a:latin typeface="Consolas"/>
              </a:rPr>
              <a:t>MOBILE".equals</a:t>
            </a:r>
            <a:r>
              <a:rPr sz="1800" dirty="0">
                <a:latin typeface="Consolas"/>
              </a:rPr>
              <a:t>(channel)) {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MobileOAuthService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mobileAuth</a:t>
            </a:r>
            <a:r>
              <a:rPr sz="1800" dirty="0">
                <a:latin typeface="Consolas"/>
              </a:rPr>
              <a:t> = new </a:t>
            </a:r>
            <a:r>
              <a:rPr sz="1800" dirty="0" err="1">
                <a:latin typeface="Consolas"/>
              </a:rPr>
              <a:t>MobileOAuthService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        if (!</a:t>
            </a:r>
            <a:r>
              <a:rPr sz="1800" dirty="0" err="1">
                <a:latin typeface="Consolas"/>
              </a:rPr>
              <a:t>mobileAuth.validateToken</a:t>
            </a:r>
            <a:r>
              <a:rPr sz="1800" dirty="0">
                <a:latin typeface="Consolas"/>
              </a:rPr>
              <a:t>(</a:t>
            </a:r>
            <a:r>
              <a:rPr sz="1800" dirty="0" err="1">
                <a:latin typeface="Consolas"/>
              </a:rPr>
              <a:t>getCurrentToken</a:t>
            </a:r>
            <a:r>
              <a:rPr sz="1800" dirty="0">
                <a:latin typeface="Consolas"/>
              </a:rPr>
              <a:t>())) {</a:t>
            </a:r>
            <a:br>
              <a:rPr sz="4800" dirty="0"/>
            </a:br>
            <a:r>
              <a:rPr sz="1800" dirty="0">
                <a:latin typeface="Consolas"/>
              </a:rPr>
              <a:t>                throw new </a:t>
            </a:r>
            <a:r>
              <a:rPr sz="1800" dirty="0" err="1">
                <a:latin typeface="Consolas"/>
              </a:rPr>
              <a:t>AuthenticationException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        }</a:t>
            </a:r>
            <a:br>
              <a:rPr sz="4800" dirty="0"/>
            </a:br>
            <a:r>
              <a:rPr sz="1800" dirty="0">
                <a:latin typeface="Consolas"/>
              </a:rPr>
              <a:t>            </a:t>
            </a:r>
            <a:r>
              <a:rPr sz="1800" dirty="0" err="1">
                <a:latin typeface="Consolas"/>
              </a:rPr>
              <a:t>MobileCustomerAPI</a:t>
            </a:r>
            <a:r>
              <a:rPr sz="1800" dirty="0">
                <a:latin typeface="Consolas"/>
              </a:rPr>
              <a:t> </a:t>
            </a:r>
            <a:r>
              <a:rPr sz="1800" dirty="0" err="1">
                <a:latin typeface="Consolas"/>
              </a:rPr>
              <a:t>mobileAPI</a:t>
            </a:r>
            <a:r>
              <a:rPr sz="1800" dirty="0">
                <a:latin typeface="Consolas"/>
              </a:rPr>
              <a:t> = new </a:t>
            </a:r>
            <a:r>
              <a:rPr sz="1800" dirty="0" err="1">
                <a:latin typeface="Consolas"/>
              </a:rPr>
              <a:t>MobileCustomerAPI</a:t>
            </a:r>
            <a:r>
              <a:rPr sz="1800" dirty="0">
                <a:latin typeface="Consolas"/>
              </a:rPr>
              <a:t>();</a:t>
            </a:r>
            <a:br>
              <a:rPr sz="4800" dirty="0"/>
            </a:br>
            <a:r>
              <a:rPr sz="1800" dirty="0">
                <a:latin typeface="Consolas"/>
              </a:rPr>
              <a:t>            return </a:t>
            </a:r>
            <a:r>
              <a:rPr sz="1800" dirty="0" err="1">
                <a:latin typeface="Consolas"/>
              </a:rPr>
              <a:t>transformMobileResponse</a:t>
            </a:r>
            <a:r>
              <a:rPr sz="1800" dirty="0">
                <a:latin typeface="Consolas"/>
              </a:rPr>
              <a:t>(</a:t>
            </a:r>
            <a:r>
              <a:rPr sz="1800" dirty="0" err="1">
                <a:latin typeface="Consolas"/>
              </a:rPr>
              <a:t>mobileAPI.getCustomer</a:t>
            </a:r>
            <a:r>
              <a:rPr sz="1800" dirty="0">
                <a:latin typeface="Consolas"/>
              </a:rPr>
              <a:t>(</a:t>
            </a:r>
            <a:r>
              <a:rPr sz="1800" dirty="0" err="1">
                <a:latin typeface="Consolas"/>
              </a:rPr>
              <a:t>customerId</a:t>
            </a:r>
            <a:r>
              <a:rPr sz="1800" dirty="0">
                <a:latin typeface="Consolas"/>
              </a:rPr>
              <a:t>));</a:t>
            </a:r>
            <a:br>
              <a:rPr sz="4800" dirty="0"/>
            </a:br>
            <a:r>
              <a:rPr sz="1800" dirty="0">
                <a:latin typeface="Consolas"/>
              </a:rPr>
              <a:t>        }</a:t>
            </a:r>
            <a:br>
              <a:rPr sz="4800" dirty="0"/>
            </a:br>
            <a:r>
              <a:rPr sz="1800" dirty="0">
                <a:latin typeface="Consolas"/>
              </a:rPr>
              <a:t>        throw new </a:t>
            </a:r>
            <a:r>
              <a:rPr sz="1800" dirty="0" err="1">
                <a:latin typeface="Consolas"/>
              </a:rPr>
              <a:t>IllegalArgumentException</a:t>
            </a:r>
            <a:r>
              <a:rPr sz="1800" dirty="0">
                <a:latin typeface="Consolas"/>
              </a:rPr>
              <a:t>("Unsupported channel: " + channel);</a:t>
            </a:r>
            <a:br>
              <a:rPr sz="4800" dirty="0"/>
            </a:br>
            <a:r>
              <a:rPr sz="1800" dirty="0">
                <a:latin typeface="Consolas"/>
              </a:rPr>
              <a:t>    }</a:t>
            </a:r>
            <a:br>
              <a:rPr sz="4800" dirty="0"/>
            </a:br>
            <a:r>
              <a:rPr sz="1800" dirty="0"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God Object: Eine Klasse </a:t>
            </a:r>
            <a:r>
              <a:rPr dirty="0" err="1"/>
              <a:t>kennt</a:t>
            </a:r>
            <a:r>
              <a:rPr dirty="0"/>
              <a:t> alle </a:t>
            </a:r>
            <a:r>
              <a:rPr dirty="0" err="1"/>
              <a:t>Implementierungen</a:t>
            </a:r>
            <a:endParaRPr dirty="0"/>
          </a:p>
          <a:p>
            <a:r>
              <a:rPr dirty="0"/>
              <a:t>Switch Statement: Kanal-</a:t>
            </a:r>
            <a:r>
              <a:rPr dirty="0" err="1"/>
              <a:t>basierte</a:t>
            </a:r>
            <a:r>
              <a:rPr dirty="0"/>
              <a:t> </a:t>
            </a:r>
            <a:r>
              <a:rPr dirty="0" err="1"/>
              <a:t>Verzweigung</a:t>
            </a:r>
            <a:endParaRPr dirty="0"/>
          </a:p>
          <a:p>
            <a:r>
              <a:rPr dirty="0"/>
              <a:t>Tight Coupling: </a:t>
            </a:r>
            <a:r>
              <a:rPr dirty="0" err="1"/>
              <a:t>Direkte</a:t>
            </a:r>
            <a:r>
              <a:rPr dirty="0"/>
              <a:t> </a:t>
            </a:r>
            <a:r>
              <a:rPr dirty="0" err="1"/>
              <a:t>Abhängigkeiten</a:t>
            </a:r>
            <a:r>
              <a:rPr dirty="0"/>
              <a:t> </a:t>
            </a:r>
            <a:r>
              <a:rPr dirty="0" err="1"/>
              <a:t>zu</a:t>
            </a:r>
            <a:r>
              <a:rPr dirty="0"/>
              <a:t> </a:t>
            </a:r>
            <a:r>
              <a:rPr dirty="0" err="1"/>
              <a:t>konkreten</a:t>
            </a:r>
            <a:r>
              <a:rPr dirty="0"/>
              <a:t> </a:t>
            </a:r>
            <a:r>
              <a:rPr dirty="0" err="1"/>
              <a:t>Implementierungen</a:t>
            </a:r>
            <a:endParaRPr dirty="0"/>
          </a:p>
          <a:p>
            <a:r>
              <a:rPr dirty="0"/>
              <a:t>Interface Segregation </a:t>
            </a:r>
            <a:r>
              <a:rPr dirty="0" err="1"/>
              <a:t>Verletzung</a:t>
            </a:r>
            <a:r>
              <a:rPr dirty="0"/>
              <a:t>: Ein Service für alle </a:t>
            </a:r>
            <a:r>
              <a:rPr dirty="0" err="1"/>
              <a:t>Kanäle</a:t>
            </a:r>
            <a:endParaRPr dirty="0"/>
          </a:p>
          <a:p>
            <a:r>
              <a:rPr dirty="0"/>
              <a:t>Open/Closed Principle </a:t>
            </a:r>
            <a:r>
              <a:rPr dirty="0" err="1"/>
              <a:t>Verletzung</a:t>
            </a:r>
            <a:r>
              <a:rPr dirty="0"/>
              <a:t>: Neue </a:t>
            </a:r>
            <a:r>
              <a:rPr dirty="0" err="1"/>
              <a:t>Kanäle</a:t>
            </a:r>
            <a:r>
              <a:rPr dirty="0"/>
              <a:t> </a:t>
            </a:r>
            <a:r>
              <a:rPr dirty="0" err="1"/>
              <a:t>erfordern</a:t>
            </a:r>
            <a:r>
              <a:rPr dirty="0"/>
              <a:t> </a:t>
            </a:r>
            <a:r>
              <a:rPr dirty="0" err="1"/>
              <a:t>Änderungen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Abstract Factory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Schnittstelle</a:t>
            </a:r>
            <a:r>
              <a:rPr dirty="0"/>
              <a:t> für </a:t>
            </a:r>
            <a:r>
              <a:rPr dirty="0" err="1"/>
              <a:t>Familien</a:t>
            </a:r>
            <a:r>
              <a:rPr dirty="0"/>
              <a:t> </a:t>
            </a:r>
            <a:r>
              <a:rPr dirty="0" err="1"/>
              <a:t>verwandter</a:t>
            </a:r>
            <a:r>
              <a:rPr dirty="0"/>
              <a:t> </a:t>
            </a:r>
            <a:r>
              <a:rPr dirty="0" err="1"/>
              <a:t>Objekte</a:t>
            </a:r>
            <a:endParaRPr dirty="0"/>
          </a:p>
          <a:p>
            <a:r>
              <a:rPr dirty="0"/>
              <a:t>Keine </a:t>
            </a:r>
            <a:r>
              <a:rPr dirty="0" err="1"/>
              <a:t>Spezifikation</a:t>
            </a:r>
            <a:r>
              <a:rPr dirty="0"/>
              <a:t> </a:t>
            </a:r>
            <a:r>
              <a:rPr dirty="0" err="1"/>
              <a:t>konkreter</a:t>
            </a:r>
            <a:r>
              <a:rPr dirty="0"/>
              <a:t> Klassen</a:t>
            </a:r>
          </a:p>
          <a:p>
            <a:r>
              <a:rPr dirty="0" err="1"/>
              <a:t>Konsistente</a:t>
            </a:r>
            <a:r>
              <a:rPr dirty="0"/>
              <a:t> Service-APIs </a:t>
            </a:r>
            <a:r>
              <a:rPr dirty="0" err="1"/>
              <a:t>über</a:t>
            </a:r>
            <a:r>
              <a:rPr dirty="0"/>
              <a:t> alle </a:t>
            </a:r>
            <a:r>
              <a:rPr dirty="0" err="1"/>
              <a:t>Kanäle</a:t>
            </a:r>
            <a:endParaRPr dirty="0"/>
          </a:p>
          <a:p>
            <a:r>
              <a:rPr dirty="0" err="1"/>
              <a:t>Einfache</a:t>
            </a:r>
            <a:r>
              <a:rPr dirty="0"/>
              <a:t> </a:t>
            </a:r>
            <a:r>
              <a:rPr dirty="0" err="1"/>
              <a:t>Erweiterung</a:t>
            </a:r>
            <a:r>
              <a:rPr dirty="0"/>
              <a:t> um </a:t>
            </a:r>
            <a:r>
              <a:rPr dirty="0" err="1"/>
              <a:t>neue</a:t>
            </a:r>
            <a:r>
              <a:rPr dirty="0"/>
              <a:t> </a:t>
            </a:r>
            <a:r>
              <a:rPr dirty="0" err="1"/>
              <a:t>Kanäle</a:t>
            </a:r>
            <a:endParaRPr dirty="0"/>
          </a:p>
          <a:p>
            <a:r>
              <a:rPr dirty="0"/>
              <a:t>Service-</a:t>
            </a:r>
            <a:r>
              <a:rPr dirty="0" err="1"/>
              <a:t>Familie</a:t>
            </a:r>
            <a:r>
              <a:rPr dirty="0"/>
              <a:t> </a:t>
            </a:r>
            <a:r>
              <a:rPr dirty="0" err="1"/>
              <a:t>wird</a:t>
            </a:r>
            <a:r>
              <a:rPr dirty="0"/>
              <a:t> </a:t>
            </a:r>
            <a:r>
              <a:rPr dirty="0" err="1"/>
              <a:t>zusammen</a:t>
            </a:r>
            <a:r>
              <a:rPr dirty="0"/>
              <a:t> </a:t>
            </a:r>
            <a:r>
              <a:rPr dirty="0" err="1"/>
              <a:t>erstellt</a:t>
            </a:r>
            <a:endParaRPr dirty="0"/>
          </a:p>
          <a:p>
            <a:r>
              <a:rPr dirty="0"/>
              <a:t>Klare </a:t>
            </a:r>
            <a:r>
              <a:rPr dirty="0" err="1"/>
              <a:t>Trennung</a:t>
            </a:r>
            <a:r>
              <a:rPr dirty="0"/>
              <a:t> </a:t>
            </a:r>
            <a:r>
              <a:rPr dirty="0" err="1"/>
              <a:t>zwischen</a:t>
            </a:r>
            <a:r>
              <a:rPr dirty="0"/>
              <a:t> Kanal-Logik und </a:t>
            </a:r>
            <a:r>
              <a:rPr dirty="0" err="1"/>
              <a:t>Geschäftslogik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</TotalTime>
  <Words>2807</Words>
  <Application>Microsoft Macintosh PowerPoint</Application>
  <PresentationFormat>Widescreen</PresentationFormat>
  <Paragraphs>133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Consolas</vt:lpstr>
      <vt:lpstr>Open Sans</vt:lpstr>
      <vt:lpstr>Open Sans Light</vt:lpstr>
      <vt:lpstr>Source Code Pro</vt:lpstr>
      <vt:lpstr>Custom Design</vt:lpstr>
      <vt:lpstr>Block 1 - Creational Patterns</vt:lpstr>
      <vt:lpstr>Was ist hier schlecht?</vt:lpstr>
      <vt:lpstr>Code Smells identifiziert</vt:lpstr>
      <vt:lpstr>Lösung: Factory Method Pattern</vt:lpstr>
      <vt:lpstr>Implementierung - Factory Method Creator</vt:lpstr>
      <vt:lpstr>Implementierung - Konkrete Factories</vt:lpstr>
      <vt:lpstr>Was ist hier schlecht?</vt:lpstr>
      <vt:lpstr>Code Smells identifiziert</vt:lpstr>
      <vt:lpstr>Lösung: Abstract Factory Pattern</vt:lpstr>
      <vt:lpstr>Implementierung - Abstract Factory</vt:lpstr>
      <vt:lpstr>Implementierung - Konkrete Factory</vt:lpstr>
      <vt:lpstr>Was ist hier schlecht?</vt:lpstr>
      <vt:lpstr>Code Smells identifiziert</vt:lpstr>
      <vt:lpstr>Lösung: Builder Pattern</vt:lpstr>
      <vt:lpstr>Implementierung - Search Criteria Builder</vt:lpstr>
      <vt:lpstr>Implementierung - Fluent Interface Usage</vt:lpstr>
      <vt:lpstr>Was ist hier schlecht?</vt:lpstr>
      <vt:lpstr>Code Smells identifiziert</vt:lpstr>
      <vt:lpstr>Lösung: Prototype Pattern</vt:lpstr>
      <vt:lpstr>Implementierung - Cloneable Configuration</vt:lpstr>
      <vt:lpstr>Implementierung - Prototype Registry</vt:lpstr>
      <vt:lpstr>Was ist hier schlecht?</vt:lpstr>
      <vt:lpstr>Code Smells identifiziert</vt:lpstr>
      <vt:lpstr>Lösung: Singleton + Adapter Pattern</vt:lpstr>
      <vt:lpstr>Implementierung - Enum Singleton</vt:lpstr>
      <vt:lpstr>Implementierung - Adapter für Legacy Integration</vt:lpstr>
      <vt:lpstr>Creational Patterns - Schlüsselerkenntnisse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9</cp:revision>
  <dcterms:created xsi:type="dcterms:W3CDTF">2025-09-10T03:57:45Z</dcterms:created>
  <dcterms:modified xsi:type="dcterms:W3CDTF">2025-09-10T12:04:24Z</dcterms:modified>
</cp:coreProperties>
</file>