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>
      <p:cViewPr varScale="1">
        <p:scale>
          <a:sx n="156" d="100"/>
          <a:sy n="15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090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Block 2 behandelt Structural Patterns - Entwurfsmuster, die sich mit der Komposition von Objekten und Klassen beschäftigen. Diese Patterns lösen Probleme der Objekt-Zusammensetzung und System-Architektur.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Composite Pattern behandelt Einzelobjekte und Objektsammlungen einheitlich. Ein Familien-Tarif wird genauso behandelt wie ein Einzel-Tarif.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Transparente Rekursion: TariffGroup "weiß" nicht, ob Kinder Leafs oder Composites sind. Visitor Pattern kann für Performance-Optimierung bei tiefen Hierarchien eingesetzt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Facade Pattern erstellt eine "einfache" Schnittstelle vor einem "komplexen" Subsystem.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Eine einfache Tarif-Bestellung erfordert Koordination von 15+ Microservices. Client-Code wird unlesesbar und untestbar.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Komplexitäts-Dilemma: Jede Service-Änderung bricht den Client. Deployment-Abhängigkeiten werden unbeherrschbar.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Facade Pattern erstellt eine "einfache" Schnittstelle vor einem "komplexen" Subsystem. Client-Sicht: 1 Methode statt 15 Service-Calls.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Facade vs. Microservice Gateway: Façade ist ein architektonisches Pattern, Gateway ist infrastrukturell. Circuit Breaker, Timeout Management und Parallelisierung können integriert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Proxy Pattern stellt einen "Stellvertreter" vor ein teures Objekt.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Legacy-</a:t>
            </a:r>
            <a:r>
              <a:rPr dirty="0" err="1"/>
              <a:t>Datenbanken</a:t>
            </a:r>
            <a:r>
              <a:rPr dirty="0"/>
              <a:t> </a:t>
            </a:r>
            <a:r>
              <a:rPr dirty="0" err="1"/>
              <a:t>sind</a:t>
            </a:r>
            <a:r>
              <a:rPr dirty="0"/>
              <a:t> oft der </a:t>
            </a:r>
            <a:r>
              <a:rPr dirty="0" err="1"/>
              <a:t>Flaschenhals</a:t>
            </a:r>
            <a:r>
              <a:rPr dirty="0"/>
              <a:t> moderner Systeme. </a:t>
            </a:r>
            <a:r>
              <a:rPr dirty="0" err="1"/>
              <a:t>Hochfrequente</a:t>
            </a:r>
            <a:r>
              <a:rPr dirty="0"/>
              <a:t> </a:t>
            </a:r>
            <a:r>
              <a:rPr dirty="0" err="1"/>
              <a:t>Zugriffe</a:t>
            </a:r>
            <a:r>
              <a:rPr dirty="0"/>
              <a:t> </a:t>
            </a:r>
            <a:r>
              <a:rPr dirty="0" err="1"/>
              <a:t>führen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Cascading Failures.</a:t>
            </a:r>
            <a:endParaRPr lang="en-US" dirty="0"/>
          </a:p>
          <a:p>
            <a:endParaRPr lang="en-US" dirty="0"/>
          </a:p>
          <a:p>
            <a:r>
              <a:rPr lang="en-US" sz="1200" dirty="0">
                <a:latin typeface="Consolas"/>
              </a:rPr>
              <a:t>// Bei 1000 Requests/sec:</a:t>
            </a:r>
            <a:br>
              <a:rPr lang="en-US" sz="2400" dirty="0"/>
            </a:br>
            <a:r>
              <a:rPr lang="en-US" sz="1200" dirty="0">
                <a:latin typeface="Consolas"/>
              </a:rPr>
              <a:t>// 1000 × 200ms = 200 </a:t>
            </a:r>
            <a:r>
              <a:rPr lang="en-US" sz="1200" dirty="0" err="1">
                <a:latin typeface="Consolas"/>
              </a:rPr>
              <a:t>Sekunden</a:t>
            </a:r>
            <a:r>
              <a:rPr lang="en-US" sz="1200" dirty="0">
                <a:latin typeface="Consolas"/>
              </a:rPr>
              <a:t> DB-Zeit pro </a:t>
            </a:r>
            <a:r>
              <a:rPr lang="en-US" sz="1200" dirty="0" err="1">
                <a:latin typeface="Consolas"/>
              </a:rPr>
              <a:t>Sekunde</a:t>
            </a:r>
            <a:br>
              <a:rPr lang="en-US" sz="2400" dirty="0"/>
            </a:br>
            <a:r>
              <a:rPr lang="en-US" sz="1200" dirty="0">
                <a:latin typeface="Consolas"/>
              </a:rPr>
              <a:t>// System </a:t>
            </a:r>
            <a:r>
              <a:rPr lang="en-US" sz="1200" dirty="0" err="1">
                <a:latin typeface="Consolas"/>
              </a:rPr>
              <a:t>bricht</a:t>
            </a:r>
            <a:r>
              <a:rPr lang="en-US" sz="1200" dirty="0">
                <a:latin typeface="Consolas"/>
              </a:rPr>
              <a:t> </a:t>
            </a:r>
            <a:r>
              <a:rPr lang="en-US" sz="1200" dirty="0" err="1">
                <a:latin typeface="Consolas"/>
              </a:rPr>
              <a:t>zusammen</a:t>
            </a:r>
            <a:r>
              <a:rPr lang="en-US" sz="1200" dirty="0">
                <a:latin typeface="Consolas"/>
              </a:rPr>
              <a:t>!</a:t>
            </a:r>
            <a:br>
              <a:rPr lang="en-US" sz="2400" dirty="0"/>
            </a:br>
            <a:br>
              <a:rPr lang="en-US" sz="2400" dirty="0"/>
            </a:br>
            <a:r>
              <a:rPr lang="en-US" sz="1200" dirty="0">
                <a:latin typeface="Consolas"/>
              </a:rPr>
              <a:t>// Memory-</a:t>
            </a:r>
            <a:r>
              <a:rPr lang="en-US" sz="1200" dirty="0" err="1">
                <a:latin typeface="Consolas"/>
              </a:rPr>
              <a:t>Verschwendung</a:t>
            </a:r>
            <a:r>
              <a:rPr lang="en-US" sz="1200" dirty="0">
                <a:latin typeface="Consolas"/>
              </a:rPr>
              <a:t>: </a:t>
            </a:r>
            <a:r>
              <a:rPr lang="en-US" sz="1200" dirty="0" err="1">
                <a:latin typeface="Consolas"/>
              </a:rPr>
              <a:t>Jeder</a:t>
            </a:r>
            <a:r>
              <a:rPr lang="en-US" sz="1200" dirty="0">
                <a:latin typeface="Consolas"/>
              </a:rPr>
              <a:t> Customer 2KB</a:t>
            </a:r>
            <a:br>
              <a:rPr lang="en-US" sz="2400" dirty="0"/>
            </a:br>
            <a:r>
              <a:rPr lang="en-US" sz="1200" dirty="0">
                <a:latin typeface="Consolas"/>
              </a:rPr>
              <a:t>// 50 Million Kunden × 2KB = 100GB RAM </a:t>
            </a:r>
            <a:r>
              <a:rPr lang="en-US" sz="1200" dirty="0" err="1">
                <a:latin typeface="Consolas"/>
              </a:rPr>
              <a:t>nur</a:t>
            </a:r>
            <a:r>
              <a:rPr lang="en-US" sz="1200" dirty="0">
                <a:latin typeface="Consolas"/>
              </a:rPr>
              <a:t> für Basis-</a:t>
            </a:r>
            <a:r>
              <a:rPr lang="en-US" sz="1200" dirty="0" err="1">
                <a:latin typeface="Consolas"/>
              </a:rPr>
              <a:t>Kundendaten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Latenz-Spirale: 1000+ Customer-Abfragen pro Sekunde multipliziert mit 200ms = System-Kollaps.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Decorator Pattern löst das Problem der exponentiellen Klassen-Explosion durch Komposition statt Vererbung.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Proxy Pattern stellt einen "Stellvertreter" vor ein teures Objekt. Der Proxy kann Caching, Lazy Loading, Security etc. transparent hinzufügen.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Cache-Hit-Rate von 99.5%+ ist realistisch = 2000x Performance-Verbesserung. Security Proxy kann Authorization und Audit-Logging transparent implementieren.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Flyweight Pattern trennt "geteilte" von "individuellen" Daten.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Mit 50+ Millionen Kunden entstehen massive Datenmengen. Redundante Tarif-Beschreibungen werden millionenfach dupliziert = Gigabytes verschwendeter Speicher.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Mathematisches Dilemma: 50 Millionen Kunden × 2KB = 100GB RAM nur für Customer-Objekte. Redundante Daten vervielfachen den Speicher-Bedarf exponentiell.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Flyweight Pattern trennt "geteilte" von "individuellen" Daten. Objekte mit identischen Properties werden nur einmal gespeichert.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Messbare Ergebnisse: 77% Memory-Ersparnis! Von 103GB auf 24GB RAM-Verbrauch. Nur 50 Flyweight-Objekte statt 50 Millionen redundante Tarif-Kopien.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Patterns ergänzen sich perfekt: Komplexe Business-Domänen werden durch Pattern-Kombination beherrschbar.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Patterns ergänzen sich perfekt: Komplexe Business-Domänen werden durch Pattern-Kombination beherrschbar. Factory + Decorator lösen gemeinsam das Problem der flexiblen Objektzusammensetzung.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Enterprise-Tauglichkeit erfordert mehr als Design Patterns: Monitoring, Resilience, Distributed Systems Patterns und observability sind kritisch für Production-Einsatz.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Deutsche Telekom bietet verschiedenste Tarif-Optionen: Datenvolumen-Upgrades, Roaming-Pakete, Streaming-Services, Hotspot-Zugang. Der naive OOP-Ansatz führt zu exponentieller Klassenzahl.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Block 2 zeigt: Structural Patterns sind nicht nur akademische Konzepte, sondern lösen reale Enterprise-Performance und -Wartungsprobleme. Die Kombination mehrerer Patterns ist oft mächtiger als einzelne Pattern-Anwendung.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mathematische Problem: Bei nur 10 Tarif-Optionen entstehen 1.024 Klassen! Dies verletzt fundamental das Open/Closed Principle.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Decorator Pattern löst das Problem durch Komposition statt Vererbung. Ein Tarif-Objekt wird von "Decorator"-Objekten umschlossen, die jeweils eine zusätzliche Funktion bereitstellen.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Jeder Decorator implementiert dieselbe Schnittstelle wie das umhüllte Objekt - so können Decorators beliebig geschachtelt werden. Factory Pattern übernimmt die Objektkomposition und versteckt die Komplexität.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Composite Pattern behandelt Einzelobjekte und Objektsammlungen einheitlich.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Telekom verkauft komplexe Familien-Strukturen mit verschachtelten Abhängigkeiten. Separate Klassen für jede Konstellation führen zu kombinatorischer Explosion.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Komplexitäts-Dilemma: Wie behandeln wir Einzeltarife und Gruppen-Tarife einheitlich? Naive Ansätze scheitern an kombinatorischer Explosion.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Block 2: Structural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t>Entwurfsmuster für Objekt-Zusammensetzung und System-Architektur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Einheitliche</a:t>
            </a:r>
            <a:r>
              <a:rPr sz="1800" dirty="0"/>
              <a:t> </a:t>
            </a:r>
            <a:r>
              <a:rPr sz="1800" dirty="0" err="1"/>
              <a:t>Behandlung</a:t>
            </a:r>
            <a:r>
              <a:rPr sz="1800" dirty="0"/>
              <a:t>: </a:t>
            </a:r>
            <a:r>
              <a:rPr sz="1800" dirty="0" err="1"/>
              <a:t>Einzelobjekte</a:t>
            </a:r>
            <a:r>
              <a:rPr sz="1800" dirty="0"/>
              <a:t> und </a:t>
            </a:r>
            <a:r>
              <a:rPr sz="1800" dirty="0" err="1"/>
              <a:t>Sammlungen</a:t>
            </a:r>
            <a:r>
              <a:rPr sz="1800" dirty="0"/>
              <a:t> </a:t>
            </a:r>
            <a:r>
              <a:rPr sz="1800" dirty="0" err="1"/>
              <a:t>identisch</a:t>
            </a:r>
            <a:r>
              <a:rPr sz="1800" dirty="0"/>
              <a:t> </a:t>
            </a:r>
            <a:r>
              <a:rPr sz="1800" dirty="0" err="1"/>
              <a:t>behandeln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Rekursive</a:t>
            </a:r>
            <a:r>
              <a:rPr sz="1800" dirty="0"/>
              <a:t> </a:t>
            </a:r>
            <a:r>
              <a:rPr sz="1800" dirty="0" err="1"/>
              <a:t>Struktur</a:t>
            </a:r>
            <a:r>
              <a:rPr sz="1800" dirty="0"/>
              <a:t>: Composites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andere</a:t>
            </a:r>
            <a:r>
              <a:rPr sz="1800" dirty="0"/>
              <a:t> Composites </a:t>
            </a:r>
            <a:r>
              <a:rPr sz="1800" dirty="0" err="1"/>
              <a:t>enthalten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Transparenz</a:t>
            </a:r>
            <a:r>
              <a:rPr sz="1800" dirty="0"/>
              <a:t> für Client: Client </a:t>
            </a:r>
            <a:r>
              <a:rPr sz="1800" dirty="0" err="1"/>
              <a:t>arbeitet</a:t>
            </a:r>
            <a:r>
              <a:rPr sz="1800" dirty="0"/>
              <a:t> </a:t>
            </a:r>
            <a:r>
              <a:rPr sz="1800" dirty="0" err="1"/>
              <a:t>nur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Component-Interface</a:t>
            </a:r>
          </a:p>
          <a:p>
            <a:pPr>
              <a:lnSpc>
                <a:spcPct val="150000"/>
              </a:lnSpc>
            </a:pPr>
            <a:r>
              <a:rPr sz="1800" dirty="0" err="1"/>
              <a:t>Natürliche</a:t>
            </a:r>
            <a:r>
              <a:rPr sz="1800" dirty="0"/>
              <a:t> </a:t>
            </a:r>
            <a:r>
              <a:rPr sz="1800" dirty="0" err="1"/>
              <a:t>Hierarchie-Abbildung</a:t>
            </a:r>
            <a:r>
              <a:rPr sz="1800" dirty="0"/>
              <a:t>: Teil-</a:t>
            </a:r>
            <a:r>
              <a:rPr sz="1800" dirty="0" err="1"/>
              <a:t>Ganzes</a:t>
            </a:r>
            <a:r>
              <a:rPr sz="1800" dirty="0"/>
              <a:t>-</a:t>
            </a:r>
            <a:r>
              <a:rPr sz="1800" dirty="0" err="1"/>
              <a:t>Beziehungen</a:t>
            </a:r>
            <a:r>
              <a:rPr sz="1800" dirty="0"/>
              <a:t> elegant </a:t>
            </a:r>
            <a:r>
              <a:rPr sz="1800" dirty="0" err="1"/>
              <a:t>modelliert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Liskov</a:t>
            </a:r>
            <a:r>
              <a:rPr sz="1800" dirty="0"/>
              <a:t> Substitution: Blätter und </a:t>
            </a:r>
            <a:r>
              <a:rPr sz="1800" dirty="0" err="1"/>
              <a:t>Äste</a:t>
            </a:r>
            <a:r>
              <a:rPr sz="1800" dirty="0"/>
              <a:t> </a:t>
            </a:r>
            <a:r>
              <a:rPr sz="1800" dirty="0" err="1"/>
              <a:t>vollständig</a:t>
            </a:r>
            <a:r>
              <a:rPr sz="1800" dirty="0"/>
              <a:t> </a:t>
            </a:r>
            <a:r>
              <a:rPr sz="1800" dirty="0" err="1"/>
              <a:t>austauschbar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Funktionale</a:t>
            </a:r>
            <a:r>
              <a:rPr sz="1800" dirty="0"/>
              <a:t> Aggregation: Stream-API </a:t>
            </a:r>
            <a:r>
              <a:rPr sz="1800" dirty="0" err="1"/>
              <a:t>macht</a:t>
            </a:r>
            <a:r>
              <a:rPr sz="1800" dirty="0"/>
              <a:t> </a:t>
            </a:r>
            <a:r>
              <a:rPr sz="1800" dirty="0" err="1"/>
              <a:t>Traversierung</a:t>
            </a:r>
            <a:r>
              <a:rPr sz="1800" dirty="0"/>
              <a:t> elegant</a:t>
            </a:r>
          </a:p>
          <a:p>
            <a:pPr>
              <a:lnSpc>
                <a:spcPct val="150000"/>
              </a:lnSpc>
            </a:pPr>
            <a:r>
              <a:rPr sz="1800" dirty="0"/>
              <a:t>Strategy Pattern Integration: Gruppen-</a:t>
            </a:r>
            <a:r>
              <a:rPr sz="1800" dirty="0" err="1"/>
              <a:t>Rabatte</a:t>
            </a:r>
            <a:r>
              <a:rPr sz="1800" dirty="0"/>
              <a:t> </a:t>
            </a:r>
            <a:r>
              <a:rPr sz="1800" dirty="0" err="1"/>
              <a:t>bleiben</a:t>
            </a:r>
            <a:r>
              <a:rPr sz="1800" dirty="0"/>
              <a:t> </a:t>
            </a:r>
            <a:r>
              <a:rPr sz="1800" dirty="0" err="1"/>
              <a:t>austauschbar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100">
                <a:latin typeface="Consolas"/>
              </a:rPr>
              <a:t>// Component-Interface</a:t>
            </a:r>
            <a:br/>
            <a:r>
              <a:rPr sz="1100">
                <a:latin typeface="Consolas"/>
              </a:rPr>
              <a:t>public interface TariffComponent {</a:t>
            </a:r>
            <a:br/>
            <a:r>
              <a:rPr sz="1100">
                <a:latin typeface="Consolas"/>
              </a:rPr>
              <a:t>    BigDecimal calculateTotalPrice();</a:t>
            </a:r>
            <a:br/>
            <a:r>
              <a:rPr sz="1100">
                <a:latin typeface="Consolas"/>
              </a:rPr>
              <a:t>    List&lt;String&gt; getAllFeatures();</a:t>
            </a:r>
            <a:br/>
            <a:r>
              <a:rPr sz="1100">
                <a:latin typeface="Consolas"/>
              </a:rPr>
              <a:t>    int getContractCount();</a:t>
            </a:r>
            <a:br/>
            <a:r>
              <a:rPr sz="1100">
                <a:latin typeface="Consolas"/>
              </a:rPr>
              <a:t>}</a:t>
            </a:r>
            <a:br/>
            <a:br/>
            <a:r>
              <a:rPr sz="1100">
                <a:latin typeface="Consolas"/>
              </a:rPr>
              <a:t>// Composite-Implementierung</a:t>
            </a:r>
            <a:br/>
            <a:r>
              <a:rPr sz="1100">
                <a:latin typeface="Consolas"/>
              </a:rPr>
              <a:t>public class TariffGroup implements TariffComponent {</a:t>
            </a:r>
            <a:br/>
            <a:r>
              <a:rPr sz="1100">
                <a:latin typeface="Consolas"/>
              </a:rPr>
              <a:t>    private final List&lt;TariffComponent&gt; children = new ArrayList&lt;&gt;();</a:t>
            </a:r>
            <a:br/>
            <a:r>
              <a:rPr sz="1100">
                <a:latin typeface="Consolas"/>
              </a:rPr>
              <a:t>    </a:t>
            </a:r>
            <a:br/>
            <a:r>
              <a:rPr sz="1100">
                <a:latin typeface="Consolas"/>
              </a:rPr>
              <a:t>    public BigDecimal calculateTotalPrice() {</a:t>
            </a:r>
            <a:br/>
            <a:r>
              <a:rPr sz="1100">
                <a:latin typeface="Consolas"/>
              </a:rPr>
              <a:t>        BigDecimal total = children.stream()</a:t>
            </a:r>
            <a:br/>
            <a:r>
              <a:rPr sz="1100">
                <a:latin typeface="Consolas"/>
              </a:rPr>
              <a:t>            .map(TariffComponent::calculateTotalPrice)</a:t>
            </a:r>
            <a:br/>
            <a:r>
              <a:rPr sz="1100">
                <a:latin typeface="Consolas"/>
              </a:rPr>
              <a:t>            .reduce(BigDecimal.ZERO, BigDecimal::add);</a:t>
            </a:r>
            <a:br/>
            <a:r>
              <a:rPr sz="1100">
                <a:latin typeface="Consolas"/>
              </a:rPr>
              <a:t>        return discountStrategy.applyGroupDiscount(total);</a:t>
            </a:r>
            <a:br/>
            <a:r>
              <a:rPr sz="1100">
                <a:latin typeface="Consolas"/>
              </a:rPr>
              <a:t>    }</a:t>
            </a:r>
            <a:br/>
            <a:r>
              <a:rPr sz="1100">
                <a:latin typeface="Consolas"/>
              </a:rPr>
              <a:t>    </a:t>
            </a:r>
            <a:br/>
            <a:r>
              <a:rPr sz="1100">
                <a:latin typeface="Consolas"/>
              </a:rPr>
              <a:t>    public int getContractCount() {</a:t>
            </a:r>
            <a:br/>
            <a:r>
              <a:rPr sz="1100">
                <a:latin typeface="Consolas"/>
              </a:rPr>
              <a:t>        return children.stream()</a:t>
            </a:r>
            <a:br/>
            <a:r>
              <a:rPr sz="1100">
                <a:latin typeface="Consolas"/>
              </a:rPr>
              <a:t>            .mapToInt(TariffComponent::getContractCount)</a:t>
            </a:r>
            <a:br/>
            <a:r>
              <a:rPr sz="1100">
                <a:latin typeface="Consolas"/>
              </a:rPr>
              <a:t>            .sum(); // Rekursive Aggregation</a:t>
            </a:r>
            <a:br/>
            <a:r>
              <a:rPr sz="1100">
                <a:latin typeface="Consolas"/>
              </a:rPr>
              <a:t>    }</a:t>
            </a:r>
            <a:br/>
            <a:r>
              <a:rPr sz="11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Facade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Consolas"/>
              </a:rPr>
              <a:t>public class </a:t>
            </a:r>
            <a:r>
              <a:rPr sz="1800" dirty="0" err="1">
                <a:latin typeface="Consolas"/>
              </a:rPr>
              <a:t>TariffOrderClient</a:t>
            </a:r>
            <a:r>
              <a:rPr sz="1800" dirty="0">
                <a:latin typeface="Consolas"/>
              </a:rPr>
              <a:t> {</a:t>
            </a:r>
            <a:br>
              <a:rPr sz="3600" dirty="0"/>
            </a:br>
            <a:r>
              <a:rPr sz="1800" dirty="0">
                <a:latin typeface="Consolas"/>
              </a:rPr>
              <a:t>    private </a:t>
            </a:r>
            <a:r>
              <a:rPr sz="1800" dirty="0" err="1">
                <a:latin typeface="Consolas"/>
              </a:rPr>
              <a:t>TariffValidationService</a:t>
            </a:r>
            <a:r>
              <a:rPr sz="1800" dirty="0">
                <a:latin typeface="Consolas"/>
              </a:rPr>
              <a:t> validation;</a:t>
            </a:r>
            <a:br>
              <a:rPr sz="3600" dirty="0"/>
            </a:br>
            <a:r>
              <a:rPr sz="1800" dirty="0">
                <a:latin typeface="Consolas"/>
              </a:rPr>
              <a:t>    private </a:t>
            </a:r>
            <a:r>
              <a:rPr sz="1800" dirty="0" err="1">
                <a:latin typeface="Consolas"/>
              </a:rPr>
              <a:t>CustomerCreditCheckService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creditCheck</a:t>
            </a:r>
            <a:r>
              <a:rPr sz="1800" dirty="0">
                <a:latin typeface="Consolas"/>
              </a:rPr>
              <a:t>;</a:t>
            </a:r>
            <a:br>
              <a:rPr sz="3600" dirty="0"/>
            </a:br>
            <a:r>
              <a:rPr sz="1800" dirty="0">
                <a:latin typeface="Consolas"/>
              </a:rPr>
              <a:t>    private </a:t>
            </a:r>
            <a:r>
              <a:rPr sz="1800" dirty="0" err="1">
                <a:latin typeface="Consolas"/>
              </a:rPr>
              <a:t>PricingService</a:t>
            </a:r>
            <a:r>
              <a:rPr sz="1800" dirty="0">
                <a:latin typeface="Consolas"/>
              </a:rPr>
              <a:t> pricing;</a:t>
            </a:r>
            <a:br>
              <a:rPr sz="3600" dirty="0"/>
            </a:br>
            <a:r>
              <a:rPr sz="1800" dirty="0">
                <a:latin typeface="Consolas"/>
              </a:rPr>
              <a:t>    private </a:t>
            </a:r>
            <a:r>
              <a:rPr sz="1800" dirty="0" err="1">
                <a:latin typeface="Consolas"/>
              </a:rPr>
              <a:t>InventoryService</a:t>
            </a:r>
            <a:r>
              <a:rPr sz="1800" dirty="0">
                <a:latin typeface="Consolas"/>
              </a:rPr>
              <a:t> inventory;</a:t>
            </a:r>
            <a:br>
              <a:rPr sz="3600" dirty="0"/>
            </a:br>
            <a:r>
              <a:rPr sz="1800" dirty="0">
                <a:latin typeface="Consolas"/>
              </a:rPr>
              <a:t>    private </a:t>
            </a:r>
            <a:r>
              <a:rPr sz="1800" dirty="0" err="1">
                <a:latin typeface="Consolas"/>
              </a:rPr>
              <a:t>NotificationService</a:t>
            </a:r>
            <a:r>
              <a:rPr sz="1800" dirty="0">
                <a:latin typeface="Consolas"/>
              </a:rPr>
              <a:t> notification;</a:t>
            </a:r>
            <a:br>
              <a:rPr sz="3600" dirty="0"/>
            </a:br>
            <a:r>
              <a:rPr sz="1800" dirty="0">
                <a:latin typeface="Consolas"/>
              </a:rPr>
              <a:t>    // ... 10 </a:t>
            </a:r>
            <a:r>
              <a:rPr sz="1800" dirty="0" err="1">
                <a:latin typeface="Consolas"/>
              </a:rPr>
              <a:t>weitere</a:t>
            </a:r>
            <a:r>
              <a:rPr sz="1800" dirty="0">
                <a:latin typeface="Consolas"/>
              </a:rPr>
              <a:t> Services</a:t>
            </a:r>
            <a:br>
              <a:rPr sz="3600" dirty="0"/>
            </a:br>
            <a:r>
              <a:rPr sz="1800" dirty="0">
                <a:latin typeface="Consolas"/>
              </a:rPr>
              <a:t>    </a:t>
            </a:r>
            <a:br>
              <a:rPr sz="3600" dirty="0"/>
            </a:br>
            <a:r>
              <a:rPr sz="1800" dirty="0">
                <a:latin typeface="Consolas"/>
              </a:rPr>
              <a:t>    public void </a:t>
            </a:r>
            <a:r>
              <a:rPr sz="1800" dirty="0" err="1">
                <a:latin typeface="Consolas"/>
              </a:rPr>
              <a:t>createOrder</a:t>
            </a:r>
            <a:r>
              <a:rPr sz="1800" dirty="0">
                <a:latin typeface="Consolas"/>
              </a:rPr>
              <a:t>(</a:t>
            </a:r>
            <a:r>
              <a:rPr sz="1800" dirty="0" err="1">
                <a:latin typeface="Consolas"/>
              </a:rPr>
              <a:t>TariffRequest</a:t>
            </a:r>
            <a:r>
              <a:rPr sz="1800" dirty="0">
                <a:latin typeface="Consolas"/>
              </a:rPr>
              <a:t> request) {</a:t>
            </a:r>
            <a:br>
              <a:rPr sz="3600" dirty="0"/>
            </a:br>
            <a:r>
              <a:rPr sz="1800" dirty="0">
                <a:latin typeface="Consolas"/>
              </a:rPr>
              <a:t>        // </a:t>
            </a:r>
            <a:r>
              <a:rPr sz="1800" dirty="0" err="1">
                <a:latin typeface="Consolas"/>
              </a:rPr>
              <a:t>Orchestrierung</a:t>
            </a:r>
            <a:br>
              <a:rPr sz="3600" dirty="0"/>
            </a:br>
            <a:r>
              <a:rPr sz="1800" dirty="0">
                <a:latin typeface="Consolas"/>
              </a:rPr>
              <a:t>        if (</a:t>
            </a:r>
            <a:r>
              <a:rPr sz="1800" dirty="0" err="1">
                <a:latin typeface="Consolas"/>
              </a:rPr>
              <a:t>validation.check</a:t>
            </a:r>
            <a:r>
              <a:rPr sz="1800" dirty="0">
                <a:latin typeface="Consolas"/>
              </a:rPr>
              <a:t>() &amp;&amp; </a:t>
            </a:r>
            <a:r>
              <a:rPr sz="1800" dirty="0" err="1">
                <a:latin typeface="Consolas"/>
              </a:rPr>
              <a:t>creditCheck.approve</a:t>
            </a:r>
            <a:r>
              <a:rPr sz="1800" dirty="0">
                <a:latin typeface="Consolas"/>
              </a:rPr>
              <a:t>() &amp;&amp; </a:t>
            </a:r>
            <a:br>
              <a:rPr sz="3600" dirty="0"/>
            </a:br>
            <a:r>
              <a:rPr sz="1800" dirty="0">
                <a:latin typeface="Consolas"/>
              </a:rPr>
              <a:t>            </a:t>
            </a:r>
            <a:r>
              <a:rPr sz="1800" dirty="0" err="1">
                <a:latin typeface="Consolas"/>
              </a:rPr>
              <a:t>pricing.calculate</a:t>
            </a:r>
            <a:r>
              <a:rPr sz="1800" dirty="0">
                <a:latin typeface="Consolas"/>
              </a:rPr>
              <a:t>() &amp;&amp; </a:t>
            </a:r>
            <a:r>
              <a:rPr sz="1800" dirty="0" err="1">
                <a:latin typeface="Consolas"/>
              </a:rPr>
              <a:t>inventory.reserve</a:t>
            </a:r>
            <a:r>
              <a:rPr sz="1800" dirty="0">
                <a:latin typeface="Consolas"/>
              </a:rPr>
              <a:t>()) {</a:t>
            </a:r>
            <a:br>
              <a:rPr sz="3600" dirty="0"/>
            </a:br>
            <a:r>
              <a:rPr sz="1800" dirty="0">
                <a:latin typeface="Consolas"/>
              </a:rPr>
              <a:t>            // </a:t>
            </a:r>
            <a:r>
              <a:rPr sz="1800" dirty="0" err="1">
                <a:latin typeface="Consolas"/>
              </a:rPr>
              <a:t>Komplexe</a:t>
            </a:r>
            <a:r>
              <a:rPr sz="1800" dirty="0">
                <a:latin typeface="Consolas"/>
              </a:rPr>
              <a:t> If-</a:t>
            </a:r>
            <a:r>
              <a:rPr sz="1800" dirty="0" err="1">
                <a:latin typeface="Consolas"/>
              </a:rPr>
              <a:t>Verschachtelung</a:t>
            </a:r>
            <a:br>
              <a:rPr sz="3600" dirty="0"/>
            </a:br>
            <a:r>
              <a:rPr sz="1800" dirty="0">
                <a:latin typeface="Consolas"/>
              </a:rPr>
              <a:t>        }</a:t>
            </a:r>
            <a:br>
              <a:rPr sz="3600" dirty="0"/>
            </a:br>
            <a:r>
              <a:rPr sz="1800" dirty="0">
                <a:latin typeface="Consolas"/>
              </a:rPr>
              <a:t>    }</a:t>
            </a:r>
            <a:br>
              <a:rPr sz="3600" dirty="0"/>
            </a:br>
            <a:r>
              <a:rPr sz="18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Abhängigkeits</a:t>
            </a:r>
            <a:r>
              <a:rPr sz="1800" dirty="0"/>
              <a:t>-Explosion: Client </a:t>
            </a:r>
            <a:r>
              <a:rPr sz="1800" dirty="0" err="1"/>
              <a:t>kennt</a:t>
            </a:r>
            <a:r>
              <a:rPr sz="1800" dirty="0"/>
              <a:t> 15+ Services </a:t>
            </a:r>
            <a:r>
              <a:rPr sz="1800" dirty="0" err="1"/>
              <a:t>intimement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Orchestrierungs-Komplexität</a:t>
            </a:r>
            <a:r>
              <a:rPr sz="1800" dirty="0"/>
              <a:t>: </a:t>
            </a:r>
            <a:r>
              <a:rPr lang="en-US" sz="1800" dirty="0" err="1"/>
              <a:t>Dutzende</a:t>
            </a:r>
            <a:r>
              <a:rPr lang="en-US" sz="1800" dirty="0"/>
              <a:t> </a:t>
            </a:r>
            <a:r>
              <a:rPr sz="1800" dirty="0" err="1"/>
              <a:t>Zeilen</a:t>
            </a:r>
            <a:r>
              <a:rPr sz="1800" dirty="0"/>
              <a:t> if/else-Logik pro Use Case</a:t>
            </a:r>
          </a:p>
          <a:p>
            <a:pPr>
              <a:lnSpc>
                <a:spcPct val="150000"/>
              </a:lnSpc>
            </a:pPr>
            <a:r>
              <a:rPr sz="1800" dirty="0" err="1"/>
              <a:t>Fehlerbehandlungs</a:t>
            </a:r>
            <a:r>
              <a:rPr sz="1800" dirty="0"/>
              <a:t>-Chaos: </a:t>
            </a:r>
            <a:r>
              <a:rPr sz="1800" dirty="0" err="1"/>
              <a:t>Exponentiell</a:t>
            </a:r>
            <a:r>
              <a:rPr sz="1800" dirty="0"/>
              <a:t> </a:t>
            </a:r>
            <a:r>
              <a:rPr sz="1800" dirty="0" err="1"/>
              <a:t>wachsende</a:t>
            </a:r>
            <a:r>
              <a:rPr sz="1800" dirty="0"/>
              <a:t> </a:t>
            </a:r>
            <a:r>
              <a:rPr sz="1800" dirty="0" err="1"/>
              <a:t>Fehlerpfade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Testing-</a:t>
            </a:r>
            <a:r>
              <a:rPr sz="1800" dirty="0" err="1"/>
              <a:t>Alptraum</a:t>
            </a:r>
            <a:r>
              <a:rPr sz="1800" dirty="0"/>
              <a:t>: Mocking von </a:t>
            </a:r>
            <a:r>
              <a:rPr lang="en-US" sz="1800" dirty="0" err="1"/>
              <a:t>diversen</a:t>
            </a:r>
            <a:r>
              <a:rPr sz="1800" dirty="0"/>
              <a:t> Services pro Unit Test</a:t>
            </a:r>
          </a:p>
          <a:p>
            <a:pPr>
              <a:lnSpc>
                <a:spcPct val="150000"/>
              </a:lnSpc>
            </a:pPr>
            <a:r>
              <a:rPr sz="1800" dirty="0"/>
              <a:t>Deployment-</a:t>
            </a:r>
            <a:r>
              <a:rPr sz="1800" dirty="0" err="1"/>
              <a:t>Fragilität</a:t>
            </a:r>
            <a:r>
              <a:rPr sz="1800" dirty="0"/>
              <a:t>: Client </a:t>
            </a:r>
            <a:r>
              <a:rPr sz="1800" dirty="0" err="1"/>
              <a:t>bricht</a:t>
            </a:r>
            <a:r>
              <a:rPr sz="1800" dirty="0"/>
              <a:t> </a:t>
            </a:r>
            <a:r>
              <a:rPr sz="1800" dirty="0" err="1"/>
              <a:t>bei</a:t>
            </a:r>
            <a:r>
              <a:rPr sz="1800" dirty="0"/>
              <a:t> </a:t>
            </a:r>
            <a:r>
              <a:rPr sz="1800" dirty="0" err="1"/>
              <a:t>jeder</a:t>
            </a:r>
            <a:r>
              <a:rPr sz="1800" dirty="0"/>
              <a:t> Service-</a:t>
            </a:r>
            <a:r>
              <a:rPr sz="1800" dirty="0" err="1"/>
              <a:t>Änderung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Code-</a:t>
            </a:r>
            <a:r>
              <a:rPr sz="1800" dirty="0" err="1"/>
              <a:t>Duplikation</a:t>
            </a:r>
            <a:r>
              <a:rPr sz="1800" dirty="0"/>
              <a:t>: </a:t>
            </a:r>
            <a:r>
              <a:rPr sz="1800" dirty="0" err="1"/>
              <a:t>Gleiche</a:t>
            </a:r>
            <a:r>
              <a:rPr sz="1800" dirty="0"/>
              <a:t> </a:t>
            </a:r>
            <a:r>
              <a:rPr sz="1800" dirty="0" err="1"/>
              <a:t>Orchestrierung</a:t>
            </a:r>
            <a:r>
              <a:rPr sz="1800" dirty="0"/>
              <a:t> in </a:t>
            </a:r>
            <a:r>
              <a:rPr sz="1800" dirty="0" err="1"/>
              <a:t>mehreren</a:t>
            </a:r>
            <a:r>
              <a:rPr sz="1800" dirty="0"/>
              <a:t> Clients</a:t>
            </a:r>
          </a:p>
          <a:p>
            <a:pPr>
              <a:lnSpc>
                <a:spcPct val="150000"/>
              </a:lnSpc>
            </a:pPr>
            <a:r>
              <a:rPr sz="1800" dirty="0"/>
              <a:t>Service-Interface-Leakage: Interne Service-Details </a:t>
            </a:r>
            <a:r>
              <a:rPr sz="1800" dirty="0" err="1"/>
              <a:t>überall</a:t>
            </a:r>
            <a:r>
              <a:rPr sz="1800" dirty="0"/>
              <a:t> </a:t>
            </a:r>
            <a:r>
              <a:rPr sz="1800" dirty="0" err="1"/>
              <a:t>sichtbar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Facade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Einheitliche</a:t>
            </a:r>
            <a:r>
              <a:rPr sz="1800" dirty="0"/>
              <a:t> </a:t>
            </a:r>
            <a:r>
              <a:rPr sz="1800" dirty="0" err="1"/>
              <a:t>Schnittstelle</a:t>
            </a:r>
            <a:r>
              <a:rPr sz="1800" dirty="0"/>
              <a:t>: Eine </a:t>
            </a:r>
            <a:r>
              <a:rPr sz="1800" dirty="0" err="1"/>
              <a:t>einfache</a:t>
            </a:r>
            <a:r>
              <a:rPr sz="1800" dirty="0"/>
              <a:t> API </a:t>
            </a:r>
            <a:r>
              <a:rPr sz="1800" dirty="0" err="1"/>
              <a:t>vor</a:t>
            </a:r>
            <a:r>
              <a:rPr sz="1800" dirty="0"/>
              <a:t> </a:t>
            </a:r>
            <a:r>
              <a:rPr sz="1800" dirty="0" err="1"/>
              <a:t>komplexem</a:t>
            </a:r>
            <a:r>
              <a:rPr sz="1800" dirty="0"/>
              <a:t> Subsystem</a:t>
            </a:r>
          </a:p>
          <a:p>
            <a:pPr>
              <a:lnSpc>
                <a:spcPct val="150000"/>
              </a:lnSpc>
            </a:pPr>
            <a:r>
              <a:rPr sz="1800" dirty="0" err="1"/>
              <a:t>Komplexitäts-Kapselung</a:t>
            </a:r>
            <a:r>
              <a:rPr sz="1800" dirty="0"/>
              <a:t>: Interne </a:t>
            </a:r>
            <a:r>
              <a:rPr sz="1800" dirty="0" err="1"/>
              <a:t>Orchestrierung</a:t>
            </a:r>
            <a:r>
              <a:rPr sz="1800" dirty="0"/>
              <a:t> für Clients </a:t>
            </a:r>
            <a:r>
              <a:rPr sz="1800" dirty="0" err="1"/>
              <a:t>unsichtbar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Use-Case-</a:t>
            </a:r>
            <a:r>
              <a:rPr sz="1800" dirty="0" err="1"/>
              <a:t>spezifische</a:t>
            </a:r>
            <a:r>
              <a:rPr sz="1800" dirty="0"/>
              <a:t> APIs: APIs </a:t>
            </a:r>
            <a:r>
              <a:rPr sz="1800" dirty="0" err="1"/>
              <a:t>sprechen</a:t>
            </a:r>
            <a:r>
              <a:rPr sz="1800" dirty="0"/>
              <a:t> die </a:t>
            </a:r>
            <a:r>
              <a:rPr sz="1800" dirty="0" err="1"/>
              <a:t>Sprache</a:t>
            </a:r>
            <a:r>
              <a:rPr sz="1800" dirty="0"/>
              <a:t> der Business-User</a:t>
            </a:r>
          </a:p>
          <a:p>
            <a:pPr>
              <a:lnSpc>
                <a:spcPct val="150000"/>
              </a:lnSpc>
            </a:pPr>
            <a:r>
              <a:rPr sz="1800" dirty="0" err="1"/>
              <a:t>Zentrale</a:t>
            </a:r>
            <a:r>
              <a:rPr sz="1800" dirty="0"/>
              <a:t> </a:t>
            </a:r>
            <a:r>
              <a:rPr sz="1800" dirty="0" err="1"/>
              <a:t>Fehlerbehandlung</a:t>
            </a:r>
            <a:r>
              <a:rPr sz="1800" dirty="0"/>
              <a:t>: </a:t>
            </a:r>
            <a:r>
              <a:rPr sz="1800" dirty="0" err="1"/>
              <a:t>Standardisierte</a:t>
            </a:r>
            <a:r>
              <a:rPr sz="1800" dirty="0"/>
              <a:t> Error-Responses</a:t>
            </a:r>
          </a:p>
          <a:p>
            <a:pPr>
              <a:lnSpc>
                <a:spcPct val="150000"/>
              </a:lnSpc>
            </a:pPr>
            <a:r>
              <a:rPr sz="1800" dirty="0" err="1"/>
              <a:t>Versionierungs</a:t>
            </a:r>
            <a:r>
              <a:rPr sz="1800" dirty="0"/>
              <a:t>-Puffer: API-</a:t>
            </a:r>
            <a:r>
              <a:rPr sz="1800" dirty="0" err="1"/>
              <a:t>Änderungen</a:t>
            </a:r>
            <a:r>
              <a:rPr sz="1800" dirty="0"/>
              <a:t> </a:t>
            </a:r>
            <a:r>
              <a:rPr sz="1800" dirty="0" err="1"/>
              <a:t>ohne</a:t>
            </a:r>
            <a:r>
              <a:rPr sz="1800" dirty="0"/>
              <a:t> Client-</a:t>
            </a:r>
            <a:r>
              <a:rPr sz="1800" dirty="0" err="1"/>
              <a:t>Brüche</a:t>
            </a:r>
            <a:r>
              <a:rPr sz="1800" dirty="0"/>
              <a:t>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Performance-</a:t>
            </a:r>
            <a:r>
              <a:rPr sz="1800" dirty="0" err="1"/>
              <a:t>Optimierung</a:t>
            </a:r>
            <a:r>
              <a:rPr sz="1800" dirty="0"/>
              <a:t>: </a:t>
            </a:r>
            <a:r>
              <a:rPr sz="1800" dirty="0" err="1"/>
              <a:t>Parallelisierung</a:t>
            </a:r>
            <a:r>
              <a:rPr sz="1800" dirty="0"/>
              <a:t> und Caching </a:t>
            </a:r>
            <a:r>
              <a:rPr sz="1800" dirty="0" err="1"/>
              <a:t>zentral</a:t>
            </a:r>
            <a:r>
              <a:rPr sz="1800" dirty="0"/>
              <a:t>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Service-</a:t>
            </a:r>
            <a:r>
              <a:rPr sz="1800" dirty="0" err="1"/>
              <a:t>Abstraktion</a:t>
            </a:r>
            <a:r>
              <a:rPr sz="1800" dirty="0"/>
              <a:t>: Services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ausgetauscht</a:t>
            </a:r>
            <a:r>
              <a:rPr sz="1800" dirty="0"/>
              <a:t> </a:t>
            </a:r>
            <a:r>
              <a:rPr sz="1800" dirty="0" err="1"/>
              <a:t>werden</a:t>
            </a:r>
            <a:r>
              <a:rPr sz="1800" dirty="0"/>
              <a:t> </a:t>
            </a:r>
            <a:r>
              <a:rPr sz="1800" dirty="0" err="1"/>
              <a:t>ohne</a:t>
            </a:r>
            <a:r>
              <a:rPr sz="1800" dirty="0"/>
              <a:t> Client-Impact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latin typeface="Consolas"/>
              </a:rPr>
              <a:t>@Service</a:t>
            </a:r>
            <a:br>
              <a:rPr sz="4000" dirty="0"/>
            </a:br>
            <a:r>
              <a:rPr sz="1400" dirty="0">
                <a:latin typeface="Consolas"/>
              </a:rPr>
              <a:t>public class </a:t>
            </a:r>
            <a:r>
              <a:rPr sz="1400" dirty="0" err="1">
                <a:latin typeface="Consolas"/>
              </a:rPr>
              <a:t>TariffOrderFacade</a:t>
            </a:r>
            <a:r>
              <a:rPr sz="1400" dirty="0">
                <a:latin typeface="Consolas"/>
              </a:rPr>
              <a:t> {</a:t>
            </a:r>
            <a:br>
              <a:rPr sz="4000" dirty="0"/>
            </a:br>
            <a:r>
              <a:rPr sz="1400" dirty="0">
                <a:latin typeface="Consolas"/>
              </a:rPr>
              <a:t>    // Alle </a:t>
            </a:r>
            <a:r>
              <a:rPr sz="1400" dirty="0" err="1">
                <a:latin typeface="Consolas"/>
              </a:rPr>
              <a:t>komplexen</a:t>
            </a:r>
            <a:r>
              <a:rPr sz="1400" dirty="0">
                <a:latin typeface="Consolas"/>
              </a:rPr>
              <a:t> Dependencies </a:t>
            </a:r>
            <a:r>
              <a:rPr sz="1400" dirty="0" err="1">
                <a:latin typeface="Consolas"/>
              </a:rPr>
              <a:t>sind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privat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gekapselt</a:t>
            </a:r>
            <a:br>
              <a:rPr sz="4000" dirty="0"/>
            </a:br>
            <a:r>
              <a:rPr sz="1400" dirty="0">
                <a:latin typeface="Consolas"/>
              </a:rPr>
              <a:t>    private final </a:t>
            </a:r>
            <a:r>
              <a:rPr sz="1400" dirty="0" err="1">
                <a:latin typeface="Consolas"/>
              </a:rPr>
              <a:t>TariffValidationService</a:t>
            </a:r>
            <a:r>
              <a:rPr sz="1400" dirty="0">
                <a:latin typeface="Consolas"/>
              </a:rPr>
              <a:t> validation;</a:t>
            </a:r>
            <a:br>
              <a:rPr sz="4000" dirty="0"/>
            </a:br>
            <a:r>
              <a:rPr sz="1400" dirty="0">
                <a:latin typeface="Consolas"/>
              </a:rPr>
              <a:t>    private final </a:t>
            </a:r>
            <a:r>
              <a:rPr sz="1400" dirty="0" err="1">
                <a:latin typeface="Consolas"/>
              </a:rPr>
              <a:t>CreditCheckService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creditCheck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// ... </a:t>
            </a:r>
            <a:r>
              <a:rPr sz="1400" dirty="0" err="1">
                <a:latin typeface="Consolas"/>
              </a:rPr>
              <a:t>weitere</a:t>
            </a:r>
            <a:r>
              <a:rPr sz="1400" dirty="0">
                <a:latin typeface="Consolas"/>
              </a:rPr>
              <a:t> Services (</a:t>
            </a:r>
            <a:r>
              <a:rPr sz="1400" dirty="0" err="1">
                <a:latin typeface="Consolas"/>
              </a:rPr>
              <a:t>privat</a:t>
            </a:r>
            <a:r>
              <a:rPr sz="1400" dirty="0">
                <a:latin typeface="Consolas"/>
              </a:rPr>
              <a:t>!)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public </a:t>
            </a:r>
            <a:r>
              <a:rPr sz="1400" dirty="0" err="1">
                <a:latin typeface="Consolas"/>
              </a:rPr>
              <a:t>TariffOrderResult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createTariffOrder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TariffOrderRequest</a:t>
            </a:r>
            <a:r>
              <a:rPr sz="1400" dirty="0">
                <a:latin typeface="Consolas"/>
              </a:rPr>
              <a:t> request) {</a:t>
            </a:r>
            <a:br>
              <a:rPr sz="4000" dirty="0"/>
            </a:br>
            <a:r>
              <a:rPr sz="1400" dirty="0">
                <a:latin typeface="Consolas"/>
              </a:rPr>
              <a:t>        try {</a:t>
            </a:r>
            <a:br>
              <a:rPr sz="4000" dirty="0"/>
            </a:br>
            <a:r>
              <a:rPr sz="1400" dirty="0">
                <a:latin typeface="Consolas"/>
              </a:rPr>
              <a:t>            if (!</a:t>
            </a:r>
            <a:r>
              <a:rPr sz="1400" dirty="0" err="1">
                <a:latin typeface="Consolas"/>
              </a:rPr>
              <a:t>validateOrder</a:t>
            </a:r>
            <a:r>
              <a:rPr sz="1400" dirty="0">
                <a:latin typeface="Consolas"/>
              </a:rPr>
              <a:t>(request).</a:t>
            </a:r>
            <a:r>
              <a:rPr sz="1400" dirty="0" err="1">
                <a:latin typeface="Consolas"/>
              </a:rPr>
              <a:t>isValid</a:t>
            </a:r>
            <a:r>
              <a:rPr sz="1400" dirty="0">
                <a:latin typeface="Consolas"/>
              </a:rPr>
              <a:t>()) {</a:t>
            </a:r>
            <a:br>
              <a:rPr sz="4000" dirty="0"/>
            </a:br>
            <a:r>
              <a:rPr sz="1400" dirty="0">
                <a:latin typeface="Consolas"/>
              </a:rPr>
              <a:t>                return </a:t>
            </a:r>
            <a:r>
              <a:rPr sz="1400" dirty="0" err="1">
                <a:latin typeface="Consolas"/>
              </a:rPr>
              <a:t>TariffOrderResult.failed</a:t>
            </a:r>
            <a:r>
              <a:rPr sz="1400" dirty="0">
                <a:latin typeface="Consolas"/>
              </a:rPr>
              <a:t>("Validation failed");</a:t>
            </a:r>
            <a:br>
              <a:rPr sz="4000" dirty="0"/>
            </a:br>
            <a:r>
              <a:rPr sz="1400" dirty="0">
                <a:latin typeface="Consolas"/>
              </a:rPr>
              <a:t>            }</a:t>
            </a:r>
            <a:br>
              <a:rPr sz="4000" dirty="0"/>
            </a:br>
            <a:r>
              <a:rPr sz="1400" dirty="0">
                <a:latin typeface="Consolas"/>
              </a:rPr>
              <a:t>            return </a:t>
            </a:r>
            <a:r>
              <a:rPr sz="1400" dirty="0" err="1">
                <a:latin typeface="Consolas"/>
              </a:rPr>
              <a:t>executeOrderProcess</a:t>
            </a:r>
            <a:r>
              <a:rPr sz="1400" dirty="0">
                <a:latin typeface="Consolas"/>
              </a:rPr>
              <a:t>(request); // Details </a:t>
            </a:r>
            <a:r>
              <a:rPr sz="1400" dirty="0" err="1">
                <a:latin typeface="Consolas"/>
              </a:rPr>
              <a:t>versteckt</a:t>
            </a:r>
            <a:br>
              <a:rPr sz="4000" dirty="0"/>
            </a:br>
            <a:r>
              <a:rPr sz="1400" dirty="0">
                <a:latin typeface="Consolas"/>
              </a:rPr>
              <a:t>        } catch (Exception e) {</a:t>
            </a:r>
            <a:br>
              <a:rPr sz="4000" dirty="0"/>
            </a:br>
            <a:r>
              <a:rPr sz="1400" dirty="0">
                <a:latin typeface="Consolas"/>
              </a:rPr>
              <a:t>            return </a:t>
            </a:r>
            <a:r>
              <a:rPr sz="1400" dirty="0" err="1">
                <a:latin typeface="Consolas"/>
              </a:rPr>
              <a:t>TariffOrderResult.failed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e.getMessage</a:t>
            </a:r>
            <a:r>
              <a:rPr sz="1400" dirty="0">
                <a:latin typeface="Consolas"/>
              </a:rPr>
              <a:t>());</a:t>
            </a:r>
            <a:br>
              <a:rPr sz="4000" dirty="0"/>
            </a:br>
            <a:r>
              <a:rPr sz="1400" dirty="0">
                <a:latin typeface="Consolas"/>
              </a:rPr>
              <a:t>        }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// </a:t>
            </a:r>
            <a:r>
              <a:rPr sz="1400" dirty="0" err="1">
                <a:latin typeface="Consolas"/>
              </a:rPr>
              <a:t>Parallele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Validierungen</a:t>
            </a:r>
            <a:r>
              <a:rPr sz="1400" dirty="0">
                <a:latin typeface="Consolas"/>
              </a:rPr>
              <a:t> für Performance</a:t>
            </a:r>
            <a:br>
              <a:rPr sz="4000" dirty="0"/>
            </a:br>
            <a:r>
              <a:rPr sz="1400" dirty="0">
                <a:latin typeface="Consolas"/>
              </a:rPr>
              <a:t>    private </a:t>
            </a:r>
            <a:r>
              <a:rPr sz="1400" dirty="0" err="1">
                <a:latin typeface="Consolas"/>
              </a:rPr>
              <a:t>CompletableFuture</a:t>
            </a:r>
            <a:r>
              <a:rPr sz="1400" dirty="0">
                <a:latin typeface="Consolas"/>
              </a:rPr>
              <a:t>&lt;</a:t>
            </a:r>
            <a:r>
              <a:rPr sz="1400" dirty="0" err="1">
                <a:latin typeface="Consolas"/>
              </a:rPr>
              <a:t>ValidationResult</a:t>
            </a:r>
            <a:r>
              <a:rPr sz="1400" dirty="0">
                <a:latin typeface="Consolas"/>
              </a:rPr>
              <a:t>&gt; </a:t>
            </a:r>
            <a:r>
              <a:rPr sz="1400" dirty="0" err="1">
                <a:latin typeface="Consolas"/>
              </a:rPr>
              <a:t>validateOrderAsync</a:t>
            </a:r>
            <a:r>
              <a:rPr sz="1400" dirty="0">
                <a:latin typeface="Consolas"/>
              </a:rPr>
              <a:t>(request) {</a:t>
            </a:r>
            <a:br>
              <a:rPr sz="4000" dirty="0"/>
            </a:br>
            <a:r>
              <a:rPr sz="1400" dirty="0">
                <a:latin typeface="Consolas"/>
              </a:rPr>
              <a:t>        // </a:t>
            </a:r>
            <a:r>
              <a:rPr sz="1400" dirty="0" err="1">
                <a:latin typeface="Consolas"/>
              </a:rPr>
              <a:t>Unabhängige</a:t>
            </a:r>
            <a:r>
              <a:rPr sz="1400" dirty="0">
                <a:latin typeface="Consolas"/>
              </a:rPr>
              <a:t> Service-Calls parallel </a:t>
            </a:r>
            <a:r>
              <a:rPr sz="1400" dirty="0" err="1">
                <a:latin typeface="Consolas"/>
              </a:rPr>
              <a:t>ausführen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Proxy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Consolas"/>
              </a:rPr>
              <a:t>// </a:t>
            </a:r>
            <a:r>
              <a:rPr lang="en-US" sz="1800" dirty="0" err="1">
                <a:latin typeface="Consolas"/>
              </a:rPr>
              <a:t>Zugriff</a:t>
            </a:r>
            <a:r>
              <a:rPr lang="en-US" sz="1800" dirty="0">
                <a:latin typeface="Consolas"/>
              </a:rPr>
              <a:t> auf die </a:t>
            </a:r>
            <a:r>
              <a:rPr lang="en-US" sz="1800" dirty="0" err="1">
                <a:latin typeface="Consolas"/>
              </a:rPr>
              <a:t>Datenbank</a:t>
            </a:r>
            <a:br>
              <a:rPr sz="3600" dirty="0"/>
            </a:br>
            <a:r>
              <a:rPr sz="1800" dirty="0">
                <a:latin typeface="Consolas"/>
              </a:rPr>
              <a:t>public class </a:t>
            </a:r>
            <a:r>
              <a:rPr sz="1800" dirty="0" err="1">
                <a:latin typeface="Consolas"/>
              </a:rPr>
              <a:t>CustomerService</a:t>
            </a:r>
            <a:r>
              <a:rPr sz="1800" dirty="0">
                <a:latin typeface="Consolas"/>
              </a:rPr>
              <a:t> {</a:t>
            </a:r>
            <a:br>
              <a:rPr sz="3600" dirty="0"/>
            </a:br>
            <a:r>
              <a:rPr sz="1800" dirty="0">
                <a:latin typeface="Consolas"/>
              </a:rPr>
              <a:t>    public </a:t>
            </a:r>
            <a:r>
              <a:rPr sz="1800" dirty="0" err="1">
                <a:latin typeface="Consolas"/>
              </a:rPr>
              <a:t>CustomerData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getCustomer</a:t>
            </a:r>
            <a:r>
              <a:rPr sz="1800" dirty="0">
                <a:latin typeface="Consolas"/>
              </a:rPr>
              <a:t>(String id) {</a:t>
            </a:r>
            <a:br>
              <a:rPr sz="3600" dirty="0"/>
            </a:br>
            <a:r>
              <a:rPr sz="1800" dirty="0">
                <a:latin typeface="Consolas"/>
              </a:rPr>
              <a:t>        // </a:t>
            </a:r>
            <a:r>
              <a:rPr lang="en-US" sz="1800" dirty="0" err="1">
                <a:latin typeface="Consolas"/>
              </a:rPr>
              <a:t>Direkte</a:t>
            </a:r>
            <a:r>
              <a:rPr lang="en-US" sz="1800" dirty="0">
                <a:latin typeface="Consolas"/>
              </a:rPr>
              <a:t> </a:t>
            </a:r>
            <a:r>
              <a:rPr lang="en-US" sz="1800" dirty="0" err="1">
                <a:latin typeface="Consolas"/>
              </a:rPr>
              <a:t>Abfrage</a:t>
            </a:r>
            <a:br>
              <a:rPr sz="3600" dirty="0"/>
            </a:br>
            <a:r>
              <a:rPr sz="1800" dirty="0">
                <a:latin typeface="Consolas"/>
              </a:rPr>
              <a:t>        return </a:t>
            </a:r>
            <a:r>
              <a:rPr sz="1800" dirty="0" err="1">
                <a:latin typeface="Consolas"/>
              </a:rPr>
              <a:t>legacyDatabase.findById</a:t>
            </a:r>
            <a:r>
              <a:rPr sz="1800" dirty="0">
                <a:latin typeface="Consolas"/>
              </a:rPr>
              <a:t>(id);</a:t>
            </a:r>
            <a:br>
              <a:rPr sz="3600" dirty="0"/>
            </a:br>
            <a:r>
              <a:rPr sz="1800" dirty="0">
                <a:latin typeface="Consolas"/>
              </a:rPr>
              <a:t>    }</a:t>
            </a:r>
            <a:br>
              <a:rPr sz="3600" dirty="0"/>
            </a:br>
            <a:r>
              <a:rPr sz="1800" dirty="0">
                <a:latin typeface="Consolas"/>
              </a:rPr>
              <a:t>}</a:t>
            </a:r>
            <a:br>
              <a:rPr sz="3600" dirty="0"/>
            </a:br>
            <a:br>
              <a:rPr sz="3600" dirty="0"/>
            </a:br>
            <a:endParaRPr sz="1800" dirty="0">
              <a:latin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Latenz</a:t>
            </a:r>
            <a:r>
              <a:rPr sz="1800" dirty="0"/>
              <a:t>-Explosion: </a:t>
            </a:r>
            <a:r>
              <a:rPr lang="en-US" sz="1800" dirty="0" err="1"/>
              <a:t>Jede</a:t>
            </a:r>
            <a:r>
              <a:rPr lang="en-US" sz="1800" dirty="0"/>
              <a:t> DB-Query </a:t>
            </a:r>
            <a:r>
              <a:rPr lang="en-US" sz="1800" dirty="0" err="1"/>
              <a:t>dauert</a:t>
            </a:r>
            <a:r>
              <a:rPr lang="en-US" sz="1800" dirty="0"/>
              <a:t> x </a:t>
            </a:r>
            <a:r>
              <a:rPr lang="en-US" sz="1800" dirty="0" err="1"/>
              <a:t>Millisekunden</a:t>
            </a:r>
            <a:r>
              <a:rPr lang="en-US" sz="1800" dirty="0"/>
              <a:t> und </a:t>
            </a:r>
            <a:r>
              <a:rPr lang="en-US" sz="1800" dirty="0" err="1"/>
              <a:t>wird</a:t>
            </a:r>
            <a:r>
              <a:rPr lang="en-US" sz="1800" dirty="0"/>
              <a:t> </a:t>
            </a:r>
            <a:r>
              <a:rPr lang="en-US" sz="1800" dirty="0" err="1"/>
              <a:t>beständig</a:t>
            </a:r>
            <a:r>
              <a:rPr lang="en-US" sz="1800" dirty="0"/>
              <a:t> </a:t>
            </a:r>
            <a:r>
              <a:rPr lang="en-US" sz="1800" dirty="0" err="1"/>
              <a:t>ausgeführt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Memory-</a:t>
            </a:r>
            <a:r>
              <a:rPr sz="1800" dirty="0" err="1"/>
              <a:t>Verschwendung</a:t>
            </a:r>
            <a:r>
              <a:rPr sz="1800" dirty="0"/>
              <a:t>: </a:t>
            </a:r>
            <a:r>
              <a:rPr sz="1800" dirty="0" err="1"/>
              <a:t>Redundante</a:t>
            </a:r>
            <a:r>
              <a:rPr sz="1800" dirty="0"/>
              <a:t> Daten </a:t>
            </a:r>
            <a:r>
              <a:rPr sz="1800" dirty="0" err="1"/>
              <a:t>millionenfach</a:t>
            </a:r>
            <a:r>
              <a:rPr sz="1800" dirty="0"/>
              <a:t> </a:t>
            </a:r>
            <a:r>
              <a:rPr sz="1800" dirty="0" err="1"/>
              <a:t>geladen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Cascade-Failure-Risk: </a:t>
            </a:r>
            <a:r>
              <a:rPr sz="1800" dirty="0" err="1"/>
              <a:t>Langsame</a:t>
            </a:r>
            <a:r>
              <a:rPr sz="1800" dirty="0"/>
              <a:t> Services </a:t>
            </a:r>
            <a:r>
              <a:rPr sz="1800" dirty="0" err="1"/>
              <a:t>blockieren</a:t>
            </a:r>
            <a:r>
              <a:rPr sz="1800" dirty="0"/>
              <a:t> </a:t>
            </a:r>
            <a:r>
              <a:rPr sz="1800" dirty="0" err="1"/>
              <a:t>nachgelagerte</a:t>
            </a:r>
            <a:r>
              <a:rPr sz="1800" dirty="0"/>
              <a:t> Systeme</a:t>
            </a:r>
          </a:p>
          <a:p>
            <a:pPr>
              <a:lnSpc>
                <a:spcPct val="150000"/>
              </a:lnSpc>
            </a:pPr>
            <a:r>
              <a:rPr sz="1800" dirty="0"/>
              <a:t>No Caching Strategy: </a:t>
            </a:r>
            <a:r>
              <a:rPr sz="1800" dirty="0" err="1"/>
              <a:t>Identische</a:t>
            </a:r>
            <a:r>
              <a:rPr sz="1800" dirty="0"/>
              <a:t> Queries </a:t>
            </a:r>
            <a:r>
              <a:rPr sz="1800" dirty="0" err="1"/>
              <a:t>werden</a:t>
            </a:r>
            <a:r>
              <a:rPr sz="1800" dirty="0"/>
              <a:t> </a:t>
            </a:r>
            <a:r>
              <a:rPr sz="1800" dirty="0" err="1"/>
              <a:t>wiederholt</a:t>
            </a:r>
            <a:r>
              <a:rPr sz="1800" dirty="0"/>
              <a:t> </a:t>
            </a:r>
            <a:r>
              <a:rPr sz="1800" dirty="0" err="1"/>
              <a:t>ausgeführt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Synchronous Blocking: Alle Threads </a:t>
            </a:r>
            <a:r>
              <a:rPr sz="1800" dirty="0" err="1"/>
              <a:t>warten</a:t>
            </a:r>
            <a:r>
              <a:rPr sz="1800" dirty="0"/>
              <a:t> auf DB-Response</a:t>
            </a:r>
          </a:p>
          <a:p>
            <a:pPr>
              <a:lnSpc>
                <a:spcPct val="150000"/>
              </a:lnSpc>
            </a:pPr>
            <a:r>
              <a:rPr sz="1800" dirty="0"/>
              <a:t>Resource Exhaustion: Connection Pools </a:t>
            </a:r>
            <a:r>
              <a:rPr sz="1800" dirty="0" err="1"/>
              <a:t>werden</a:t>
            </a:r>
            <a:r>
              <a:rPr sz="1800" dirty="0"/>
              <a:t> </a:t>
            </a:r>
            <a:r>
              <a:rPr sz="1800" dirty="0" err="1"/>
              <a:t>erschöpft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Poor User Experience: Web-Interfaces </a:t>
            </a:r>
            <a:r>
              <a:rPr sz="1800" dirty="0" err="1"/>
              <a:t>werden</a:t>
            </a:r>
            <a:r>
              <a:rPr sz="1800" dirty="0"/>
              <a:t> </a:t>
            </a:r>
            <a:r>
              <a:rPr sz="1800" dirty="0" err="1"/>
              <a:t>unbenutzbar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Decorator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Proxy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Intelligente</a:t>
            </a:r>
            <a:r>
              <a:rPr sz="1800" dirty="0"/>
              <a:t> </a:t>
            </a:r>
            <a:r>
              <a:rPr sz="1800" dirty="0" err="1"/>
              <a:t>Zugriffssteuerung</a:t>
            </a:r>
            <a:r>
              <a:rPr sz="1800" dirty="0"/>
              <a:t>: Proxy </a:t>
            </a:r>
            <a:r>
              <a:rPr sz="1800" dirty="0" err="1"/>
              <a:t>kontrolliert</a:t>
            </a:r>
            <a:r>
              <a:rPr sz="1800" dirty="0"/>
              <a:t> </a:t>
            </a:r>
            <a:r>
              <a:rPr sz="1800" dirty="0" err="1"/>
              <a:t>Zugriff</a:t>
            </a:r>
            <a:r>
              <a:rPr sz="1800" dirty="0"/>
              <a:t> auf </a:t>
            </a:r>
            <a:r>
              <a:rPr sz="1800" dirty="0" err="1"/>
              <a:t>teure</a:t>
            </a:r>
            <a:r>
              <a:rPr sz="1800" dirty="0"/>
              <a:t> </a:t>
            </a:r>
            <a:r>
              <a:rPr sz="1800" dirty="0" err="1"/>
              <a:t>Objekte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Transparente</a:t>
            </a:r>
            <a:r>
              <a:rPr sz="1800" dirty="0"/>
              <a:t> </a:t>
            </a:r>
            <a:r>
              <a:rPr sz="1800" dirty="0" err="1"/>
              <a:t>Optimierung</a:t>
            </a:r>
            <a:r>
              <a:rPr sz="1800" dirty="0"/>
              <a:t>: Client </a:t>
            </a:r>
            <a:r>
              <a:rPr sz="1800" dirty="0" err="1"/>
              <a:t>merkt</a:t>
            </a:r>
            <a:r>
              <a:rPr sz="1800" dirty="0"/>
              <a:t> </a:t>
            </a:r>
            <a:r>
              <a:rPr sz="1800" dirty="0" err="1"/>
              <a:t>nichts</a:t>
            </a:r>
            <a:r>
              <a:rPr sz="1800" dirty="0"/>
              <a:t> von Performance-</a:t>
            </a:r>
            <a:r>
              <a:rPr sz="1800" dirty="0" err="1"/>
              <a:t>Verbesserungen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Lazy Loading: </a:t>
            </a:r>
            <a:r>
              <a:rPr sz="1800" dirty="0" err="1"/>
              <a:t>Objekte</a:t>
            </a:r>
            <a:r>
              <a:rPr sz="1800" dirty="0"/>
              <a:t> </a:t>
            </a:r>
            <a:r>
              <a:rPr sz="1800" dirty="0" err="1"/>
              <a:t>nur</a:t>
            </a:r>
            <a:r>
              <a:rPr sz="1800" dirty="0"/>
              <a:t> </a:t>
            </a:r>
            <a:r>
              <a:rPr sz="1800" dirty="0" err="1"/>
              <a:t>bei</a:t>
            </a:r>
            <a:r>
              <a:rPr sz="1800" dirty="0"/>
              <a:t> </a:t>
            </a:r>
            <a:r>
              <a:rPr sz="1800" dirty="0" err="1"/>
              <a:t>tatsächlichem</a:t>
            </a:r>
            <a:r>
              <a:rPr sz="1800" dirty="0"/>
              <a:t> </a:t>
            </a:r>
            <a:r>
              <a:rPr sz="1800" dirty="0" err="1"/>
              <a:t>Bedarf</a:t>
            </a:r>
            <a:r>
              <a:rPr sz="1800" dirty="0"/>
              <a:t> laden</a:t>
            </a:r>
          </a:p>
          <a:p>
            <a:pPr>
              <a:lnSpc>
                <a:spcPct val="150000"/>
              </a:lnSpc>
            </a:pPr>
            <a:r>
              <a:rPr sz="1800" dirty="0"/>
              <a:t>Caching-Integration: </a:t>
            </a:r>
            <a:r>
              <a:rPr sz="1800" dirty="0" err="1"/>
              <a:t>Intelligente</a:t>
            </a:r>
            <a:r>
              <a:rPr sz="1800" dirty="0"/>
              <a:t> </a:t>
            </a:r>
            <a:r>
              <a:rPr sz="1800" dirty="0" err="1"/>
              <a:t>Zwischenspeicherung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</a:t>
            </a:r>
            <a:r>
              <a:rPr sz="1800" dirty="0" err="1"/>
              <a:t>konfigurierbaren</a:t>
            </a:r>
            <a:r>
              <a:rPr sz="1800" dirty="0"/>
              <a:t> Policies</a:t>
            </a:r>
          </a:p>
          <a:p>
            <a:pPr>
              <a:lnSpc>
                <a:spcPct val="150000"/>
              </a:lnSpc>
            </a:pPr>
            <a:r>
              <a:rPr sz="1800" dirty="0"/>
              <a:t>Security-Layer: Transparent </a:t>
            </a:r>
            <a:r>
              <a:rPr sz="1800" dirty="0" err="1"/>
              <a:t>implementierte</a:t>
            </a:r>
            <a:r>
              <a:rPr sz="1800" dirty="0"/>
              <a:t> </a:t>
            </a:r>
            <a:r>
              <a:rPr sz="1800" dirty="0" err="1"/>
              <a:t>Sicherheitsprüfungen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Remote Proxy: </a:t>
            </a:r>
            <a:r>
              <a:rPr sz="1800" dirty="0" err="1"/>
              <a:t>Netzwerk-Komplexität</a:t>
            </a:r>
            <a:r>
              <a:rPr sz="1800" dirty="0"/>
              <a:t> </a:t>
            </a:r>
            <a:r>
              <a:rPr sz="1800" dirty="0" err="1"/>
              <a:t>verstecken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Resilience Patterns</a:t>
            </a:r>
          </a:p>
          <a:p>
            <a:pPr>
              <a:lnSpc>
                <a:spcPct val="150000"/>
              </a:lnSpc>
            </a:pPr>
            <a:r>
              <a:rPr sz="1800" dirty="0"/>
              <a:t>Monitoring-Integration: </a:t>
            </a:r>
            <a:r>
              <a:rPr sz="1800" dirty="0" err="1"/>
              <a:t>Zentrale</a:t>
            </a:r>
            <a:r>
              <a:rPr sz="1800" dirty="0"/>
              <a:t> </a:t>
            </a:r>
            <a:r>
              <a:rPr sz="1800" dirty="0" err="1"/>
              <a:t>Metriken</a:t>
            </a:r>
            <a:r>
              <a:rPr sz="1800" dirty="0"/>
              <a:t> für alle Service-Calls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>
                <a:latin typeface="Consolas"/>
              </a:rPr>
              <a:t>// Virtual Proxy für Lazy Loading</a:t>
            </a:r>
            <a:br>
              <a:rPr sz="1400" dirty="0"/>
            </a:br>
            <a:r>
              <a:rPr sz="1400" dirty="0">
                <a:latin typeface="Consolas"/>
              </a:rPr>
              <a:t>public class </a:t>
            </a:r>
            <a:r>
              <a:rPr sz="1400" dirty="0" err="1">
                <a:latin typeface="Consolas"/>
              </a:rPr>
              <a:t>LazyCustomerServiceProxy</a:t>
            </a:r>
            <a:r>
              <a:rPr sz="1400" dirty="0">
                <a:latin typeface="Consolas"/>
              </a:rPr>
              <a:t> implements </a:t>
            </a:r>
            <a:r>
              <a:rPr sz="1400" dirty="0" err="1">
                <a:latin typeface="Consolas"/>
              </a:rPr>
              <a:t>CustomerService</a:t>
            </a:r>
            <a:r>
              <a:rPr sz="1400" dirty="0">
                <a:latin typeface="Consolas"/>
              </a:rPr>
              <a:t> {</a:t>
            </a:r>
            <a:br>
              <a:rPr sz="1400" dirty="0"/>
            </a:br>
            <a:r>
              <a:rPr sz="1400" dirty="0">
                <a:latin typeface="Consolas"/>
              </a:rPr>
              <a:t>    private final </a:t>
            </a:r>
            <a:r>
              <a:rPr sz="1400" dirty="0" err="1">
                <a:latin typeface="Consolas"/>
              </a:rPr>
              <a:t>CustomerService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realService</a:t>
            </a:r>
            <a:r>
              <a:rPr sz="1400" dirty="0">
                <a:latin typeface="Consolas"/>
              </a:rPr>
              <a:t>;</a:t>
            </a:r>
            <a:br>
              <a:rPr sz="1400" dirty="0"/>
            </a:br>
            <a:r>
              <a:rPr sz="1400" dirty="0">
                <a:latin typeface="Consolas"/>
              </a:rPr>
              <a:t>    private final Map&lt;String, </a:t>
            </a:r>
            <a:r>
              <a:rPr sz="1400" dirty="0" err="1">
                <a:latin typeface="Consolas"/>
              </a:rPr>
              <a:t>CustomerData</a:t>
            </a:r>
            <a:r>
              <a:rPr sz="1400" dirty="0">
                <a:latin typeface="Consolas"/>
              </a:rPr>
              <a:t>&gt; </a:t>
            </a:r>
            <a:r>
              <a:rPr sz="1400" dirty="0" err="1">
                <a:latin typeface="Consolas"/>
              </a:rPr>
              <a:t>loadedCustomers</a:t>
            </a:r>
            <a:r>
              <a:rPr sz="1400" dirty="0">
                <a:latin typeface="Consolas"/>
              </a:rPr>
              <a:t> = new HashMap&lt;&gt;();</a:t>
            </a:r>
            <a:br>
              <a:rPr sz="1400" dirty="0"/>
            </a:br>
            <a:r>
              <a:rPr sz="1400" dirty="0">
                <a:latin typeface="Consolas"/>
              </a:rPr>
              <a:t>    </a:t>
            </a:r>
            <a:br>
              <a:rPr sz="1400" dirty="0"/>
            </a:br>
            <a:r>
              <a:rPr sz="1400" dirty="0">
                <a:latin typeface="Consolas"/>
              </a:rPr>
              <a:t>    public </a:t>
            </a:r>
            <a:r>
              <a:rPr sz="1400" dirty="0" err="1">
                <a:latin typeface="Consolas"/>
              </a:rPr>
              <a:t>CustomerData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getCustomer</a:t>
            </a:r>
            <a:r>
              <a:rPr sz="1400" dirty="0">
                <a:latin typeface="Consolas"/>
              </a:rPr>
              <a:t>(String </a:t>
            </a:r>
            <a:r>
              <a:rPr sz="1400" dirty="0" err="1">
                <a:latin typeface="Consolas"/>
              </a:rPr>
              <a:t>customerId</a:t>
            </a:r>
            <a:r>
              <a:rPr sz="1400" dirty="0">
                <a:latin typeface="Consolas"/>
              </a:rPr>
              <a:t>) {</a:t>
            </a:r>
            <a:br>
              <a:rPr sz="1400" dirty="0"/>
            </a:br>
            <a:r>
              <a:rPr sz="1400" dirty="0">
                <a:latin typeface="Consolas"/>
              </a:rPr>
              <a:t>        return </a:t>
            </a:r>
            <a:r>
              <a:rPr sz="1400" dirty="0" err="1">
                <a:latin typeface="Consolas"/>
              </a:rPr>
              <a:t>loadedCustomers.computeIfAbsent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customerId</a:t>
            </a:r>
            <a:r>
              <a:rPr sz="1400" dirty="0">
                <a:latin typeface="Consolas"/>
              </a:rPr>
              <a:t>, </a:t>
            </a:r>
            <a:br>
              <a:rPr sz="1400" dirty="0"/>
            </a:br>
            <a:r>
              <a:rPr sz="1400" dirty="0">
                <a:latin typeface="Consolas"/>
              </a:rPr>
              <a:t>            id -&gt; </a:t>
            </a:r>
            <a:r>
              <a:rPr sz="1400" dirty="0" err="1">
                <a:latin typeface="Consolas"/>
              </a:rPr>
              <a:t>realService.getCustomer</a:t>
            </a:r>
            <a:r>
              <a:rPr sz="1400" dirty="0">
                <a:latin typeface="Consolas"/>
              </a:rPr>
              <a:t>(id)); // Lazy Loading</a:t>
            </a:r>
            <a:br>
              <a:rPr sz="1400" dirty="0"/>
            </a:br>
            <a:r>
              <a:rPr sz="1400" dirty="0">
                <a:latin typeface="Consolas"/>
              </a:rPr>
              <a:t>    }</a:t>
            </a:r>
            <a:br>
              <a:rPr sz="1400" dirty="0"/>
            </a:br>
            <a:r>
              <a:rPr sz="1400" dirty="0">
                <a:latin typeface="Consolas"/>
              </a:rPr>
              <a:t>}</a:t>
            </a:r>
            <a:br>
              <a:rPr lang="en-US" sz="1400" dirty="0">
                <a:latin typeface="Consolas"/>
              </a:rPr>
            </a:br>
            <a:br>
              <a:rPr sz="1400" dirty="0"/>
            </a:br>
            <a:r>
              <a:rPr sz="1400" dirty="0">
                <a:latin typeface="Consolas"/>
              </a:rPr>
              <a:t>// Caching Proxy für Performance</a:t>
            </a:r>
            <a:br>
              <a:rPr sz="1400" dirty="0"/>
            </a:br>
            <a:r>
              <a:rPr sz="1400" dirty="0">
                <a:latin typeface="Consolas"/>
              </a:rPr>
              <a:t>@Component</a:t>
            </a:r>
            <a:br>
              <a:rPr sz="1400" dirty="0"/>
            </a:br>
            <a:r>
              <a:rPr sz="1400" dirty="0">
                <a:latin typeface="Consolas"/>
              </a:rPr>
              <a:t>public class </a:t>
            </a:r>
            <a:r>
              <a:rPr sz="1400" dirty="0" err="1">
                <a:latin typeface="Consolas"/>
              </a:rPr>
              <a:t>CachedCustomerServiceProxy</a:t>
            </a:r>
            <a:r>
              <a:rPr sz="1400" dirty="0">
                <a:latin typeface="Consolas"/>
              </a:rPr>
              <a:t> implements </a:t>
            </a:r>
            <a:r>
              <a:rPr sz="1400" dirty="0" err="1">
                <a:latin typeface="Consolas"/>
              </a:rPr>
              <a:t>CustomerService</a:t>
            </a:r>
            <a:r>
              <a:rPr sz="1400" dirty="0">
                <a:latin typeface="Consolas"/>
              </a:rPr>
              <a:t> {</a:t>
            </a:r>
            <a:br>
              <a:rPr sz="1400" dirty="0"/>
            </a:br>
            <a:r>
              <a:rPr sz="1400" dirty="0">
                <a:latin typeface="Consolas"/>
              </a:rPr>
              <a:t>    private final Cache&lt;String, </a:t>
            </a:r>
            <a:r>
              <a:rPr sz="1400" dirty="0" err="1">
                <a:latin typeface="Consolas"/>
              </a:rPr>
              <a:t>CustomerData</a:t>
            </a:r>
            <a:r>
              <a:rPr sz="1400" dirty="0">
                <a:latin typeface="Consolas"/>
              </a:rPr>
              <a:t>&gt; </a:t>
            </a:r>
            <a:r>
              <a:rPr sz="1400" dirty="0" err="1">
                <a:latin typeface="Consolas"/>
              </a:rPr>
              <a:t>customerCache</a:t>
            </a:r>
            <a:r>
              <a:rPr sz="1400" dirty="0">
                <a:latin typeface="Consolas"/>
              </a:rPr>
              <a:t>;</a:t>
            </a:r>
            <a:br>
              <a:rPr sz="1400" dirty="0"/>
            </a:br>
            <a:r>
              <a:rPr sz="1400" dirty="0">
                <a:latin typeface="Consolas"/>
              </a:rPr>
              <a:t>    </a:t>
            </a:r>
            <a:br>
              <a:rPr sz="1400" dirty="0"/>
            </a:br>
            <a:r>
              <a:rPr sz="1400" dirty="0">
                <a:latin typeface="Consolas"/>
              </a:rPr>
              <a:t>    public </a:t>
            </a:r>
            <a:r>
              <a:rPr sz="1400" dirty="0" err="1">
                <a:latin typeface="Consolas"/>
              </a:rPr>
              <a:t>CustomerData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getCustomer</a:t>
            </a:r>
            <a:r>
              <a:rPr sz="1400" dirty="0">
                <a:latin typeface="Consolas"/>
              </a:rPr>
              <a:t>(String </a:t>
            </a:r>
            <a:r>
              <a:rPr sz="1400" dirty="0" err="1">
                <a:latin typeface="Consolas"/>
              </a:rPr>
              <a:t>customerId</a:t>
            </a:r>
            <a:r>
              <a:rPr sz="1400" dirty="0">
                <a:latin typeface="Consolas"/>
              </a:rPr>
              <a:t>) {</a:t>
            </a:r>
            <a:br>
              <a:rPr sz="1400" dirty="0"/>
            </a:br>
            <a:r>
              <a:rPr sz="1400" dirty="0">
                <a:latin typeface="Consolas"/>
              </a:rPr>
              <a:t>        return </a:t>
            </a:r>
            <a:r>
              <a:rPr sz="1400" dirty="0" err="1">
                <a:latin typeface="Consolas"/>
              </a:rPr>
              <a:t>customerCache.get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customerId</a:t>
            </a:r>
            <a:r>
              <a:rPr sz="1400" dirty="0">
                <a:latin typeface="Consolas"/>
              </a:rPr>
              <a:t>, id -&gt; {</a:t>
            </a:r>
            <a:br>
              <a:rPr sz="1400" dirty="0"/>
            </a:br>
            <a:r>
              <a:rPr sz="1400" dirty="0">
                <a:latin typeface="Consolas"/>
              </a:rPr>
              <a:t>            return </a:t>
            </a:r>
            <a:r>
              <a:rPr sz="1400" dirty="0" err="1">
                <a:latin typeface="Consolas"/>
              </a:rPr>
              <a:t>realService.getCustomer</a:t>
            </a:r>
            <a:r>
              <a:rPr sz="1400" dirty="0">
                <a:latin typeface="Consolas"/>
              </a:rPr>
              <a:t>(id); // Cache Miss</a:t>
            </a:r>
            <a:br>
              <a:rPr sz="1400" dirty="0"/>
            </a:br>
            <a:r>
              <a:rPr sz="1400" dirty="0">
                <a:latin typeface="Consolas"/>
              </a:rPr>
              <a:t>        });</a:t>
            </a:r>
            <a:br>
              <a:rPr sz="1400" dirty="0"/>
            </a:br>
            <a:r>
              <a:rPr sz="1400" dirty="0">
                <a:latin typeface="Consolas"/>
              </a:rPr>
              <a:t>    }</a:t>
            </a:r>
            <a:br>
              <a:rPr sz="1400" dirty="0"/>
            </a:br>
            <a:r>
              <a:rPr sz="14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Flyweight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Consolas"/>
              </a:rPr>
              <a:t>public class </a:t>
            </a:r>
            <a:r>
              <a:rPr sz="2000" dirty="0" err="1">
                <a:latin typeface="Consolas"/>
              </a:rPr>
              <a:t>CustomerData</a:t>
            </a:r>
            <a:r>
              <a:rPr sz="2000" dirty="0">
                <a:latin typeface="Consolas"/>
              </a:rPr>
              <a:t> {</a:t>
            </a:r>
            <a:br>
              <a:rPr sz="2000" dirty="0"/>
            </a:br>
            <a:r>
              <a:rPr sz="2000" dirty="0">
                <a:latin typeface="Consolas"/>
              </a:rPr>
              <a:t>    private String </a:t>
            </a:r>
            <a:r>
              <a:rPr sz="2000" dirty="0" err="1">
                <a:latin typeface="Consolas"/>
              </a:rPr>
              <a:t>customerId</a:t>
            </a:r>
            <a:r>
              <a:rPr sz="2000" dirty="0">
                <a:latin typeface="Consolas"/>
              </a:rPr>
              <a:t>;          // INDIVIDUELL</a:t>
            </a:r>
            <a:br>
              <a:rPr sz="2000" dirty="0"/>
            </a:br>
            <a:r>
              <a:rPr sz="2000" dirty="0">
                <a:latin typeface="Consolas"/>
              </a:rPr>
              <a:t>    private String name;                // INDIVIDUELL</a:t>
            </a:r>
            <a:br>
              <a:rPr sz="2000" dirty="0"/>
            </a:br>
            <a:r>
              <a:rPr sz="2000" dirty="0">
                <a:latin typeface="Consolas"/>
              </a:rPr>
              <a:t>    </a:t>
            </a:r>
            <a:br>
              <a:rPr sz="2000" dirty="0"/>
            </a:br>
            <a:r>
              <a:rPr sz="2000" dirty="0">
                <a:latin typeface="Consolas"/>
              </a:rPr>
              <a:t>    // </a:t>
            </a:r>
            <a:r>
              <a:rPr lang="en-US" sz="2000" dirty="0" err="1">
                <a:latin typeface="Consolas"/>
              </a:rPr>
              <a:t>Etwa</a:t>
            </a:r>
            <a:r>
              <a:rPr sz="2000" dirty="0">
                <a:latin typeface="Consolas"/>
              </a:rPr>
              <a:t> ~50 </a:t>
            </a:r>
            <a:r>
              <a:rPr sz="2000" dirty="0" err="1">
                <a:latin typeface="Consolas"/>
              </a:rPr>
              <a:t>verschiedene</a:t>
            </a:r>
            <a:r>
              <a:rPr sz="2000" dirty="0">
                <a:latin typeface="Consolas"/>
              </a:rPr>
              <a:t> </a:t>
            </a:r>
            <a:r>
              <a:rPr sz="2000" dirty="0" err="1">
                <a:latin typeface="Consolas"/>
              </a:rPr>
              <a:t>Werte</a:t>
            </a:r>
            <a:br>
              <a:rPr sz="2000" dirty="0"/>
            </a:br>
            <a:r>
              <a:rPr sz="2000" dirty="0">
                <a:latin typeface="Consolas"/>
              </a:rPr>
              <a:t>    private String </a:t>
            </a:r>
            <a:r>
              <a:rPr sz="2000" dirty="0" err="1">
                <a:latin typeface="Consolas"/>
              </a:rPr>
              <a:t>tariffPlanName</a:t>
            </a:r>
            <a:r>
              <a:rPr sz="2000" dirty="0">
                <a:latin typeface="Consolas"/>
              </a:rPr>
              <a:t>;      // "</a:t>
            </a:r>
            <a:r>
              <a:rPr sz="2000" dirty="0" err="1">
                <a:latin typeface="Consolas"/>
              </a:rPr>
              <a:t>MagentaMobil</a:t>
            </a:r>
            <a:r>
              <a:rPr sz="2000" dirty="0">
                <a:latin typeface="Consolas"/>
              </a:rPr>
              <a:t> L"</a:t>
            </a:r>
            <a:br>
              <a:rPr sz="2000" dirty="0"/>
            </a:br>
            <a:r>
              <a:rPr sz="2000" dirty="0">
                <a:latin typeface="Consolas"/>
              </a:rPr>
              <a:t>    private String </a:t>
            </a:r>
            <a:r>
              <a:rPr sz="2000" dirty="0" err="1">
                <a:latin typeface="Consolas"/>
              </a:rPr>
              <a:t>tariffDescription</a:t>
            </a:r>
            <a:r>
              <a:rPr sz="2000" dirty="0">
                <a:latin typeface="Consolas"/>
              </a:rPr>
              <a:t>;   // </a:t>
            </a:r>
            <a:r>
              <a:rPr sz="2000" dirty="0" err="1">
                <a:latin typeface="Consolas"/>
              </a:rPr>
              <a:t>Beschreibung</a:t>
            </a:r>
            <a:br>
              <a:rPr sz="2000" dirty="0"/>
            </a:br>
            <a:r>
              <a:rPr sz="2000" dirty="0">
                <a:latin typeface="Consolas"/>
              </a:rPr>
              <a:t>    private </a:t>
            </a:r>
            <a:r>
              <a:rPr sz="2000" dirty="0" err="1">
                <a:latin typeface="Consolas"/>
              </a:rPr>
              <a:t>BigDecimal</a:t>
            </a:r>
            <a:r>
              <a:rPr sz="2000" dirty="0">
                <a:latin typeface="Consolas"/>
              </a:rPr>
              <a:t> </a:t>
            </a:r>
            <a:r>
              <a:rPr sz="2000" dirty="0" err="1">
                <a:latin typeface="Consolas"/>
              </a:rPr>
              <a:t>tariffPrice</a:t>
            </a:r>
            <a:r>
              <a:rPr sz="2000" dirty="0">
                <a:latin typeface="Consolas"/>
              </a:rPr>
              <a:t>;     // 49.99</a:t>
            </a:r>
            <a:br>
              <a:rPr sz="2000" dirty="0"/>
            </a:br>
            <a:r>
              <a:rPr sz="2000" dirty="0">
                <a:latin typeface="Consolas"/>
              </a:rPr>
              <a:t>    private Set&lt;String&gt; </a:t>
            </a:r>
            <a:r>
              <a:rPr sz="2000" dirty="0" err="1">
                <a:latin typeface="Consolas"/>
              </a:rPr>
              <a:t>tariffFeatures</a:t>
            </a:r>
            <a:r>
              <a:rPr sz="2000" dirty="0">
                <a:latin typeface="Consolas"/>
              </a:rPr>
              <a:t>; // Feature-</a:t>
            </a:r>
            <a:r>
              <a:rPr sz="2000" dirty="0" err="1">
                <a:latin typeface="Consolas"/>
              </a:rPr>
              <a:t>Liste</a:t>
            </a:r>
            <a:br>
              <a:rPr sz="2000" dirty="0"/>
            </a:br>
            <a:r>
              <a:rPr sz="2000" dirty="0">
                <a:latin typeface="Consolas"/>
              </a:rPr>
              <a:t>}</a:t>
            </a:r>
            <a:br>
              <a:rPr sz="2000" dirty="0"/>
            </a:br>
            <a:endParaRPr sz="2000" dirty="0">
              <a:latin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Memory-Explosion: 50 </a:t>
            </a:r>
            <a:r>
              <a:rPr sz="1800" dirty="0" err="1"/>
              <a:t>verschiedene</a:t>
            </a:r>
            <a:r>
              <a:rPr sz="1800" dirty="0"/>
              <a:t> </a:t>
            </a:r>
            <a:r>
              <a:rPr sz="1800" dirty="0" err="1"/>
              <a:t>Tarife</a:t>
            </a:r>
            <a:r>
              <a:rPr sz="1800" dirty="0"/>
              <a:t> × 1M Kunden = 50M </a:t>
            </a:r>
            <a:r>
              <a:rPr sz="1800" dirty="0" err="1"/>
              <a:t>redundante</a:t>
            </a:r>
            <a:r>
              <a:rPr sz="1800" dirty="0"/>
              <a:t> </a:t>
            </a:r>
            <a:r>
              <a:rPr sz="1800" dirty="0" err="1"/>
              <a:t>Kopien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Gigabyte-</a:t>
            </a:r>
            <a:r>
              <a:rPr sz="1800" dirty="0" err="1"/>
              <a:t>Verschwendung</a:t>
            </a:r>
            <a:r>
              <a:rPr sz="1800" dirty="0"/>
              <a:t>: </a:t>
            </a:r>
            <a:r>
              <a:rPr sz="1800" dirty="0" err="1"/>
              <a:t>Identische</a:t>
            </a:r>
            <a:r>
              <a:rPr sz="1800" dirty="0"/>
              <a:t> Strings </a:t>
            </a:r>
            <a:r>
              <a:rPr sz="1800" dirty="0" err="1"/>
              <a:t>millionenfach</a:t>
            </a:r>
            <a:r>
              <a:rPr sz="1800" dirty="0"/>
              <a:t> </a:t>
            </a:r>
            <a:r>
              <a:rPr sz="1800" dirty="0" err="1"/>
              <a:t>im</a:t>
            </a:r>
            <a:r>
              <a:rPr sz="1800" dirty="0"/>
              <a:t> Memory</a:t>
            </a:r>
          </a:p>
          <a:p>
            <a:pPr>
              <a:lnSpc>
                <a:spcPct val="150000"/>
              </a:lnSpc>
            </a:pPr>
            <a:r>
              <a:rPr sz="1800" dirty="0" err="1"/>
              <a:t>Skalierungs</a:t>
            </a:r>
            <a:r>
              <a:rPr sz="1800" dirty="0"/>
              <a:t>-Problem: Memory-</a:t>
            </a:r>
            <a:r>
              <a:rPr sz="1800" dirty="0" err="1"/>
              <a:t>Verbrauch</a:t>
            </a:r>
            <a:r>
              <a:rPr sz="1800" dirty="0"/>
              <a:t> </a:t>
            </a:r>
            <a:r>
              <a:rPr sz="1800" dirty="0" err="1"/>
              <a:t>explodiert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</a:t>
            </a:r>
            <a:r>
              <a:rPr sz="1800" dirty="0" err="1"/>
              <a:t>Kundenzahl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Kosten-Explosion: </a:t>
            </a:r>
            <a:r>
              <a:rPr sz="1800" dirty="0" err="1"/>
              <a:t>Ineffiziente</a:t>
            </a:r>
            <a:r>
              <a:rPr sz="1800" dirty="0"/>
              <a:t> Memory-</a:t>
            </a:r>
            <a:r>
              <a:rPr sz="1800" dirty="0" err="1"/>
              <a:t>Nutzung</a:t>
            </a:r>
            <a:r>
              <a:rPr sz="1800" dirty="0"/>
              <a:t> = </a:t>
            </a:r>
            <a:r>
              <a:rPr sz="1800" dirty="0" err="1"/>
              <a:t>hohe</a:t>
            </a:r>
            <a:r>
              <a:rPr sz="1800" dirty="0"/>
              <a:t> </a:t>
            </a:r>
            <a:r>
              <a:rPr sz="1800" dirty="0" err="1"/>
              <a:t>Infrastruktur</a:t>
            </a:r>
            <a:r>
              <a:rPr sz="1800" dirty="0"/>
              <a:t>-Kosten</a:t>
            </a:r>
          </a:p>
          <a:p>
            <a:pPr>
              <a:lnSpc>
                <a:spcPct val="150000"/>
              </a:lnSpc>
            </a:pPr>
            <a:r>
              <a:rPr sz="1800" dirty="0"/>
              <a:t>Cache-</a:t>
            </a:r>
            <a:r>
              <a:rPr sz="1800" dirty="0" err="1"/>
              <a:t>Ineffizienz</a:t>
            </a:r>
            <a:r>
              <a:rPr sz="1800" dirty="0"/>
              <a:t>: </a:t>
            </a:r>
            <a:r>
              <a:rPr sz="1800" dirty="0" err="1"/>
              <a:t>Redundante</a:t>
            </a:r>
            <a:r>
              <a:rPr sz="1800" dirty="0"/>
              <a:t> Daten </a:t>
            </a:r>
            <a:r>
              <a:rPr sz="1800" dirty="0" err="1"/>
              <a:t>verdrängen</a:t>
            </a:r>
            <a:r>
              <a:rPr sz="1800" dirty="0"/>
              <a:t> </a:t>
            </a:r>
            <a:r>
              <a:rPr sz="1800" dirty="0" err="1"/>
              <a:t>wichtige</a:t>
            </a:r>
            <a:r>
              <a:rPr sz="1800" dirty="0"/>
              <a:t> Daten </a:t>
            </a:r>
            <a:r>
              <a:rPr sz="1800" dirty="0" err="1"/>
              <a:t>aus</a:t>
            </a:r>
            <a:r>
              <a:rPr sz="1800" dirty="0"/>
              <a:t> Caches</a:t>
            </a:r>
          </a:p>
          <a:p>
            <a:pPr>
              <a:lnSpc>
                <a:spcPct val="150000"/>
              </a:lnSpc>
            </a:pPr>
            <a:r>
              <a:rPr sz="1800" dirty="0"/>
              <a:t>GC-Pressure: Garbage Collector </a:t>
            </a:r>
            <a:r>
              <a:rPr sz="1800" dirty="0" err="1"/>
              <a:t>überlastet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</a:t>
            </a:r>
            <a:r>
              <a:rPr sz="1800" dirty="0" err="1"/>
              <a:t>redundante</a:t>
            </a:r>
            <a:r>
              <a:rPr sz="1800" dirty="0"/>
              <a:t> </a:t>
            </a:r>
            <a:r>
              <a:rPr sz="1800" dirty="0" err="1"/>
              <a:t>Objekte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Network-Overhead: </a:t>
            </a:r>
            <a:r>
              <a:rPr sz="1800" dirty="0" err="1"/>
              <a:t>Redundante</a:t>
            </a:r>
            <a:r>
              <a:rPr sz="1800" dirty="0"/>
              <a:t> Daten </a:t>
            </a:r>
            <a:r>
              <a:rPr sz="1800" dirty="0" err="1"/>
              <a:t>werden</a:t>
            </a:r>
            <a:r>
              <a:rPr sz="1800" dirty="0"/>
              <a:t> </a:t>
            </a:r>
            <a:r>
              <a:rPr sz="1800" dirty="0" err="1"/>
              <a:t>über</a:t>
            </a:r>
            <a:r>
              <a:rPr sz="1800" dirty="0"/>
              <a:t> </a:t>
            </a:r>
            <a:r>
              <a:rPr sz="1800" dirty="0" err="1"/>
              <a:t>Netzwerk</a:t>
            </a:r>
            <a:r>
              <a:rPr sz="1800" dirty="0"/>
              <a:t> </a:t>
            </a:r>
            <a:r>
              <a:rPr sz="1800" dirty="0" err="1"/>
              <a:t>übertragen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Flyweight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Intrinsic vs. Extrinsic State: </a:t>
            </a:r>
            <a:r>
              <a:rPr sz="1800" dirty="0" err="1"/>
              <a:t>Geteilte</a:t>
            </a:r>
            <a:r>
              <a:rPr sz="1800" dirty="0"/>
              <a:t> von </a:t>
            </a:r>
            <a:r>
              <a:rPr sz="1800" dirty="0" err="1"/>
              <a:t>individuellen</a:t>
            </a:r>
            <a:r>
              <a:rPr sz="1800" dirty="0"/>
              <a:t> Daten </a:t>
            </a:r>
            <a:r>
              <a:rPr sz="1800" dirty="0" err="1"/>
              <a:t>trennen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Memory-Sharing: </a:t>
            </a:r>
            <a:r>
              <a:rPr sz="1800" dirty="0" err="1"/>
              <a:t>Identische</a:t>
            </a:r>
            <a:r>
              <a:rPr sz="1800" dirty="0"/>
              <a:t> </a:t>
            </a:r>
            <a:r>
              <a:rPr sz="1800" dirty="0" err="1"/>
              <a:t>Objekte</a:t>
            </a:r>
            <a:r>
              <a:rPr sz="1800" dirty="0"/>
              <a:t> </a:t>
            </a:r>
            <a:r>
              <a:rPr sz="1800" dirty="0" err="1"/>
              <a:t>nur</a:t>
            </a:r>
            <a:r>
              <a:rPr sz="1800" dirty="0"/>
              <a:t> </a:t>
            </a:r>
            <a:r>
              <a:rPr sz="1800" dirty="0" err="1"/>
              <a:t>einmal</a:t>
            </a:r>
            <a:r>
              <a:rPr sz="1800" dirty="0"/>
              <a:t> </a:t>
            </a:r>
            <a:r>
              <a:rPr sz="1800" dirty="0" err="1"/>
              <a:t>im</a:t>
            </a:r>
            <a:r>
              <a:rPr sz="1800" dirty="0"/>
              <a:t> Memory </a:t>
            </a:r>
            <a:r>
              <a:rPr sz="1800" dirty="0" err="1"/>
              <a:t>speichern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Factory-Management: </a:t>
            </a:r>
            <a:r>
              <a:rPr sz="1800" dirty="0" err="1"/>
              <a:t>Zentrale</a:t>
            </a:r>
            <a:r>
              <a:rPr sz="1800" dirty="0"/>
              <a:t> Verwaltung </a:t>
            </a:r>
            <a:r>
              <a:rPr sz="1800" dirty="0" err="1"/>
              <a:t>garantiert</a:t>
            </a:r>
            <a:r>
              <a:rPr sz="1800" dirty="0"/>
              <a:t> Singleton-</a:t>
            </a:r>
            <a:r>
              <a:rPr sz="1800" dirty="0" err="1"/>
              <a:t>Eigenschaften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Immutable Flyweights: Thread-Safety </a:t>
            </a:r>
            <a:r>
              <a:rPr sz="1800" dirty="0" err="1"/>
              <a:t>durch</a:t>
            </a:r>
            <a:r>
              <a:rPr sz="1800" dirty="0"/>
              <a:t> </a:t>
            </a:r>
            <a:r>
              <a:rPr sz="1800" dirty="0" err="1"/>
              <a:t>Unveränderlichkeit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Context Pattern: </a:t>
            </a:r>
            <a:r>
              <a:rPr sz="1800" dirty="0" err="1"/>
              <a:t>Individuelle</a:t>
            </a:r>
            <a:r>
              <a:rPr sz="1800" dirty="0"/>
              <a:t> Daten </a:t>
            </a:r>
            <a:r>
              <a:rPr sz="1800" dirty="0" err="1"/>
              <a:t>als</a:t>
            </a:r>
            <a:r>
              <a:rPr sz="1800" dirty="0"/>
              <a:t> Parameter-</a:t>
            </a:r>
            <a:r>
              <a:rPr sz="1800" dirty="0" err="1"/>
              <a:t>Objekte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70%+ Memory-</a:t>
            </a:r>
            <a:r>
              <a:rPr sz="1800" dirty="0" err="1"/>
              <a:t>Ersparnis</a:t>
            </a:r>
            <a:r>
              <a:rPr sz="1800" dirty="0"/>
              <a:t>: </a:t>
            </a:r>
            <a:r>
              <a:rPr sz="1800" dirty="0" err="1"/>
              <a:t>Dramatische</a:t>
            </a:r>
            <a:r>
              <a:rPr sz="1800" dirty="0"/>
              <a:t> </a:t>
            </a:r>
            <a:r>
              <a:rPr sz="1800" dirty="0" err="1"/>
              <a:t>Reduktion</a:t>
            </a:r>
            <a:r>
              <a:rPr sz="1800" dirty="0"/>
              <a:t> des </a:t>
            </a:r>
            <a:r>
              <a:rPr sz="1800" dirty="0" err="1"/>
              <a:t>Speicherverbrauchs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Lineare</a:t>
            </a:r>
            <a:r>
              <a:rPr sz="1800" dirty="0"/>
              <a:t> </a:t>
            </a:r>
            <a:r>
              <a:rPr sz="1800" dirty="0" err="1"/>
              <a:t>Skalierung</a:t>
            </a:r>
            <a:r>
              <a:rPr sz="1800" dirty="0"/>
              <a:t>: Memory-</a:t>
            </a:r>
            <a:r>
              <a:rPr sz="1800" dirty="0" err="1"/>
              <a:t>Verbrauch</a:t>
            </a:r>
            <a:r>
              <a:rPr sz="1800" dirty="0"/>
              <a:t> </a:t>
            </a:r>
            <a:r>
              <a:rPr sz="1800" dirty="0" err="1"/>
              <a:t>wächst</a:t>
            </a:r>
            <a:r>
              <a:rPr sz="1800" dirty="0"/>
              <a:t> linear </a:t>
            </a:r>
            <a:r>
              <a:rPr sz="1800" dirty="0" err="1"/>
              <a:t>mit</a:t>
            </a:r>
            <a:r>
              <a:rPr sz="1800" dirty="0"/>
              <a:t> </a:t>
            </a:r>
            <a:r>
              <a:rPr sz="1800" dirty="0" err="1"/>
              <a:t>Kundenzahl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public class </a:t>
            </a:r>
            <a:r>
              <a:rPr sz="1600" dirty="0" err="1"/>
              <a:t>TariffPlanFlyweight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    private final String </a:t>
            </a:r>
            <a:r>
              <a:rPr sz="1600" dirty="0" err="1"/>
              <a:t>planName</a:t>
            </a:r>
            <a:r>
              <a:rPr sz="1600" dirty="0"/>
              <a:t>;          // Intrinsic - </a:t>
            </a:r>
            <a:r>
              <a:rPr sz="1600" dirty="0" err="1"/>
              <a:t>geteilt</a:t>
            </a:r>
            <a:br>
              <a:rPr sz="1600" dirty="0"/>
            </a:br>
            <a:r>
              <a:rPr sz="1600" dirty="0"/>
              <a:t>    private final String description;       // Intrinsic - </a:t>
            </a:r>
            <a:r>
              <a:rPr sz="1600" dirty="0" err="1"/>
              <a:t>geteilt</a:t>
            </a:r>
            <a:r>
              <a:rPr sz="1600" dirty="0"/>
              <a:t>  </a:t>
            </a:r>
            <a:br>
              <a:rPr sz="1600" dirty="0"/>
            </a:br>
            <a:r>
              <a:rPr sz="1600" dirty="0"/>
              <a:t>    private final </a:t>
            </a:r>
            <a:r>
              <a:rPr sz="1600" dirty="0" err="1"/>
              <a:t>BigDecimal</a:t>
            </a:r>
            <a:r>
              <a:rPr sz="1600" dirty="0"/>
              <a:t> </a:t>
            </a:r>
            <a:r>
              <a:rPr sz="1600" dirty="0" err="1"/>
              <a:t>basePrice</a:t>
            </a:r>
            <a:r>
              <a:rPr sz="1600" dirty="0"/>
              <a:t>;     // Intrinsic - </a:t>
            </a:r>
            <a:r>
              <a:rPr sz="1600" dirty="0" err="1"/>
              <a:t>geteilt</a:t>
            </a:r>
            <a:br>
              <a:rPr sz="1600" dirty="0"/>
            </a:br>
            <a:r>
              <a:rPr sz="1600" dirty="0"/>
              <a:t>    private final Set&lt;String&gt; features;     // Intrinsic - </a:t>
            </a:r>
            <a:r>
              <a:rPr sz="1600" dirty="0" err="1"/>
              <a:t>geteilt</a:t>
            </a:r>
            <a:br>
              <a:rPr sz="1600" dirty="0"/>
            </a:br>
            <a:r>
              <a:rPr sz="1600" dirty="0"/>
              <a:t>    </a:t>
            </a:r>
            <a:br>
              <a:rPr sz="1600" dirty="0"/>
            </a:br>
            <a:r>
              <a:rPr sz="1600" dirty="0"/>
              <a:t>    // Business-Operation </a:t>
            </a:r>
            <a:r>
              <a:rPr sz="1600" dirty="0" err="1"/>
              <a:t>mit</a:t>
            </a:r>
            <a:r>
              <a:rPr sz="1600" dirty="0"/>
              <a:t> extrinsic context</a:t>
            </a:r>
            <a:br>
              <a:rPr sz="1600" dirty="0"/>
            </a:br>
            <a:r>
              <a:rPr sz="1600" dirty="0"/>
              <a:t>    public </a:t>
            </a:r>
            <a:r>
              <a:rPr sz="1600" dirty="0" err="1"/>
              <a:t>CustomerBill</a:t>
            </a:r>
            <a:r>
              <a:rPr sz="1600" dirty="0"/>
              <a:t> </a:t>
            </a:r>
            <a:r>
              <a:rPr sz="1600" dirty="0" err="1"/>
              <a:t>calculateBill</a:t>
            </a:r>
            <a:r>
              <a:rPr sz="1600" dirty="0"/>
              <a:t>(</a:t>
            </a:r>
            <a:r>
              <a:rPr sz="1600" dirty="0" err="1"/>
              <a:t>CustomerContext</a:t>
            </a:r>
            <a:r>
              <a:rPr sz="1600" dirty="0"/>
              <a:t> context)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BigDecimal</a:t>
            </a:r>
            <a:r>
              <a:rPr sz="1600" dirty="0"/>
              <a:t> </a:t>
            </a:r>
            <a:r>
              <a:rPr sz="1600" dirty="0" err="1"/>
              <a:t>finalPrice</a:t>
            </a:r>
            <a:r>
              <a:rPr sz="1600" dirty="0"/>
              <a:t> = </a:t>
            </a:r>
            <a:r>
              <a:rPr sz="1600" dirty="0" err="1"/>
              <a:t>basePrice</a:t>
            </a:r>
            <a:r>
              <a:rPr sz="1600" dirty="0"/>
              <a:t>;</a:t>
            </a:r>
            <a:br>
              <a:rPr sz="1600" dirty="0"/>
            </a:br>
            <a:r>
              <a:rPr lang="en-US" sz="1600" dirty="0"/>
              <a:t>        // [...]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sz="1600" dirty="0"/>
              <a:t>return new </a:t>
            </a:r>
            <a:r>
              <a:rPr sz="1600" dirty="0" err="1"/>
              <a:t>CustomerBill</a:t>
            </a:r>
            <a:r>
              <a:rPr sz="1600" dirty="0"/>
              <a:t>(</a:t>
            </a:r>
            <a:r>
              <a:rPr sz="1600" dirty="0" err="1"/>
              <a:t>context.getCustomerId</a:t>
            </a:r>
            <a:r>
              <a:rPr sz="1600" dirty="0"/>
              <a:t>(), </a:t>
            </a:r>
            <a:r>
              <a:rPr sz="1600" dirty="0" err="1"/>
              <a:t>planName</a:t>
            </a:r>
            <a:r>
              <a:rPr sz="1600" dirty="0"/>
              <a:t>, </a:t>
            </a:r>
            <a:r>
              <a:rPr sz="1600" dirty="0" err="1"/>
              <a:t>finalPrice</a:t>
            </a:r>
            <a:r>
              <a:rPr sz="1600" dirty="0"/>
              <a:t>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lang="en-US" sz="1600" dirty="0"/>
            </a:br>
            <a:br>
              <a:rPr sz="1600" dirty="0"/>
            </a:br>
            <a:r>
              <a:rPr sz="1600" dirty="0"/>
              <a:t>@Component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TariffPlanFlyweightFactory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    private final Map&lt;String, </a:t>
            </a:r>
            <a:r>
              <a:rPr sz="1600" dirty="0" err="1"/>
              <a:t>TariffPlanFlyweight</a:t>
            </a:r>
            <a:r>
              <a:rPr sz="1600" dirty="0"/>
              <a:t>&gt; flyweights = new </a:t>
            </a:r>
            <a:r>
              <a:rPr sz="1600" dirty="0" err="1"/>
              <a:t>ConcurrentHashMap</a:t>
            </a:r>
            <a:r>
              <a:rPr sz="1600" dirty="0"/>
              <a:t>&lt;&gt;();</a:t>
            </a:r>
            <a:br>
              <a:rPr sz="1600" dirty="0"/>
            </a:br>
            <a:r>
              <a:rPr sz="1600" dirty="0"/>
              <a:t>    </a:t>
            </a:r>
            <a:br>
              <a:rPr sz="1600" dirty="0"/>
            </a:br>
            <a:r>
              <a:rPr sz="1600" dirty="0"/>
              <a:t>    public </a:t>
            </a:r>
            <a:r>
              <a:rPr sz="1600" dirty="0" err="1"/>
              <a:t>TariffPlanFlyweight</a:t>
            </a:r>
            <a:r>
              <a:rPr sz="1600" dirty="0"/>
              <a:t> </a:t>
            </a:r>
            <a:r>
              <a:rPr sz="1600" dirty="0" err="1"/>
              <a:t>getTariffPlan</a:t>
            </a:r>
            <a:r>
              <a:rPr sz="1600" dirty="0"/>
              <a:t>(String </a:t>
            </a:r>
            <a:r>
              <a:rPr sz="1600" dirty="0" err="1"/>
              <a:t>planName</a:t>
            </a:r>
            <a:r>
              <a:rPr sz="1600" dirty="0"/>
              <a:t>) {</a:t>
            </a:r>
            <a:br>
              <a:rPr sz="1600" dirty="0"/>
            </a:br>
            <a:r>
              <a:rPr sz="1600" dirty="0"/>
              <a:t>        return </a:t>
            </a:r>
            <a:r>
              <a:rPr sz="1600" dirty="0" err="1"/>
              <a:t>flyweights.computeIfAbsent</a:t>
            </a:r>
            <a:r>
              <a:rPr sz="1600" dirty="0"/>
              <a:t>(</a:t>
            </a:r>
            <a:r>
              <a:rPr sz="1600" dirty="0" err="1"/>
              <a:t>planName</a:t>
            </a:r>
            <a:r>
              <a:rPr sz="1600" dirty="0"/>
              <a:t>, this::</a:t>
            </a:r>
            <a:r>
              <a:rPr sz="1600" dirty="0" err="1"/>
              <a:t>createTariffPlan</a:t>
            </a:r>
            <a:r>
              <a:rPr sz="1600" dirty="0"/>
              <a:t>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Pattern-Integration &amp; Enterprise-Readiness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Pattern-Synergien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Decorator + Strategy: </a:t>
            </a:r>
            <a:r>
              <a:rPr sz="1800" dirty="0" err="1"/>
              <a:t>Optionale</a:t>
            </a:r>
            <a:r>
              <a:rPr sz="1800" dirty="0"/>
              <a:t>, </a:t>
            </a:r>
            <a:r>
              <a:rPr sz="1800" dirty="0" err="1"/>
              <a:t>austauschbare</a:t>
            </a:r>
            <a:r>
              <a:rPr sz="1800" dirty="0"/>
              <a:t> </a:t>
            </a:r>
            <a:r>
              <a:rPr sz="1800" dirty="0" err="1"/>
              <a:t>Algorithmen</a:t>
            </a:r>
            <a:r>
              <a:rPr sz="1800" dirty="0"/>
              <a:t> </a:t>
            </a:r>
            <a:r>
              <a:rPr sz="1800" dirty="0" err="1"/>
              <a:t>kombinieren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Composite + Visitor: Performance-</a:t>
            </a:r>
            <a:r>
              <a:rPr sz="1800" dirty="0" err="1"/>
              <a:t>optimierte</a:t>
            </a:r>
            <a:r>
              <a:rPr sz="1800" dirty="0"/>
              <a:t> </a:t>
            </a:r>
            <a:r>
              <a:rPr sz="1800" dirty="0" err="1"/>
              <a:t>Hierarchie-Traversierung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Facade + Circuit Breaker: </a:t>
            </a:r>
            <a:r>
              <a:rPr sz="1800" dirty="0" err="1"/>
              <a:t>Resiliente</a:t>
            </a:r>
            <a:r>
              <a:rPr sz="1800" dirty="0"/>
              <a:t> Service-</a:t>
            </a:r>
            <a:r>
              <a:rPr sz="1800" dirty="0" err="1"/>
              <a:t>Orchestrierung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Proxy + Flyweight: Memory-</a:t>
            </a:r>
            <a:r>
              <a:rPr sz="1800" dirty="0" err="1"/>
              <a:t>effiziente</a:t>
            </a:r>
            <a:r>
              <a:rPr sz="1800" dirty="0"/>
              <a:t> Performance-</a:t>
            </a:r>
            <a:r>
              <a:rPr sz="1800" dirty="0" err="1"/>
              <a:t>Optimierung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Bridge + Factory: </a:t>
            </a:r>
            <a:r>
              <a:rPr sz="1800" dirty="0" err="1"/>
              <a:t>Dynamische</a:t>
            </a:r>
            <a:r>
              <a:rPr sz="1800" dirty="0"/>
              <a:t> Provider-</a:t>
            </a:r>
            <a:r>
              <a:rPr sz="1800" dirty="0" err="1"/>
              <a:t>Auswahl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</a:t>
            </a:r>
            <a:r>
              <a:rPr sz="1800" dirty="0" err="1"/>
              <a:t>Abstraktion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Template Method Integration: </a:t>
            </a:r>
            <a:r>
              <a:rPr sz="1800" dirty="0" err="1"/>
              <a:t>Konsistente</a:t>
            </a:r>
            <a:r>
              <a:rPr sz="1800" dirty="0"/>
              <a:t> Flows </a:t>
            </a:r>
            <a:r>
              <a:rPr sz="1800" dirty="0" err="1"/>
              <a:t>über</a:t>
            </a:r>
            <a:r>
              <a:rPr sz="1800" dirty="0"/>
              <a:t> alle Patterns</a:t>
            </a:r>
          </a:p>
          <a:p>
            <a:pPr>
              <a:lnSpc>
                <a:spcPct val="150000"/>
              </a:lnSpc>
            </a:pPr>
            <a:r>
              <a:rPr sz="1800" dirty="0"/>
              <a:t>Event-Driven Enhancement: Eventual Consistency für </a:t>
            </a:r>
            <a:r>
              <a:rPr sz="1800" dirty="0" err="1"/>
              <a:t>komplexe</a:t>
            </a:r>
            <a:r>
              <a:rPr sz="1800" dirty="0"/>
              <a:t> Systeme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Production-Ready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Distributed Caching: Redis für Multi-Instance Cache-</a:t>
            </a:r>
            <a:r>
              <a:rPr sz="1800" dirty="0" err="1"/>
              <a:t>Konsistenz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Circuit Breaker: Resilience </a:t>
            </a:r>
            <a:r>
              <a:rPr sz="1800" dirty="0" err="1"/>
              <a:t>bei</a:t>
            </a:r>
            <a:r>
              <a:rPr sz="1800" dirty="0"/>
              <a:t> Provider-Integration</a:t>
            </a:r>
          </a:p>
          <a:p>
            <a:pPr>
              <a:lnSpc>
                <a:spcPct val="150000"/>
              </a:lnSpc>
            </a:pPr>
            <a:r>
              <a:rPr sz="1800" dirty="0"/>
              <a:t>Health Monitoring: </a:t>
            </a:r>
            <a:r>
              <a:rPr sz="1800" dirty="0" err="1"/>
              <a:t>Proaktive</a:t>
            </a:r>
            <a:r>
              <a:rPr sz="1800" dirty="0"/>
              <a:t> Performance- und </a:t>
            </a:r>
            <a:r>
              <a:rPr sz="1800" dirty="0" err="1"/>
              <a:t>Verfügbarkeits-Überwachung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Cache Warming: Predictive Loading für </a:t>
            </a:r>
            <a:r>
              <a:rPr sz="1800" dirty="0" err="1"/>
              <a:t>kritische</a:t>
            </a:r>
            <a:r>
              <a:rPr sz="1800" dirty="0"/>
              <a:t> Daten</a:t>
            </a:r>
          </a:p>
          <a:p>
            <a:pPr>
              <a:lnSpc>
                <a:spcPct val="150000"/>
              </a:lnSpc>
            </a:pPr>
            <a:r>
              <a:rPr sz="1800" dirty="0"/>
              <a:t>Graceful Degradation: Fallback-</a:t>
            </a:r>
            <a:r>
              <a:rPr sz="1800" dirty="0" err="1"/>
              <a:t>Strategien</a:t>
            </a:r>
            <a:r>
              <a:rPr sz="1800" dirty="0"/>
              <a:t> für Provider-</a:t>
            </a:r>
            <a:r>
              <a:rPr sz="1800" dirty="0" err="1"/>
              <a:t>Ausfälle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Memory Monitoring: JVM-</a:t>
            </a:r>
            <a:r>
              <a:rPr sz="1800" dirty="0" err="1"/>
              <a:t>Metriken</a:t>
            </a:r>
            <a:r>
              <a:rPr sz="1800" dirty="0"/>
              <a:t> und Alerting für Memory-Patterns</a:t>
            </a:r>
          </a:p>
          <a:p>
            <a:pPr>
              <a:lnSpc>
                <a:spcPct val="150000"/>
              </a:lnSpc>
            </a:pPr>
            <a:r>
              <a:rPr sz="1800" dirty="0"/>
              <a:t>Event Sourcing: Audit-Trail und System-</a:t>
            </a:r>
            <a:r>
              <a:rPr sz="1800" dirty="0" err="1"/>
              <a:t>Konsistenz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Consolas"/>
              </a:rPr>
              <a:t>// Exponentielles Wachstum-Problem</a:t>
            </a:r>
            <a:br/>
            <a:r>
              <a:rPr sz="1400">
                <a:latin typeface="Consolas"/>
              </a:rPr>
              <a:t>BasicTariff</a:t>
            </a:r>
            <a:br/>
            <a:r>
              <a:rPr sz="1400">
                <a:latin typeface="Consolas"/>
              </a:rPr>
              <a:t>BasicTariffWithData</a:t>
            </a:r>
            <a:br/>
            <a:r>
              <a:rPr sz="1400">
                <a:latin typeface="Consolas"/>
              </a:rPr>
              <a:t>BasicTariffWithDataAndRoaming  </a:t>
            </a:r>
            <a:br/>
            <a:r>
              <a:rPr sz="1400">
                <a:latin typeface="Consolas"/>
              </a:rPr>
              <a:t>// Bei n Features = 2^n Klassen!</a:t>
            </a:r>
            <a:br/>
            <a:br/>
            <a:r>
              <a:rPr sz="1400">
                <a:latin typeface="Consolas"/>
              </a:rPr>
              <a:t>// Vererbungs-Explosion</a:t>
            </a:r>
            <a:br/>
            <a:r>
              <a:rPr sz="1400">
                <a:latin typeface="Consolas"/>
              </a:rPr>
              <a:t>public class BasicTariffWithDataAndRoamingAndHotspot </a:t>
            </a:r>
            <a:br/>
            <a:r>
              <a:rPr sz="1400">
                <a:latin typeface="Consolas"/>
              </a:rPr>
              <a:t>    extends BasicTariffWithDataAndRoaming {</a:t>
            </a:r>
            <a:br/>
            <a:r>
              <a:rPr sz="1400">
                <a:latin typeface="Consolas"/>
              </a:rPr>
              <a:t>    // Bei nur 10 Tarif-Optionen entstehen 1.024 Klassen!</a:t>
            </a:r>
            <a:br/>
            <a:r>
              <a:rPr sz="14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Erkenntnisse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Strukturelle</a:t>
            </a:r>
            <a:r>
              <a:rPr sz="1800" dirty="0"/>
              <a:t> </a:t>
            </a:r>
            <a:r>
              <a:rPr sz="1800" dirty="0" err="1"/>
              <a:t>Probleme</a:t>
            </a:r>
            <a:r>
              <a:rPr sz="1800" dirty="0"/>
              <a:t> elegant </a:t>
            </a:r>
            <a:r>
              <a:rPr sz="1800" dirty="0" err="1"/>
              <a:t>lösen</a:t>
            </a:r>
            <a:r>
              <a:rPr sz="1800" dirty="0"/>
              <a:t>: Patterns </a:t>
            </a:r>
            <a:r>
              <a:rPr sz="1800" dirty="0" err="1"/>
              <a:t>adressieren</a:t>
            </a:r>
            <a:r>
              <a:rPr sz="1800" dirty="0"/>
              <a:t> </a:t>
            </a:r>
            <a:r>
              <a:rPr sz="1800" dirty="0" err="1"/>
              <a:t>fundamentale</a:t>
            </a:r>
            <a:r>
              <a:rPr sz="1800" dirty="0"/>
              <a:t> </a:t>
            </a:r>
            <a:r>
              <a:rPr sz="1800" dirty="0" err="1"/>
              <a:t>Kompositions-Herausforderungen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Performance </a:t>
            </a:r>
            <a:r>
              <a:rPr sz="1800" dirty="0" err="1"/>
              <a:t>durch</a:t>
            </a:r>
            <a:r>
              <a:rPr sz="1800" dirty="0"/>
              <a:t> Design: Memory-</a:t>
            </a:r>
            <a:r>
              <a:rPr sz="1800" dirty="0" err="1"/>
              <a:t>Optimierung</a:t>
            </a:r>
            <a:r>
              <a:rPr sz="1800" dirty="0"/>
              <a:t> und </a:t>
            </a:r>
            <a:r>
              <a:rPr sz="1800" dirty="0" err="1"/>
              <a:t>Latenz-Reduktion</a:t>
            </a:r>
            <a:r>
              <a:rPr sz="1800" dirty="0"/>
              <a:t> </a:t>
            </a:r>
            <a:r>
              <a:rPr sz="1800" dirty="0" err="1"/>
              <a:t>als</a:t>
            </a:r>
            <a:r>
              <a:rPr sz="1800" dirty="0"/>
              <a:t> </a:t>
            </a:r>
            <a:r>
              <a:rPr sz="1800" dirty="0" err="1"/>
              <a:t>architektonische</a:t>
            </a:r>
            <a:r>
              <a:rPr sz="1800" dirty="0"/>
              <a:t> </a:t>
            </a:r>
            <a:r>
              <a:rPr sz="1800" dirty="0" err="1"/>
              <a:t>Entscheidung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Enterprise-</a:t>
            </a:r>
            <a:r>
              <a:rPr sz="1800" dirty="0" err="1"/>
              <a:t>Skalierung</a:t>
            </a:r>
            <a:r>
              <a:rPr sz="1800" dirty="0"/>
              <a:t>: Patterns </a:t>
            </a:r>
            <a:r>
              <a:rPr sz="1800" dirty="0" err="1"/>
              <a:t>skalieren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</a:t>
            </a:r>
            <a:r>
              <a:rPr sz="1800" dirty="0" err="1"/>
              <a:t>bewusster</a:t>
            </a:r>
            <a:r>
              <a:rPr sz="1800" dirty="0"/>
              <a:t> </a:t>
            </a:r>
            <a:r>
              <a:rPr sz="1800"/>
              <a:t>Implementierung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Microservice-Integration: Loose Coupling und Provider-</a:t>
            </a:r>
            <a:r>
              <a:rPr sz="1800" dirty="0" err="1"/>
              <a:t>Abstraktion</a:t>
            </a:r>
            <a:r>
              <a:rPr sz="1800" dirty="0"/>
              <a:t> für </a:t>
            </a:r>
            <a:r>
              <a:rPr sz="1800" dirty="0" err="1"/>
              <a:t>resiliente</a:t>
            </a:r>
            <a:r>
              <a:rPr sz="1800" dirty="0"/>
              <a:t> Systeme</a:t>
            </a:r>
          </a:p>
          <a:p>
            <a:pPr>
              <a:lnSpc>
                <a:spcPct val="150000"/>
              </a:lnSpc>
            </a:pPr>
            <a:r>
              <a:rPr sz="1800" dirty="0"/>
              <a:t>Pattern-</a:t>
            </a:r>
            <a:r>
              <a:rPr sz="1800" dirty="0" err="1"/>
              <a:t>Kombination</a:t>
            </a:r>
            <a:r>
              <a:rPr sz="1800" dirty="0"/>
              <a:t>: </a:t>
            </a:r>
            <a:r>
              <a:rPr sz="1800" dirty="0" err="1"/>
              <a:t>Synergien</a:t>
            </a:r>
            <a:r>
              <a:rPr sz="1800" dirty="0"/>
              <a:t> </a:t>
            </a:r>
            <a:r>
              <a:rPr sz="1800" dirty="0" err="1"/>
              <a:t>zwischen</a:t>
            </a:r>
            <a:r>
              <a:rPr sz="1800" dirty="0"/>
              <a:t> Patterns </a:t>
            </a:r>
            <a:r>
              <a:rPr sz="1800" dirty="0" err="1"/>
              <a:t>multiplizieren</a:t>
            </a:r>
            <a:r>
              <a:rPr sz="1800" dirty="0"/>
              <a:t> </a:t>
            </a:r>
            <a:r>
              <a:rPr sz="1800" dirty="0" err="1"/>
              <a:t>architektonischen</a:t>
            </a:r>
            <a:r>
              <a:rPr sz="1800" dirty="0"/>
              <a:t> Wert</a:t>
            </a:r>
          </a:p>
          <a:p>
            <a:pPr>
              <a:lnSpc>
                <a:spcPct val="150000"/>
              </a:lnSpc>
            </a:pPr>
            <a:r>
              <a:rPr sz="1800" dirty="0"/>
              <a:t>Production-Readiness: Mit Monitoring, Caching und Resilience enterprise-</a:t>
            </a:r>
            <a:r>
              <a:rPr sz="1800" dirty="0" err="1"/>
              <a:t>tauglich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Klassen-Explosion: Bei n Features </a:t>
            </a:r>
            <a:r>
              <a:rPr sz="1800" dirty="0" err="1"/>
              <a:t>entstehen</a:t>
            </a:r>
            <a:r>
              <a:rPr sz="1800" dirty="0"/>
              <a:t> 2^n Klassen</a:t>
            </a:r>
          </a:p>
          <a:p>
            <a:pPr>
              <a:lnSpc>
                <a:spcPct val="150000"/>
              </a:lnSpc>
            </a:pPr>
            <a:r>
              <a:rPr sz="1800" dirty="0"/>
              <a:t>Code-</a:t>
            </a:r>
            <a:r>
              <a:rPr sz="1800" dirty="0" err="1"/>
              <a:t>Duplikation</a:t>
            </a:r>
            <a:r>
              <a:rPr sz="1800" dirty="0"/>
              <a:t>: Bugfixes </a:t>
            </a:r>
            <a:r>
              <a:rPr sz="1800" dirty="0" err="1"/>
              <a:t>müssen</a:t>
            </a:r>
            <a:r>
              <a:rPr sz="1800" dirty="0"/>
              <a:t> in </a:t>
            </a:r>
            <a:r>
              <a:rPr sz="1800" dirty="0" err="1"/>
              <a:t>hunderten</a:t>
            </a:r>
            <a:r>
              <a:rPr sz="1800" dirty="0"/>
              <a:t> Klassen </a:t>
            </a:r>
            <a:r>
              <a:rPr sz="1800" dirty="0" err="1"/>
              <a:t>repliziert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Open/Closed </a:t>
            </a:r>
            <a:r>
              <a:rPr sz="1800" dirty="0" err="1"/>
              <a:t>Verletzung</a:t>
            </a:r>
            <a:r>
              <a:rPr sz="1800" dirty="0"/>
              <a:t>: </a:t>
            </a:r>
            <a:r>
              <a:rPr sz="1800" dirty="0" err="1"/>
              <a:t>Jede</a:t>
            </a:r>
            <a:r>
              <a:rPr sz="1800" dirty="0"/>
              <a:t> </a:t>
            </a:r>
            <a:r>
              <a:rPr sz="1800" dirty="0" err="1"/>
              <a:t>neue</a:t>
            </a:r>
            <a:r>
              <a:rPr sz="1800" dirty="0"/>
              <a:t> Option </a:t>
            </a:r>
            <a:r>
              <a:rPr sz="1800" dirty="0" err="1"/>
              <a:t>erfordert</a:t>
            </a:r>
            <a:r>
              <a:rPr sz="1800" dirty="0"/>
              <a:t> </a:t>
            </a:r>
            <a:r>
              <a:rPr sz="1800" dirty="0" err="1"/>
              <a:t>Dutzende</a:t>
            </a:r>
            <a:r>
              <a:rPr sz="1800" dirty="0"/>
              <a:t> </a:t>
            </a:r>
            <a:r>
              <a:rPr sz="1800" dirty="0" err="1"/>
              <a:t>neuer</a:t>
            </a:r>
            <a:r>
              <a:rPr sz="1800" dirty="0"/>
              <a:t> Klassen</a:t>
            </a:r>
          </a:p>
          <a:p>
            <a:pPr>
              <a:lnSpc>
                <a:spcPct val="150000"/>
              </a:lnSpc>
            </a:pPr>
            <a:r>
              <a:rPr sz="1800" dirty="0" err="1"/>
              <a:t>Wartungs-Alptraum</a:t>
            </a:r>
            <a:r>
              <a:rPr sz="1800" dirty="0"/>
              <a:t>: </a:t>
            </a:r>
            <a:r>
              <a:rPr sz="1800" dirty="0" err="1"/>
              <a:t>Änderungen</a:t>
            </a:r>
            <a:r>
              <a:rPr sz="1800" dirty="0"/>
              <a:t> </a:t>
            </a:r>
            <a:r>
              <a:rPr sz="1800" dirty="0" err="1"/>
              <a:t>propagieren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die </a:t>
            </a:r>
            <a:r>
              <a:rPr sz="1800" dirty="0" err="1"/>
              <a:t>gesamte</a:t>
            </a:r>
            <a:r>
              <a:rPr sz="1800" dirty="0"/>
              <a:t> </a:t>
            </a:r>
            <a:r>
              <a:rPr sz="1800" dirty="0" err="1"/>
              <a:t>Hierarchie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Kombinatorisches</a:t>
            </a:r>
            <a:r>
              <a:rPr sz="1800" dirty="0"/>
              <a:t> Problem: </a:t>
            </a:r>
            <a:r>
              <a:rPr sz="1800" dirty="0" err="1"/>
              <a:t>Unmöglich</a:t>
            </a:r>
            <a:r>
              <a:rPr sz="1800" dirty="0"/>
              <a:t> alle Feature-</a:t>
            </a:r>
            <a:r>
              <a:rPr sz="1800" dirty="0" err="1"/>
              <a:t>Kombinationen</a:t>
            </a:r>
            <a:r>
              <a:rPr sz="1800" dirty="0"/>
              <a:t>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modellieren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Tight Coupling: Features </a:t>
            </a:r>
            <a:r>
              <a:rPr sz="1800" dirty="0" err="1"/>
              <a:t>sind</a:t>
            </a:r>
            <a:r>
              <a:rPr sz="1800" dirty="0"/>
              <a:t> fest </a:t>
            </a:r>
            <a:r>
              <a:rPr sz="1800" dirty="0" err="1"/>
              <a:t>mit</a:t>
            </a:r>
            <a:r>
              <a:rPr sz="1800" dirty="0"/>
              <a:t> Basis-</a:t>
            </a:r>
            <a:r>
              <a:rPr sz="1800" dirty="0" err="1"/>
              <a:t>Implementierung</a:t>
            </a:r>
            <a:r>
              <a:rPr sz="1800" dirty="0"/>
              <a:t> </a:t>
            </a:r>
            <a:r>
              <a:rPr sz="1800" dirty="0" err="1"/>
              <a:t>gekoppelt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Inflexibilität</a:t>
            </a:r>
            <a:r>
              <a:rPr sz="1800" dirty="0"/>
              <a:t>: Keine </a:t>
            </a:r>
            <a:r>
              <a:rPr sz="1800" dirty="0" err="1"/>
              <a:t>zur-Laufzeit-Konfiguration</a:t>
            </a:r>
            <a:r>
              <a:rPr sz="1800" dirty="0"/>
              <a:t> von Features </a:t>
            </a:r>
            <a:r>
              <a:rPr sz="1800" dirty="0" err="1"/>
              <a:t>möglich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Decorator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Komposition</a:t>
            </a:r>
            <a:r>
              <a:rPr sz="1800" dirty="0"/>
              <a:t> </a:t>
            </a:r>
            <a:r>
              <a:rPr sz="1800" dirty="0" err="1"/>
              <a:t>über</a:t>
            </a:r>
            <a:r>
              <a:rPr sz="1800" dirty="0"/>
              <a:t> </a:t>
            </a:r>
            <a:r>
              <a:rPr sz="1800" dirty="0" err="1"/>
              <a:t>Vererbung</a:t>
            </a:r>
            <a:r>
              <a:rPr sz="1800" dirty="0"/>
              <a:t>: </a:t>
            </a:r>
            <a:r>
              <a:rPr sz="1800" dirty="0" err="1"/>
              <a:t>Objekte</a:t>
            </a:r>
            <a:r>
              <a:rPr sz="1800" dirty="0"/>
              <a:t> </a:t>
            </a:r>
            <a:r>
              <a:rPr sz="1800" dirty="0" err="1"/>
              <a:t>zur</a:t>
            </a:r>
            <a:r>
              <a:rPr sz="1800" dirty="0"/>
              <a:t> </a:t>
            </a:r>
            <a:r>
              <a:rPr sz="1800" dirty="0" err="1"/>
              <a:t>Laufzeit</a:t>
            </a:r>
            <a:r>
              <a:rPr sz="1800" dirty="0"/>
              <a:t> "</a:t>
            </a:r>
            <a:r>
              <a:rPr sz="1800" dirty="0" err="1"/>
              <a:t>umhüllen</a:t>
            </a:r>
            <a:r>
              <a:rPr sz="1800" dirty="0"/>
              <a:t>"</a:t>
            </a:r>
          </a:p>
          <a:p>
            <a:pPr>
              <a:lnSpc>
                <a:spcPct val="150000"/>
              </a:lnSpc>
            </a:pPr>
            <a:r>
              <a:rPr sz="1800" dirty="0" err="1"/>
              <a:t>Gemeinsame</a:t>
            </a:r>
            <a:r>
              <a:rPr sz="1800" dirty="0"/>
              <a:t> </a:t>
            </a:r>
            <a:r>
              <a:rPr sz="1800" dirty="0" err="1"/>
              <a:t>Schnittstelle</a:t>
            </a:r>
            <a:r>
              <a:rPr sz="1800" dirty="0"/>
              <a:t>: Component-Interface für </a:t>
            </a:r>
            <a:r>
              <a:rPr sz="1800" dirty="0" err="1"/>
              <a:t>einheitliche</a:t>
            </a:r>
            <a:r>
              <a:rPr sz="1800" dirty="0"/>
              <a:t> </a:t>
            </a:r>
            <a:r>
              <a:rPr sz="1800" dirty="0" err="1"/>
              <a:t>Behandlung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Transparente</a:t>
            </a:r>
            <a:r>
              <a:rPr sz="1800" dirty="0"/>
              <a:t> </a:t>
            </a:r>
            <a:r>
              <a:rPr sz="1800" dirty="0" err="1"/>
              <a:t>Erweiterung</a:t>
            </a:r>
            <a:r>
              <a:rPr sz="1800" dirty="0"/>
              <a:t>: Decorators </a:t>
            </a:r>
            <a:r>
              <a:rPr sz="1800" dirty="0" err="1"/>
              <a:t>sind</a:t>
            </a:r>
            <a:r>
              <a:rPr sz="1800" dirty="0"/>
              <a:t> für Clients </a:t>
            </a:r>
            <a:r>
              <a:rPr sz="1800" dirty="0" err="1"/>
              <a:t>unsichtbar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Beliebige</a:t>
            </a:r>
            <a:r>
              <a:rPr sz="1800" dirty="0"/>
              <a:t> </a:t>
            </a:r>
            <a:r>
              <a:rPr sz="1800" dirty="0" err="1"/>
              <a:t>Kombinierbarkeit</a:t>
            </a:r>
            <a:r>
              <a:rPr sz="1800" dirty="0"/>
              <a:t>: Features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flexibel</a:t>
            </a:r>
            <a:r>
              <a:rPr sz="1800" dirty="0"/>
              <a:t> </a:t>
            </a:r>
            <a:r>
              <a:rPr sz="1800" dirty="0" err="1"/>
              <a:t>kombiniert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Einzelne</a:t>
            </a:r>
            <a:r>
              <a:rPr sz="1800" dirty="0"/>
              <a:t> </a:t>
            </a:r>
            <a:r>
              <a:rPr sz="1800" dirty="0" err="1"/>
              <a:t>Verantwortung</a:t>
            </a:r>
            <a:r>
              <a:rPr sz="1800" dirty="0"/>
              <a:t>: </a:t>
            </a:r>
            <a:r>
              <a:rPr sz="1800" dirty="0" err="1"/>
              <a:t>Jeder</a:t>
            </a:r>
            <a:r>
              <a:rPr sz="1800" dirty="0"/>
              <a:t> Decorator </a:t>
            </a:r>
            <a:r>
              <a:rPr sz="1800" dirty="0" err="1"/>
              <a:t>fügt</a:t>
            </a:r>
            <a:r>
              <a:rPr sz="1800" dirty="0"/>
              <a:t> </a:t>
            </a:r>
            <a:r>
              <a:rPr sz="1800" dirty="0" err="1"/>
              <a:t>genau</a:t>
            </a:r>
            <a:r>
              <a:rPr sz="1800" dirty="0"/>
              <a:t> </a:t>
            </a:r>
            <a:r>
              <a:rPr sz="1800" dirty="0" err="1"/>
              <a:t>ein</a:t>
            </a:r>
            <a:r>
              <a:rPr sz="1800" dirty="0"/>
              <a:t> Feature </a:t>
            </a:r>
            <a:r>
              <a:rPr sz="1800" dirty="0" err="1"/>
              <a:t>hinzu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Zur-</a:t>
            </a:r>
            <a:r>
              <a:rPr sz="1800" dirty="0" err="1"/>
              <a:t>Laufzeit</a:t>
            </a:r>
            <a:r>
              <a:rPr sz="1800" dirty="0"/>
              <a:t>-</a:t>
            </a:r>
            <a:r>
              <a:rPr sz="1800" dirty="0" err="1"/>
              <a:t>Konfiguration</a:t>
            </a:r>
            <a:r>
              <a:rPr sz="1800" dirty="0"/>
              <a:t>: </a:t>
            </a:r>
            <a:r>
              <a:rPr sz="1800" dirty="0" err="1"/>
              <a:t>Dynamische</a:t>
            </a:r>
            <a:r>
              <a:rPr sz="1800" dirty="0"/>
              <a:t> </a:t>
            </a:r>
            <a:r>
              <a:rPr sz="1800" dirty="0" err="1"/>
              <a:t>Objekt-Zusammensetzung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Template Method Integration: </a:t>
            </a:r>
            <a:r>
              <a:rPr sz="1800" dirty="0" err="1"/>
              <a:t>Abstraktes</a:t>
            </a:r>
            <a:r>
              <a:rPr sz="1800" dirty="0"/>
              <a:t> Decorator-</a:t>
            </a:r>
            <a:r>
              <a:rPr sz="1800" dirty="0" err="1"/>
              <a:t>Rückgrat</a:t>
            </a:r>
            <a:r>
              <a:rPr sz="1800" dirty="0"/>
              <a:t> für Standards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nsolas"/>
              </a:rPr>
              <a:t>// Gemeinsame Schnittstelle</a:t>
            </a:r>
            <a:br/>
            <a:r>
              <a:rPr sz="1200">
                <a:latin typeface="Consolas"/>
              </a:rPr>
              <a:t>public interface TariffService {</a:t>
            </a:r>
            <a:br/>
            <a:r>
              <a:rPr sz="1200">
                <a:latin typeface="Consolas"/>
              </a:rPr>
              <a:t>    BigDecimal calculatePrice();</a:t>
            </a:r>
            <a:br/>
            <a:r>
              <a:rPr sz="1200">
                <a:latin typeface="Consolas"/>
              </a:rPr>
              <a:t>    Set&lt;String&gt; getFeatures(); </a:t>
            </a:r>
            <a:br/>
            <a:r>
              <a:rPr sz="1200">
                <a:latin typeface="Consolas"/>
              </a:rPr>
              <a:t>}</a:t>
            </a:r>
            <a:br/>
            <a:br/>
            <a:r>
              <a:rPr sz="1200">
                <a:latin typeface="Consolas"/>
              </a:rPr>
              <a:t>// Abstrakter Decorator</a:t>
            </a:r>
            <a:br/>
            <a:r>
              <a:rPr sz="1200">
                <a:latin typeface="Consolas"/>
              </a:rPr>
              <a:t>public abstract class TariffDecorator implements TariffService {</a:t>
            </a:r>
            <a:br/>
            <a:r>
              <a:rPr sz="1200">
                <a:latin typeface="Consolas"/>
              </a:rPr>
              <a:t>    protected final TariffService decoratedTariff;</a:t>
            </a:r>
            <a:br/>
            <a:r>
              <a:rPr sz="1200">
                <a:latin typeface="Consolas"/>
              </a:rPr>
              <a:t>    </a:t>
            </a:r>
            <a:br/>
            <a:r>
              <a:rPr sz="1200">
                <a:latin typeface="Consolas"/>
              </a:rPr>
              <a:t>    public BigDecimal calculatePrice() {</a:t>
            </a:r>
            <a:br/>
            <a:r>
              <a:rPr sz="1200">
                <a:latin typeface="Consolas"/>
              </a:rPr>
              <a:t>        return decoratedTariff.calculatePrice(); // Delegation</a:t>
            </a:r>
            <a:br/>
            <a:r>
              <a:rPr sz="1200">
                <a:latin typeface="Consolas"/>
              </a:rPr>
              <a:t>    }</a:t>
            </a:r>
            <a:br/>
            <a:r>
              <a:rPr sz="1200">
                <a:latin typeface="Consolas"/>
              </a:rPr>
              <a:t>}</a:t>
            </a:r>
            <a:br/>
            <a:br/>
            <a:r>
              <a:rPr sz="1200">
                <a:latin typeface="Consolas"/>
              </a:rPr>
              <a:t>// Konkreter Decorator  </a:t>
            </a:r>
            <a:br/>
            <a:r>
              <a:rPr sz="1200">
                <a:latin typeface="Consolas"/>
              </a:rPr>
              <a:t>public class DataOptionDecorator extends TariffDecorator {</a:t>
            </a:r>
            <a:br/>
            <a:r>
              <a:rPr sz="1200">
                <a:latin typeface="Consolas"/>
              </a:rPr>
              <a:t>    private final BigDecimal dataPrice;</a:t>
            </a:r>
            <a:br/>
            <a:r>
              <a:rPr sz="1200">
                <a:latin typeface="Consolas"/>
              </a:rPr>
              <a:t>    </a:t>
            </a:r>
            <a:br/>
            <a:r>
              <a:rPr sz="1200">
                <a:latin typeface="Consolas"/>
              </a:rPr>
              <a:t>    @Override</a:t>
            </a:r>
            <a:br/>
            <a:r>
              <a:rPr sz="1200">
                <a:latin typeface="Consolas"/>
              </a:rPr>
              <a:t>    public BigDecimal calculatePrice() {</a:t>
            </a:r>
            <a:br/>
            <a:r>
              <a:rPr sz="1200">
                <a:latin typeface="Consolas"/>
              </a:rPr>
              <a:t>        return super.calculatePrice().add(dataPrice); // Erweiterung</a:t>
            </a:r>
            <a:br/>
            <a:r>
              <a:rPr sz="1200">
                <a:latin typeface="Consolas"/>
              </a:rPr>
              <a:t>    }</a:t>
            </a:r>
            <a:br/>
            <a:r>
              <a:rPr sz="12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Composite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nsolas"/>
              </a:rPr>
              <a:t>// Separate Behandlung für Einzeltarife vs. Gruppen</a:t>
            </a:r>
            <a:br/>
            <a:r>
              <a:rPr sz="1200">
                <a:latin typeface="Consolas"/>
              </a:rPr>
              <a:t>public class TariffService {</a:t>
            </a:r>
            <a:br/>
            <a:r>
              <a:rPr sz="1200">
                <a:latin typeface="Consolas"/>
              </a:rPr>
              <a:t>    public void processOrder(Object tariff) {</a:t>
            </a:r>
            <a:br/>
            <a:r>
              <a:rPr sz="1200">
                <a:latin typeface="Consolas"/>
              </a:rPr>
              <a:t>        if (tariff instanceof IndividualTariff) {</a:t>
            </a:r>
            <a:br/>
            <a:r>
              <a:rPr sz="1200">
                <a:latin typeface="Consolas"/>
              </a:rPr>
              <a:t>            IndividualTariff individual = (IndividualTariff) tariff;</a:t>
            </a:r>
            <a:br/>
            <a:r>
              <a:rPr sz="1200">
                <a:latin typeface="Consolas"/>
              </a:rPr>
              <a:t>            // Individuelle Verarbeitung</a:t>
            </a:r>
            <a:br/>
            <a:r>
              <a:rPr sz="1200">
                <a:latin typeface="Consolas"/>
              </a:rPr>
              <a:t>        } else if (tariff instanceof FamilyTariff) {</a:t>
            </a:r>
            <a:br/>
            <a:r>
              <a:rPr sz="1200">
                <a:latin typeface="Consolas"/>
              </a:rPr>
              <a:t>            FamilyTariff family = (FamilyTariff) tariff;</a:t>
            </a:r>
            <a:br/>
            <a:r>
              <a:rPr sz="1200">
                <a:latin typeface="Consolas"/>
              </a:rPr>
              <a:t>            // Familiengruppen-spezifische Logik</a:t>
            </a:r>
            <a:br/>
            <a:r>
              <a:rPr sz="1200">
                <a:latin typeface="Consolas"/>
              </a:rPr>
              <a:t>            for (IndividualTariff member : family.getMembers()) {</a:t>
            </a:r>
            <a:br/>
            <a:r>
              <a:rPr sz="1200">
                <a:latin typeface="Consolas"/>
              </a:rPr>
              <a:t>                // Rekursive Verarbeitung...</a:t>
            </a:r>
            <a:br/>
            <a:r>
              <a:rPr sz="1200">
                <a:latin typeface="Consolas"/>
              </a:rPr>
              <a:t>            }</a:t>
            </a:r>
            <a:br/>
            <a:r>
              <a:rPr sz="1200">
                <a:latin typeface="Consolas"/>
              </a:rPr>
              <a:t>        }</a:t>
            </a:r>
            <a:br/>
            <a:r>
              <a:rPr sz="1200">
                <a:latin typeface="Consolas"/>
              </a:rPr>
              <a:t>        // Komplexe If-Verschachtelung für alle Tarif-Typen</a:t>
            </a:r>
            <a:br/>
            <a:r>
              <a:rPr sz="1200">
                <a:latin typeface="Consolas"/>
              </a:rPr>
              <a:t>    }</a:t>
            </a:r>
            <a:br/>
            <a:r>
              <a:rPr sz="12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Type-Checking Nightmare: </a:t>
            </a:r>
            <a:r>
              <a:rPr sz="1800" dirty="0" err="1"/>
              <a:t>Instanceof</a:t>
            </a:r>
            <a:r>
              <a:rPr sz="1800" dirty="0"/>
              <a:t>-Checks </a:t>
            </a:r>
            <a:r>
              <a:rPr sz="1800" dirty="0" err="1"/>
              <a:t>überall</a:t>
            </a:r>
            <a:r>
              <a:rPr sz="1800" dirty="0"/>
              <a:t> </a:t>
            </a:r>
            <a:r>
              <a:rPr sz="1800" dirty="0" err="1"/>
              <a:t>im</a:t>
            </a:r>
            <a:r>
              <a:rPr sz="1800" dirty="0"/>
              <a:t> Code</a:t>
            </a:r>
          </a:p>
          <a:p>
            <a:pPr>
              <a:lnSpc>
                <a:spcPct val="150000"/>
              </a:lnSpc>
            </a:pPr>
            <a:r>
              <a:rPr sz="1800" dirty="0" err="1"/>
              <a:t>Rekursive</a:t>
            </a:r>
            <a:r>
              <a:rPr sz="1800" dirty="0"/>
              <a:t> Logik-</a:t>
            </a:r>
            <a:r>
              <a:rPr sz="1800" dirty="0" err="1"/>
              <a:t>Duplikation</a:t>
            </a:r>
            <a:r>
              <a:rPr sz="1800" dirty="0"/>
              <a:t>: </a:t>
            </a:r>
            <a:r>
              <a:rPr sz="1800" dirty="0" err="1"/>
              <a:t>Gleiche</a:t>
            </a:r>
            <a:r>
              <a:rPr sz="1800" dirty="0"/>
              <a:t> </a:t>
            </a:r>
            <a:r>
              <a:rPr sz="1800" dirty="0" err="1"/>
              <a:t>Traversierung</a:t>
            </a:r>
            <a:r>
              <a:rPr sz="1800" dirty="0"/>
              <a:t> in </a:t>
            </a:r>
            <a:r>
              <a:rPr sz="1800" dirty="0" err="1"/>
              <a:t>jeder</a:t>
            </a:r>
            <a:r>
              <a:rPr sz="1800" dirty="0"/>
              <a:t> Methode</a:t>
            </a:r>
          </a:p>
          <a:p>
            <a:pPr>
              <a:lnSpc>
                <a:spcPct val="150000"/>
              </a:lnSpc>
            </a:pPr>
            <a:r>
              <a:rPr sz="1800" dirty="0" err="1"/>
              <a:t>Kombinatorische</a:t>
            </a:r>
            <a:r>
              <a:rPr sz="1800" dirty="0"/>
              <a:t> Explosion: Neue Tarif-Typen = </a:t>
            </a:r>
            <a:r>
              <a:rPr sz="1800" dirty="0" err="1"/>
              <a:t>neue</a:t>
            </a:r>
            <a:r>
              <a:rPr sz="1800" dirty="0"/>
              <a:t> If-</a:t>
            </a:r>
            <a:r>
              <a:rPr sz="1800" dirty="0" err="1"/>
              <a:t>Zweige</a:t>
            </a:r>
            <a:r>
              <a:rPr sz="1800" dirty="0"/>
              <a:t> </a:t>
            </a:r>
            <a:r>
              <a:rPr sz="1800" dirty="0" err="1"/>
              <a:t>überall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Client-</a:t>
            </a:r>
            <a:r>
              <a:rPr sz="1800" dirty="0" err="1"/>
              <a:t>Komplexität</a:t>
            </a:r>
            <a:r>
              <a:rPr sz="1800" dirty="0"/>
              <a:t>: Clients </a:t>
            </a:r>
            <a:r>
              <a:rPr sz="1800" dirty="0" err="1"/>
              <a:t>müssen</a:t>
            </a:r>
            <a:r>
              <a:rPr sz="1800" dirty="0"/>
              <a:t> alle Tarif-Typen </a:t>
            </a:r>
            <a:r>
              <a:rPr sz="1800" dirty="0" err="1"/>
              <a:t>kennen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Tight Coupling: Client-Code </a:t>
            </a:r>
            <a:r>
              <a:rPr sz="1800" dirty="0" err="1"/>
              <a:t>gekoppelt</a:t>
            </a:r>
            <a:r>
              <a:rPr sz="1800" dirty="0"/>
              <a:t> an </a:t>
            </a:r>
            <a:r>
              <a:rPr sz="1800" dirty="0" err="1"/>
              <a:t>konkrete</a:t>
            </a:r>
            <a:r>
              <a:rPr sz="1800" dirty="0"/>
              <a:t> Tarif-Typen</a:t>
            </a:r>
          </a:p>
          <a:p>
            <a:pPr>
              <a:lnSpc>
                <a:spcPct val="150000"/>
              </a:lnSpc>
            </a:pPr>
            <a:r>
              <a:rPr sz="1800" dirty="0" err="1"/>
              <a:t>Inkonsistente</a:t>
            </a:r>
            <a:r>
              <a:rPr sz="1800" dirty="0"/>
              <a:t> </a:t>
            </a:r>
            <a:r>
              <a:rPr sz="1800" dirty="0" err="1"/>
              <a:t>Behandlung</a:t>
            </a:r>
            <a:r>
              <a:rPr sz="1800" dirty="0"/>
              <a:t>: </a:t>
            </a:r>
            <a:r>
              <a:rPr sz="1800" dirty="0" err="1"/>
              <a:t>Verschiedene</a:t>
            </a:r>
            <a:r>
              <a:rPr sz="1800" dirty="0"/>
              <a:t> Logik für </a:t>
            </a:r>
            <a:r>
              <a:rPr sz="1800" dirty="0" err="1"/>
              <a:t>ähnliche</a:t>
            </a:r>
            <a:r>
              <a:rPr sz="1800" dirty="0"/>
              <a:t> </a:t>
            </a:r>
            <a:r>
              <a:rPr sz="1800" dirty="0" err="1"/>
              <a:t>Operationen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Schwer </a:t>
            </a:r>
            <a:r>
              <a:rPr sz="1800" dirty="0" err="1"/>
              <a:t>erweiterbar</a:t>
            </a:r>
            <a:r>
              <a:rPr sz="1800" dirty="0"/>
              <a:t>: Neue </a:t>
            </a:r>
            <a:r>
              <a:rPr sz="1800" dirty="0" err="1"/>
              <a:t>Hierarchie-Ebenen</a:t>
            </a:r>
            <a:r>
              <a:rPr sz="1800" dirty="0"/>
              <a:t> = massive Code-</a:t>
            </a:r>
            <a:r>
              <a:rPr sz="1800" dirty="0" err="1"/>
              <a:t>Änderungen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2501</Words>
  <Application>Microsoft Macintosh PowerPoint</Application>
  <PresentationFormat>Widescreen</PresentationFormat>
  <Paragraphs>163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Arial</vt:lpstr>
      <vt:lpstr>Consolas</vt:lpstr>
      <vt:lpstr>Open Sans</vt:lpstr>
      <vt:lpstr>Open Sans Light</vt:lpstr>
      <vt:lpstr>Source Code Pro</vt:lpstr>
      <vt:lpstr>Custom Design</vt:lpstr>
      <vt:lpstr>Block 2: Structural Patterns</vt:lpstr>
      <vt:lpstr>Decorator Pattern</vt:lpstr>
      <vt:lpstr>Was ist hier schlecht?</vt:lpstr>
      <vt:lpstr>Code Smells identifiziert</vt:lpstr>
      <vt:lpstr>Lösung: Decorator Pattern</vt:lpstr>
      <vt:lpstr>Implementierung</vt:lpstr>
      <vt:lpstr>Composite Pattern</vt:lpstr>
      <vt:lpstr>Was ist hier schlecht?</vt:lpstr>
      <vt:lpstr>Code Smells identifiziert</vt:lpstr>
      <vt:lpstr>Lösung: Composite Pattern</vt:lpstr>
      <vt:lpstr>Implementierung</vt:lpstr>
      <vt:lpstr>Facade Pattern</vt:lpstr>
      <vt:lpstr>Was ist hier schlecht?</vt:lpstr>
      <vt:lpstr>Code Smells identifiziert</vt:lpstr>
      <vt:lpstr>Lösung: Facade Pattern</vt:lpstr>
      <vt:lpstr>Implementierung</vt:lpstr>
      <vt:lpstr>Proxy Pattern</vt:lpstr>
      <vt:lpstr>Was ist hier schlecht?</vt:lpstr>
      <vt:lpstr>Code Smells identifiziert</vt:lpstr>
      <vt:lpstr>Lösung: Proxy Pattern</vt:lpstr>
      <vt:lpstr>Implementierung</vt:lpstr>
      <vt:lpstr>Flyweight Pattern</vt:lpstr>
      <vt:lpstr>Was ist hier schlecht?</vt:lpstr>
      <vt:lpstr>Code Smells identifiziert</vt:lpstr>
      <vt:lpstr>Lösung: Flyweight Pattern</vt:lpstr>
      <vt:lpstr>Implementierung</vt:lpstr>
      <vt:lpstr>Pattern-Integration &amp; Enterprise-Readiness</vt:lpstr>
      <vt:lpstr>Pattern-Synergien</vt:lpstr>
      <vt:lpstr>Production-Ready Considerations</vt:lpstr>
      <vt:lpstr>Erkenntnisse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16</cp:revision>
  <dcterms:created xsi:type="dcterms:W3CDTF">2025-09-10T03:57:45Z</dcterms:created>
  <dcterms:modified xsi:type="dcterms:W3CDTF">2025-09-11T04:07:35Z</dcterms:modified>
</cp:coreProperties>
</file>