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7"/>
  </p:notesMasterIdLst>
  <p:sldIdLst>
    <p:sldId id="256" r:id="rId2"/>
    <p:sldId id="288" r:id="rId3"/>
    <p:sldId id="257" r:id="rId4"/>
    <p:sldId id="258" r:id="rId5"/>
    <p:sldId id="259" r:id="rId6"/>
    <p:sldId id="260" r:id="rId7"/>
    <p:sldId id="287" r:id="rId8"/>
    <p:sldId id="261" r:id="rId9"/>
    <p:sldId id="262" r:id="rId10"/>
    <p:sldId id="263" r:id="rId11"/>
    <p:sldId id="264" r:id="rId12"/>
    <p:sldId id="289" r:id="rId13"/>
    <p:sldId id="265" r:id="rId14"/>
    <p:sldId id="266" r:id="rId15"/>
    <p:sldId id="267" r:id="rId16"/>
    <p:sldId id="268" r:id="rId17"/>
    <p:sldId id="290" r:id="rId18"/>
    <p:sldId id="269" r:id="rId19"/>
    <p:sldId id="270" r:id="rId20"/>
    <p:sldId id="271" r:id="rId21"/>
    <p:sldId id="272" r:id="rId22"/>
    <p:sldId id="291" r:id="rId23"/>
    <p:sldId id="273" r:id="rId24"/>
    <p:sldId id="274" r:id="rId25"/>
    <p:sldId id="275" r:id="rId26"/>
    <p:sldId id="276" r:id="rId27"/>
    <p:sldId id="292" r:id="rId28"/>
    <p:sldId id="277" r:id="rId29"/>
    <p:sldId id="278" r:id="rId30"/>
    <p:sldId id="279" r:id="rId31"/>
    <p:sldId id="280" r:id="rId32"/>
    <p:sldId id="293" r:id="rId33"/>
    <p:sldId id="284" r:id="rId34"/>
    <p:sldId id="285" r:id="rId35"/>
    <p:sldId id="28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7"/>
    <p:restoredTop sz="94687"/>
  </p:normalViewPr>
  <p:slideViewPr>
    <p:cSldViewPr snapToGrid="0">
      <p:cViewPr varScale="1">
        <p:scale>
          <a:sx n="159" d="100"/>
          <a:sy n="159" d="100"/>
        </p:scale>
        <p:origin x="2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29F89-6A79-924B-A656-B97F66C51659}" type="datetimeFigureOut">
              <a:rPr lang="en-US" smtClean="0"/>
              <a:t>9/11/25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2BB16-65DD-3A4A-9B5B-3AB0BF0E17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4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Strategy-Pattern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2BB16-65DD-3A4A-9B5B-3AB0BF0E17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1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dirty="0" err="1"/>
              <a:t>Definiert</a:t>
            </a:r>
            <a:r>
              <a:rPr lang="en-US" sz="1200" dirty="0"/>
              <a:t> </a:t>
            </a:r>
            <a:r>
              <a:rPr lang="en-US" sz="1200" dirty="0" err="1"/>
              <a:t>eine</a:t>
            </a:r>
            <a:r>
              <a:rPr lang="en-US" sz="1200" dirty="0"/>
              <a:t> </a:t>
            </a:r>
            <a:r>
              <a:rPr lang="en-US" sz="1200" dirty="0" err="1"/>
              <a:t>Familie</a:t>
            </a:r>
            <a:r>
              <a:rPr lang="en-US" sz="1200" dirty="0"/>
              <a:t> von </a:t>
            </a:r>
            <a:r>
              <a:rPr lang="en-US" sz="1200" dirty="0" err="1"/>
              <a:t>Algorithmen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 err="1"/>
              <a:t>Kapselt</a:t>
            </a:r>
            <a:r>
              <a:rPr lang="en-US" sz="1200" dirty="0"/>
              <a:t> </a:t>
            </a:r>
            <a:r>
              <a:rPr lang="en-US" sz="1200" dirty="0" err="1"/>
              <a:t>jeden</a:t>
            </a:r>
            <a:r>
              <a:rPr lang="en-US" sz="1200" dirty="0"/>
              <a:t> </a:t>
            </a:r>
            <a:r>
              <a:rPr lang="en-US" sz="1200" dirty="0" err="1"/>
              <a:t>einzelnen</a:t>
            </a:r>
            <a:r>
              <a:rPr lang="en-US" sz="1200" dirty="0"/>
              <a:t> und </a:t>
            </a:r>
            <a:r>
              <a:rPr lang="en-US" sz="1200" dirty="0" err="1"/>
              <a:t>macht</a:t>
            </a:r>
            <a:r>
              <a:rPr lang="en-US" sz="1200" dirty="0"/>
              <a:t> </a:t>
            </a:r>
            <a:r>
              <a:rPr lang="en-US" sz="1200" dirty="0" err="1"/>
              <a:t>sie</a:t>
            </a:r>
            <a:r>
              <a:rPr lang="en-US" sz="1200" dirty="0"/>
              <a:t> </a:t>
            </a:r>
            <a:r>
              <a:rPr lang="en-US" sz="1200" dirty="0" err="1"/>
              <a:t>austauschbar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 err="1"/>
              <a:t>Austauschbarkeit</a:t>
            </a:r>
            <a:r>
              <a:rPr lang="en-US" sz="1200" dirty="0"/>
              <a:t> </a:t>
            </a:r>
            <a:r>
              <a:rPr lang="en-US" sz="1200" dirty="0" err="1"/>
              <a:t>zur</a:t>
            </a:r>
            <a:r>
              <a:rPr lang="en-US" sz="1200" dirty="0"/>
              <a:t> </a:t>
            </a:r>
            <a:r>
              <a:rPr lang="en-US" sz="1200" dirty="0" err="1"/>
              <a:t>Laufzeit</a:t>
            </a:r>
            <a:r>
              <a:rPr lang="en-US" sz="1200" dirty="0"/>
              <a:t> </a:t>
            </a:r>
            <a:r>
              <a:rPr lang="en-US" sz="1200" dirty="0" err="1"/>
              <a:t>möglich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 err="1"/>
              <a:t>Einfache</a:t>
            </a:r>
            <a:r>
              <a:rPr lang="en-US" sz="1200" dirty="0"/>
              <a:t> </a:t>
            </a:r>
            <a:r>
              <a:rPr lang="en-US" sz="1200" dirty="0" err="1"/>
              <a:t>Erweiterung</a:t>
            </a:r>
            <a:r>
              <a:rPr lang="en-US" sz="1200" dirty="0"/>
              <a:t> </a:t>
            </a:r>
            <a:r>
              <a:rPr lang="en-US" sz="1200" dirty="0" err="1"/>
              <a:t>ohne</a:t>
            </a:r>
            <a:r>
              <a:rPr lang="en-US" sz="1200" dirty="0"/>
              <a:t> </a:t>
            </a:r>
            <a:r>
              <a:rPr lang="en-US" sz="1200" dirty="0" err="1"/>
              <a:t>bestehende</a:t>
            </a:r>
            <a:r>
              <a:rPr lang="en-US" sz="1200" dirty="0"/>
              <a:t> Klassen </a:t>
            </a:r>
            <a:r>
              <a:rPr lang="en-US" sz="1200" dirty="0" err="1"/>
              <a:t>zu</a:t>
            </a:r>
            <a:r>
              <a:rPr lang="en-US" sz="1200" dirty="0"/>
              <a:t> </a:t>
            </a:r>
            <a:r>
              <a:rPr lang="en-US" sz="1200" dirty="0" err="1"/>
              <a:t>ändern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 err="1"/>
              <a:t>Isolierte</a:t>
            </a:r>
            <a:r>
              <a:rPr lang="en-US" sz="1200" dirty="0"/>
              <a:t> </a:t>
            </a:r>
            <a:r>
              <a:rPr lang="en-US" sz="1200" dirty="0" err="1"/>
              <a:t>Testbarkeit</a:t>
            </a:r>
            <a:r>
              <a:rPr lang="en-US" sz="1200" dirty="0"/>
              <a:t> </a:t>
            </a:r>
            <a:r>
              <a:rPr lang="en-US" sz="1200" dirty="0" err="1"/>
              <a:t>jeder</a:t>
            </a:r>
            <a:r>
              <a:rPr lang="en-US" sz="1200" dirty="0"/>
              <a:t> Strategy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Inversion of Control: Context </a:t>
            </a:r>
            <a:r>
              <a:rPr lang="en-US" sz="1200" dirty="0" err="1"/>
              <a:t>ruft</a:t>
            </a:r>
            <a:r>
              <a:rPr lang="en-US" sz="1200" dirty="0"/>
              <a:t> Strategies auf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Hollywood Principle: "Don't call us, we'll call you"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2BB16-65DD-3A4A-9B5B-3AB0BF0E17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85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Problematisch</a:t>
            </a:r>
            <a:r>
              <a:rPr lang="en-US" dirty="0"/>
              <a:t>: Enge </a:t>
            </a:r>
            <a:r>
              <a:rPr lang="en-US" dirty="0" err="1"/>
              <a:t>Kopplung</a:t>
            </a:r>
            <a:r>
              <a:rPr lang="en-US" dirty="0"/>
              <a:t>, </a:t>
            </a:r>
            <a:r>
              <a:rPr lang="en-US" dirty="0" err="1"/>
              <a:t>schlechte</a:t>
            </a:r>
            <a:r>
              <a:rPr lang="en-US" dirty="0"/>
              <a:t> </a:t>
            </a:r>
            <a:r>
              <a:rPr lang="en-US" dirty="0" err="1"/>
              <a:t>Erweiterbarkeit</a:t>
            </a:r>
            <a:endParaRPr lang="en-US" dirty="0"/>
          </a:p>
          <a:p>
            <a:endParaRPr lang="en-US" dirty="0"/>
          </a:p>
          <a:p>
            <a:r>
              <a:rPr lang="en-US" dirty="0"/>
              <a:t>Tight Coupling: </a:t>
            </a:r>
            <a:r>
              <a:rPr lang="en-US" dirty="0" err="1"/>
              <a:t>DeviceManager</a:t>
            </a:r>
            <a:r>
              <a:rPr lang="en-US" dirty="0"/>
              <a:t> </a:t>
            </a:r>
            <a:r>
              <a:rPr lang="en-US" dirty="0" err="1"/>
              <a:t>kennt</a:t>
            </a:r>
            <a:r>
              <a:rPr lang="en-US" dirty="0"/>
              <a:t> alle </a:t>
            </a:r>
            <a:r>
              <a:rPr lang="en-US" dirty="0" err="1"/>
              <a:t>abhängigen</a:t>
            </a:r>
            <a:r>
              <a:rPr lang="en-US" dirty="0"/>
              <a:t> Services</a:t>
            </a:r>
          </a:p>
          <a:p>
            <a:r>
              <a:rPr lang="en-US" dirty="0"/>
              <a:t>Open-Closed Violation: Neue Services → </a:t>
            </a:r>
            <a:r>
              <a:rPr lang="en-US" dirty="0" err="1"/>
              <a:t>Änderung</a:t>
            </a:r>
            <a:r>
              <a:rPr lang="en-US" dirty="0"/>
              <a:t> von </a:t>
            </a:r>
            <a:r>
              <a:rPr lang="en-US" dirty="0" err="1"/>
              <a:t>DeviceManager</a:t>
            </a:r>
            <a:endParaRPr lang="en-US" dirty="0"/>
          </a:p>
          <a:p>
            <a:r>
              <a:rPr lang="en-US" dirty="0"/>
              <a:t>Single Responsibility Violation: </a:t>
            </a:r>
            <a:r>
              <a:rPr lang="en-US" dirty="0" err="1"/>
              <a:t>DeviceManager</a:t>
            </a:r>
            <a:r>
              <a:rPr lang="en-US" dirty="0"/>
              <a:t> </a:t>
            </a:r>
            <a:r>
              <a:rPr lang="en-US" dirty="0" err="1"/>
              <a:t>macht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viel</a:t>
            </a:r>
            <a:endParaRPr lang="en-US" dirty="0"/>
          </a:p>
          <a:p>
            <a:r>
              <a:rPr lang="en-US" dirty="0" err="1"/>
              <a:t>Schwierige</a:t>
            </a:r>
            <a:r>
              <a:rPr lang="en-US" dirty="0"/>
              <a:t> </a:t>
            </a:r>
            <a:r>
              <a:rPr lang="en-US" dirty="0" err="1"/>
              <a:t>Testbarkeit</a:t>
            </a:r>
            <a:r>
              <a:rPr lang="en-US" dirty="0"/>
              <a:t>: Muss alle Services </a:t>
            </a:r>
            <a:r>
              <a:rPr lang="en-US" dirty="0" err="1"/>
              <a:t>mocken</a:t>
            </a:r>
            <a:endParaRPr lang="en-US" dirty="0"/>
          </a:p>
          <a:p>
            <a:r>
              <a:rPr lang="en-US" dirty="0"/>
              <a:t>Unflexible Architektur: Services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dynamisch</a:t>
            </a:r>
            <a:r>
              <a:rPr lang="en-US" dirty="0"/>
              <a:t> </a:t>
            </a:r>
            <a:r>
              <a:rPr lang="en-US" dirty="0" err="1"/>
              <a:t>hinzugefügt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r>
              <a:rPr lang="en-US" dirty="0" err="1"/>
              <a:t>Synchrone</a:t>
            </a:r>
            <a:r>
              <a:rPr lang="en-US" dirty="0"/>
              <a:t> </a:t>
            </a:r>
            <a:r>
              <a:rPr lang="en-US" dirty="0" err="1"/>
              <a:t>Abhängigkeiten</a:t>
            </a:r>
            <a:r>
              <a:rPr lang="en-US" dirty="0"/>
              <a:t>: Fehler in </a:t>
            </a:r>
            <a:r>
              <a:rPr lang="en-US" dirty="0" err="1"/>
              <a:t>einem</a:t>
            </a:r>
            <a:r>
              <a:rPr lang="en-US" dirty="0"/>
              <a:t> Service </a:t>
            </a:r>
            <a:r>
              <a:rPr lang="en-US" dirty="0" err="1"/>
              <a:t>blockiert</a:t>
            </a:r>
            <a:r>
              <a:rPr lang="en-US" dirty="0"/>
              <a:t> alle </a:t>
            </a:r>
            <a:r>
              <a:rPr lang="en-US" dirty="0" err="1"/>
              <a:t>anderen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2BB16-65DD-3A4A-9B5B-3AB0BF0E17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2BB16-65DD-3A4A-9B5B-3AB0BF0E17B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64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1F1F1F"/>
                </a:solidFill>
              </a:rPr>
              <a:t>Direkte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Ausführung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ohne</a:t>
            </a:r>
            <a:r>
              <a:rPr lang="en-US" sz="1200" dirty="0">
                <a:solidFill>
                  <a:srgbClr val="1F1F1F"/>
                </a:solidFill>
              </a:rPr>
              <a:t> Undo-</a:t>
            </a:r>
            <a:r>
              <a:rPr lang="en-US" sz="1200" dirty="0" err="1">
                <a:solidFill>
                  <a:srgbClr val="1F1F1F"/>
                </a:solidFill>
              </a:rPr>
              <a:t>Möglichkeit</a:t>
            </a:r>
            <a:endParaRPr lang="en-US" sz="1200" dirty="0">
              <a:solidFill>
                <a:srgbClr val="1F1F1F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F1F1F"/>
                </a:solidFill>
              </a:rPr>
              <a:t>Keine </a:t>
            </a:r>
            <a:r>
              <a:rPr lang="en-US" sz="1200" dirty="0" err="1">
                <a:solidFill>
                  <a:srgbClr val="1F1F1F"/>
                </a:solidFill>
              </a:rPr>
              <a:t>Möglichkeit</a:t>
            </a:r>
            <a:r>
              <a:rPr lang="en-US" sz="1200" dirty="0">
                <a:solidFill>
                  <a:srgbClr val="1F1F1F"/>
                </a:solidFill>
              </a:rPr>
              <a:t> für Rollback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F1F1F"/>
                </a:solidFill>
              </a:rPr>
              <a:t>Wie </a:t>
            </a:r>
            <a:r>
              <a:rPr lang="en-US" sz="1200" dirty="0" err="1">
                <a:solidFill>
                  <a:srgbClr val="1F1F1F"/>
                </a:solidFill>
              </a:rPr>
              <a:t>kann</a:t>
            </a:r>
            <a:r>
              <a:rPr lang="en-US" sz="1200" dirty="0">
                <a:solidFill>
                  <a:srgbClr val="1F1F1F"/>
                </a:solidFill>
              </a:rPr>
              <a:t> man </a:t>
            </a:r>
            <a:r>
              <a:rPr lang="en-US" sz="1200" dirty="0" err="1">
                <a:solidFill>
                  <a:srgbClr val="1F1F1F"/>
                </a:solidFill>
              </a:rPr>
              <a:t>diese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Operationen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rückgängig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machen</a:t>
            </a:r>
            <a:r>
              <a:rPr lang="en-US" sz="1200" dirty="0">
                <a:solidFill>
                  <a:srgbClr val="1F1F1F"/>
                </a:solidFill>
              </a:rPr>
              <a:t>?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F1F1F"/>
                </a:solidFill>
              </a:rPr>
              <a:t>Wie </a:t>
            </a:r>
            <a:r>
              <a:rPr lang="en-US" sz="1200" dirty="0" err="1">
                <a:solidFill>
                  <a:srgbClr val="1F1F1F"/>
                </a:solidFill>
              </a:rPr>
              <a:t>kann</a:t>
            </a:r>
            <a:r>
              <a:rPr lang="en-US" sz="1200" dirty="0">
                <a:solidFill>
                  <a:srgbClr val="1F1F1F"/>
                </a:solidFill>
              </a:rPr>
              <a:t> man </a:t>
            </a:r>
            <a:r>
              <a:rPr lang="en-US" sz="1200" dirty="0" err="1">
                <a:solidFill>
                  <a:srgbClr val="1F1F1F"/>
                </a:solidFill>
              </a:rPr>
              <a:t>sie</a:t>
            </a:r>
            <a:r>
              <a:rPr lang="en-US" sz="1200" dirty="0">
                <a:solidFill>
                  <a:srgbClr val="1F1F1F"/>
                </a:solidFill>
              </a:rPr>
              <a:t> in </a:t>
            </a:r>
            <a:r>
              <a:rPr lang="en-US" sz="1200" dirty="0" err="1">
                <a:solidFill>
                  <a:srgbClr val="1F1F1F"/>
                </a:solidFill>
              </a:rPr>
              <a:t>Makros</a:t>
            </a:r>
            <a:r>
              <a:rPr lang="en-US" sz="1200" dirty="0">
                <a:solidFill>
                  <a:srgbClr val="1F1F1F"/>
                </a:solidFill>
              </a:rPr>
              <a:t> </a:t>
            </a:r>
            <a:r>
              <a:rPr lang="en-US" sz="1200" dirty="0" err="1">
                <a:solidFill>
                  <a:srgbClr val="1F1F1F"/>
                </a:solidFill>
              </a:rPr>
              <a:t>kombinieren</a:t>
            </a:r>
            <a:r>
              <a:rPr lang="en-US" sz="1200" dirty="0">
                <a:solidFill>
                  <a:srgbClr val="1F1F1F"/>
                </a:solidFill>
              </a:rPr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1F1F1F"/>
              </a:solidFill>
            </a:endParaRPr>
          </a:p>
          <a:p>
            <a:r>
              <a:rPr lang="en-US" dirty="0"/>
              <a:t>Keine Undo/Redo-</a:t>
            </a:r>
            <a:r>
              <a:rPr lang="en-US" dirty="0" err="1"/>
              <a:t>Funktionalität</a:t>
            </a:r>
            <a:r>
              <a:rPr lang="en-US" dirty="0"/>
              <a:t>: </a:t>
            </a:r>
            <a:r>
              <a:rPr lang="en-US" dirty="0" err="1"/>
              <a:t>Kritische</a:t>
            </a:r>
            <a:r>
              <a:rPr lang="en-US" dirty="0"/>
              <a:t> </a:t>
            </a:r>
            <a:r>
              <a:rPr lang="en-US" dirty="0" err="1"/>
              <a:t>Operationen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rückgängig</a:t>
            </a:r>
            <a:r>
              <a:rPr lang="en-US" dirty="0"/>
              <a:t> </a:t>
            </a:r>
            <a:r>
              <a:rPr lang="en-US" dirty="0" err="1"/>
              <a:t>machbar</a:t>
            </a:r>
            <a:endParaRPr lang="en-US" dirty="0"/>
          </a:p>
          <a:p>
            <a:r>
              <a:rPr lang="en-US" dirty="0"/>
              <a:t>Keine </a:t>
            </a:r>
            <a:r>
              <a:rPr lang="en-US" dirty="0" err="1"/>
              <a:t>Operationen</a:t>
            </a:r>
            <a:r>
              <a:rPr lang="en-US" dirty="0"/>
              <a:t>-Queue: Commands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gespeichert</a:t>
            </a:r>
            <a:r>
              <a:rPr lang="en-US" dirty="0"/>
              <a:t> und </a:t>
            </a:r>
            <a:r>
              <a:rPr lang="en-US" dirty="0" err="1"/>
              <a:t>später</a:t>
            </a:r>
            <a:r>
              <a:rPr lang="en-US" dirty="0"/>
              <a:t> </a:t>
            </a:r>
            <a:r>
              <a:rPr lang="en-US" dirty="0" err="1"/>
              <a:t>ausgeführt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r>
              <a:rPr lang="en-US" dirty="0" err="1"/>
              <a:t>Schwierige</a:t>
            </a:r>
            <a:r>
              <a:rPr lang="en-US" dirty="0"/>
              <a:t> Transaktionen: </a:t>
            </a:r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Aktionen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atomische</a:t>
            </a:r>
            <a:r>
              <a:rPr lang="en-US" dirty="0"/>
              <a:t> Einheit</a:t>
            </a:r>
          </a:p>
          <a:p>
            <a:r>
              <a:rPr lang="en-US" dirty="0"/>
              <a:t>Kein Audit Trail: Compliance-</a:t>
            </a:r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erfüllbar</a:t>
            </a:r>
            <a:endParaRPr lang="en-US" dirty="0"/>
          </a:p>
          <a:p>
            <a:r>
              <a:rPr lang="en-US" dirty="0" err="1"/>
              <a:t>Monolithische</a:t>
            </a:r>
            <a:r>
              <a:rPr lang="en-US" dirty="0"/>
              <a:t> </a:t>
            </a:r>
            <a:r>
              <a:rPr lang="en-US" dirty="0" err="1"/>
              <a:t>Ausführung</a:t>
            </a:r>
            <a:r>
              <a:rPr lang="en-US" dirty="0"/>
              <a:t>: </a:t>
            </a:r>
            <a:r>
              <a:rPr lang="en-US" dirty="0" err="1"/>
              <a:t>Direkte</a:t>
            </a:r>
            <a:r>
              <a:rPr lang="en-US" dirty="0"/>
              <a:t> </a:t>
            </a:r>
            <a:r>
              <a:rPr lang="en-US" dirty="0" err="1"/>
              <a:t>Kopplung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Request und Execution</a:t>
            </a:r>
          </a:p>
          <a:p>
            <a:r>
              <a:rPr lang="en-US" dirty="0" err="1"/>
              <a:t>Fehlende</a:t>
            </a:r>
            <a:r>
              <a:rPr lang="en-US" dirty="0"/>
              <a:t> Batch-Operations: </a:t>
            </a:r>
            <a:r>
              <a:rPr lang="en-US" dirty="0" err="1"/>
              <a:t>Komplexe</a:t>
            </a:r>
            <a:r>
              <a:rPr lang="en-US" dirty="0"/>
              <a:t> </a:t>
            </a:r>
            <a:r>
              <a:rPr lang="en-US" dirty="0" err="1"/>
              <a:t>Operationssequenzen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2BB16-65DD-3A4A-9B5B-3AB0BF0E17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70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Keine Undo/Redo-</a:t>
            </a:r>
            <a:r>
              <a:rPr lang="en-US" dirty="0" err="1"/>
              <a:t>Funktionalität</a:t>
            </a:r>
            <a:r>
              <a:rPr lang="en-US" dirty="0"/>
              <a:t>: </a:t>
            </a:r>
            <a:r>
              <a:rPr lang="en-US" dirty="0" err="1"/>
              <a:t>Kritische</a:t>
            </a:r>
            <a:r>
              <a:rPr lang="en-US" dirty="0"/>
              <a:t> </a:t>
            </a:r>
            <a:r>
              <a:rPr lang="en-US" dirty="0" err="1"/>
              <a:t>Operationen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rückgängig</a:t>
            </a:r>
            <a:r>
              <a:rPr lang="en-US" dirty="0"/>
              <a:t> </a:t>
            </a:r>
            <a:r>
              <a:rPr lang="en-US" dirty="0" err="1"/>
              <a:t>machbar</a:t>
            </a:r>
            <a:endParaRPr lang="en-US" dirty="0"/>
          </a:p>
          <a:p>
            <a:r>
              <a:rPr lang="en-US" dirty="0"/>
              <a:t>Keine </a:t>
            </a:r>
            <a:r>
              <a:rPr lang="en-US" dirty="0" err="1"/>
              <a:t>Operationen</a:t>
            </a:r>
            <a:r>
              <a:rPr lang="en-US" dirty="0"/>
              <a:t>-Queue: Commands </a:t>
            </a:r>
            <a:r>
              <a:rPr lang="en-US" dirty="0" err="1"/>
              <a:t>können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gespeichert</a:t>
            </a:r>
            <a:r>
              <a:rPr lang="en-US" dirty="0"/>
              <a:t> und </a:t>
            </a:r>
            <a:r>
              <a:rPr lang="en-US" dirty="0" err="1"/>
              <a:t>später</a:t>
            </a:r>
            <a:r>
              <a:rPr lang="en-US" dirty="0"/>
              <a:t> </a:t>
            </a:r>
            <a:r>
              <a:rPr lang="en-US" dirty="0" err="1"/>
              <a:t>ausgeführt</a:t>
            </a:r>
            <a:r>
              <a:rPr lang="en-US" dirty="0"/>
              <a:t> </a:t>
            </a:r>
            <a:r>
              <a:rPr lang="en-US" dirty="0" err="1"/>
              <a:t>werden</a:t>
            </a:r>
            <a:endParaRPr lang="en-US" dirty="0"/>
          </a:p>
          <a:p>
            <a:r>
              <a:rPr lang="en-US" dirty="0" err="1"/>
              <a:t>Schwierige</a:t>
            </a:r>
            <a:r>
              <a:rPr lang="en-US" dirty="0"/>
              <a:t> Transaktionen: </a:t>
            </a:r>
            <a:r>
              <a:rPr lang="en-US" dirty="0" err="1"/>
              <a:t>Mehrere</a:t>
            </a:r>
            <a:r>
              <a:rPr lang="en-US" dirty="0"/>
              <a:t> </a:t>
            </a:r>
            <a:r>
              <a:rPr lang="en-US" dirty="0" err="1"/>
              <a:t>Aktionen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atomische</a:t>
            </a:r>
            <a:r>
              <a:rPr lang="en-US" dirty="0"/>
              <a:t> Einheit</a:t>
            </a:r>
          </a:p>
          <a:p>
            <a:r>
              <a:rPr lang="en-US" dirty="0"/>
              <a:t>Kein Audit Trail: Compliance-</a:t>
            </a:r>
            <a:r>
              <a:rPr lang="en-US" dirty="0" err="1"/>
              <a:t>Anforderungen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erfüllbar</a:t>
            </a:r>
            <a:endParaRPr lang="en-US" dirty="0"/>
          </a:p>
          <a:p>
            <a:r>
              <a:rPr lang="en-US" dirty="0" err="1"/>
              <a:t>Monolithische</a:t>
            </a:r>
            <a:r>
              <a:rPr lang="en-US" dirty="0"/>
              <a:t> </a:t>
            </a:r>
            <a:r>
              <a:rPr lang="en-US" dirty="0" err="1"/>
              <a:t>Ausführung</a:t>
            </a:r>
            <a:r>
              <a:rPr lang="en-US" dirty="0"/>
              <a:t>: </a:t>
            </a:r>
            <a:r>
              <a:rPr lang="en-US" dirty="0" err="1"/>
              <a:t>Direkte</a:t>
            </a:r>
            <a:r>
              <a:rPr lang="en-US" dirty="0"/>
              <a:t> </a:t>
            </a:r>
            <a:r>
              <a:rPr lang="en-US" dirty="0" err="1"/>
              <a:t>Kopplung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Request und Execution</a:t>
            </a:r>
          </a:p>
          <a:p>
            <a:r>
              <a:rPr lang="en-US" dirty="0" err="1"/>
              <a:t>Fehlende</a:t>
            </a:r>
            <a:r>
              <a:rPr lang="en-US" dirty="0"/>
              <a:t> Batch-Operations: </a:t>
            </a:r>
            <a:r>
              <a:rPr lang="en-US" dirty="0" err="1"/>
              <a:t>Komplexe</a:t>
            </a:r>
            <a:r>
              <a:rPr lang="en-US" dirty="0"/>
              <a:t> </a:t>
            </a:r>
            <a:r>
              <a:rPr lang="en-US" dirty="0" err="1"/>
              <a:t>Operationssequenzen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möglich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2BB16-65DD-3A4A-9B5B-3AB0BF0E17B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53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dirty="0" err="1"/>
              <a:t>Zustandslogik</a:t>
            </a:r>
            <a:r>
              <a:rPr lang="en-US" sz="1200" dirty="0"/>
              <a:t> </a:t>
            </a:r>
            <a:r>
              <a:rPr lang="en-US" sz="1200" dirty="0" err="1"/>
              <a:t>verteilt</a:t>
            </a:r>
            <a:r>
              <a:rPr lang="en-US" sz="1200" dirty="0"/>
              <a:t> </a:t>
            </a:r>
            <a:r>
              <a:rPr lang="en-US" sz="1200" dirty="0" err="1"/>
              <a:t>sich</a:t>
            </a:r>
            <a:r>
              <a:rPr lang="en-US" sz="1200" dirty="0"/>
              <a:t> </a:t>
            </a:r>
            <a:r>
              <a:rPr lang="en-US" sz="1200" dirty="0" err="1"/>
              <a:t>über</a:t>
            </a:r>
            <a:r>
              <a:rPr lang="en-US" sz="1200" dirty="0"/>
              <a:t> die </a:t>
            </a:r>
            <a:r>
              <a:rPr lang="en-US" sz="1200" dirty="0" err="1"/>
              <a:t>gesamte</a:t>
            </a:r>
            <a:r>
              <a:rPr lang="en-US" sz="1200" dirty="0"/>
              <a:t> Klasse</a:t>
            </a:r>
          </a:p>
          <a:p>
            <a:pPr>
              <a:lnSpc>
                <a:spcPct val="150000"/>
              </a:lnSpc>
            </a:pPr>
            <a:r>
              <a:rPr lang="en-US" sz="1200" dirty="0" err="1"/>
              <a:t>Schwierige</a:t>
            </a:r>
            <a:r>
              <a:rPr lang="en-US" sz="1200" dirty="0"/>
              <a:t> </a:t>
            </a:r>
            <a:r>
              <a:rPr lang="en-US" sz="1200" dirty="0" err="1"/>
              <a:t>Erweiterung</a:t>
            </a:r>
            <a:r>
              <a:rPr lang="en-US" sz="1200" dirty="0"/>
              <a:t> um </a:t>
            </a:r>
            <a:r>
              <a:rPr lang="en-US" sz="1200" dirty="0" err="1"/>
              <a:t>neue</a:t>
            </a:r>
            <a:r>
              <a:rPr lang="en-US" sz="1200" dirty="0"/>
              <a:t> </a:t>
            </a:r>
            <a:r>
              <a:rPr lang="en-US" sz="1200" dirty="0" err="1"/>
              <a:t>Zustände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 err="1"/>
              <a:t>Inkonsistente</a:t>
            </a:r>
            <a:r>
              <a:rPr lang="en-US" sz="1200" dirty="0"/>
              <a:t> </a:t>
            </a:r>
            <a:r>
              <a:rPr lang="en-US" sz="1200" dirty="0" err="1"/>
              <a:t>Implementierung</a:t>
            </a:r>
            <a:r>
              <a:rPr lang="en-US" sz="1200" dirty="0"/>
              <a:t> von Transitions</a:t>
            </a:r>
          </a:p>
          <a:p>
            <a:pPr>
              <a:lnSpc>
                <a:spcPct val="150000"/>
              </a:lnSpc>
            </a:pPr>
            <a:r>
              <a:rPr lang="en-US" sz="1200" dirty="0" err="1"/>
              <a:t>Komplexe</a:t>
            </a:r>
            <a:r>
              <a:rPr lang="en-US" sz="1200" dirty="0"/>
              <a:t> Zustandsvalidierung in if-else-</a:t>
            </a:r>
            <a:r>
              <a:rPr lang="en-US" sz="1200" dirty="0" err="1"/>
              <a:t>Kaskaden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Open-Closed Violation: Neue States </a:t>
            </a:r>
            <a:r>
              <a:rPr lang="en-US" sz="1200" dirty="0" err="1"/>
              <a:t>erfordern</a:t>
            </a:r>
            <a:r>
              <a:rPr lang="en-US" sz="1200" dirty="0"/>
              <a:t> </a:t>
            </a:r>
            <a:r>
              <a:rPr lang="en-US" sz="1200" dirty="0" err="1"/>
              <a:t>Klassenänderung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Single Responsibility Violation: Eine Klasse </a:t>
            </a:r>
            <a:r>
              <a:rPr lang="en-US" sz="1200" dirty="0" err="1"/>
              <a:t>verwaltet</a:t>
            </a:r>
            <a:r>
              <a:rPr lang="en-US" sz="1200" dirty="0"/>
              <a:t> alle States</a:t>
            </a:r>
          </a:p>
          <a:p>
            <a:pPr>
              <a:lnSpc>
                <a:spcPct val="150000"/>
              </a:lnSpc>
            </a:pPr>
            <a:r>
              <a:rPr lang="en-US" sz="1200" dirty="0" err="1"/>
              <a:t>Unübersichtliche</a:t>
            </a:r>
            <a:r>
              <a:rPr lang="en-US" sz="1200" dirty="0"/>
              <a:t> </a:t>
            </a:r>
            <a:r>
              <a:rPr lang="en-US" sz="1200" dirty="0" err="1"/>
              <a:t>Transitionen</a:t>
            </a:r>
            <a:r>
              <a:rPr lang="en-US" sz="1200" dirty="0"/>
              <a:t>: State-</a:t>
            </a:r>
            <a:r>
              <a:rPr lang="en-US" sz="1200" dirty="0" err="1"/>
              <a:t>Wechsel</a:t>
            </a:r>
            <a:r>
              <a:rPr lang="en-US" sz="1200" dirty="0"/>
              <a:t>-Logik </a:t>
            </a:r>
            <a:r>
              <a:rPr lang="en-US" sz="1200" dirty="0" err="1"/>
              <a:t>verstreut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2BB16-65DD-3A4A-9B5B-3AB0BF0E17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77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1F1F1F"/>
                </a:solidFill>
              </a:rPr>
              <a:t>// ❌ </a:t>
            </a:r>
            <a:r>
              <a:rPr lang="en-US" sz="1200" dirty="0" err="1">
                <a:solidFill>
                  <a:srgbClr val="1F1F1F"/>
                </a:solidFill>
              </a:rPr>
              <a:t>Problematisch</a:t>
            </a:r>
            <a:r>
              <a:rPr lang="en-US" sz="1200" dirty="0">
                <a:solidFill>
                  <a:srgbClr val="1F1F1F"/>
                </a:solidFill>
              </a:rPr>
              <a:t>: Alle </a:t>
            </a:r>
            <a:r>
              <a:rPr lang="en-US" sz="1200" dirty="0" err="1">
                <a:solidFill>
                  <a:srgbClr val="1F1F1F"/>
                </a:solidFill>
              </a:rPr>
              <a:t>Verarbeitungslogik</a:t>
            </a:r>
            <a:r>
              <a:rPr lang="en-US" sz="1200" dirty="0">
                <a:solidFill>
                  <a:srgbClr val="1F1F1F"/>
                </a:solidFill>
              </a:rPr>
              <a:t> in </a:t>
            </a:r>
            <a:r>
              <a:rPr lang="en-US" sz="1200" dirty="0" err="1">
                <a:solidFill>
                  <a:srgbClr val="1F1F1F"/>
                </a:solidFill>
              </a:rPr>
              <a:t>einer</a:t>
            </a:r>
            <a:r>
              <a:rPr lang="en-US" sz="1200" dirty="0">
                <a:solidFill>
                  <a:srgbClr val="1F1F1F"/>
                </a:solidFill>
              </a:rPr>
              <a:t> Klasse</a:t>
            </a:r>
            <a:br>
              <a:rPr lang="en-US" sz="1200" dirty="0"/>
            </a:b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Single Responsibility Violation: Eine Klasse </a:t>
            </a:r>
            <a:r>
              <a:rPr lang="en-US" sz="1200" dirty="0" err="1"/>
              <a:t>macht</a:t>
            </a:r>
            <a:r>
              <a:rPr lang="en-US" sz="1200" dirty="0"/>
              <a:t> </a:t>
            </a:r>
            <a:r>
              <a:rPr lang="en-US" sz="1200" dirty="0" err="1"/>
              <a:t>alles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Open-Closed Violation: Neue Handler </a:t>
            </a:r>
            <a:r>
              <a:rPr lang="en-US" sz="1200" dirty="0" err="1"/>
              <a:t>erfordern</a:t>
            </a:r>
            <a:r>
              <a:rPr lang="en-US" sz="1200" dirty="0"/>
              <a:t> </a:t>
            </a:r>
            <a:r>
              <a:rPr lang="en-US" sz="1200" dirty="0" err="1"/>
              <a:t>Klassenänderung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 err="1"/>
              <a:t>Schwierige</a:t>
            </a:r>
            <a:r>
              <a:rPr lang="en-US" sz="1200" dirty="0"/>
              <a:t> </a:t>
            </a:r>
            <a:r>
              <a:rPr lang="en-US" sz="1200" dirty="0" err="1"/>
              <a:t>Testbarkeit</a:t>
            </a:r>
            <a:r>
              <a:rPr lang="en-US" sz="1200" dirty="0"/>
              <a:t>: Muss alle Handler-</a:t>
            </a:r>
            <a:r>
              <a:rPr lang="en-US" sz="1200" dirty="0" err="1"/>
              <a:t>Logiken</a:t>
            </a:r>
            <a:r>
              <a:rPr lang="en-US" sz="1200" dirty="0"/>
              <a:t> </a:t>
            </a:r>
            <a:r>
              <a:rPr lang="en-US" sz="1200" dirty="0" err="1"/>
              <a:t>testen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Unflexible </a:t>
            </a:r>
            <a:r>
              <a:rPr lang="en-US" sz="1200" dirty="0" err="1"/>
              <a:t>Reihenfolge</a:t>
            </a:r>
            <a:r>
              <a:rPr lang="en-US" sz="1200" dirty="0"/>
              <a:t>: Processing-Pipeline </a:t>
            </a:r>
            <a:r>
              <a:rPr lang="en-US" sz="1200" dirty="0" err="1"/>
              <a:t>ist</a:t>
            </a:r>
            <a:r>
              <a:rPr lang="en-US" sz="1200" dirty="0"/>
              <a:t> fest </a:t>
            </a:r>
            <a:r>
              <a:rPr lang="en-US" sz="1200" dirty="0" err="1"/>
              <a:t>kodiert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Tight Coupling: Request-Processor </a:t>
            </a:r>
            <a:r>
              <a:rPr lang="en-US" sz="1200" dirty="0" err="1"/>
              <a:t>kennt</a:t>
            </a:r>
            <a:r>
              <a:rPr lang="en-US" sz="1200" dirty="0"/>
              <a:t> alle Handler-Details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Keine </a:t>
            </a:r>
            <a:r>
              <a:rPr lang="en-US" sz="1200" dirty="0" err="1"/>
              <a:t>Wiederverwendbarkeit</a:t>
            </a:r>
            <a:r>
              <a:rPr lang="en-US" sz="1200" dirty="0"/>
              <a:t>: Handler </a:t>
            </a:r>
            <a:r>
              <a:rPr lang="en-US" sz="1200" dirty="0" err="1"/>
              <a:t>können</a:t>
            </a:r>
            <a:r>
              <a:rPr lang="en-US" sz="1200" dirty="0"/>
              <a:t> </a:t>
            </a:r>
            <a:r>
              <a:rPr lang="en-US" sz="1200" dirty="0" err="1"/>
              <a:t>nicht</a:t>
            </a:r>
            <a:r>
              <a:rPr lang="en-US" sz="1200" dirty="0"/>
              <a:t> </a:t>
            </a:r>
            <a:r>
              <a:rPr lang="en-US" sz="1200" dirty="0" err="1"/>
              <a:t>einzeln</a:t>
            </a:r>
            <a:r>
              <a:rPr lang="en-US" sz="1200" dirty="0"/>
              <a:t> </a:t>
            </a:r>
            <a:r>
              <a:rPr lang="en-US" sz="1200" dirty="0" err="1"/>
              <a:t>genutzt</a:t>
            </a:r>
            <a:r>
              <a:rPr lang="en-US" sz="1200" dirty="0"/>
              <a:t> </a:t>
            </a:r>
            <a:r>
              <a:rPr lang="en-US" sz="1200" dirty="0" err="1"/>
              <a:t>werden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 err="1"/>
              <a:t>Monolithische</a:t>
            </a:r>
            <a:r>
              <a:rPr lang="en-US" sz="1200" dirty="0"/>
              <a:t> </a:t>
            </a:r>
            <a:r>
              <a:rPr lang="en-US" sz="1200" dirty="0" err="1"/>
              <a:t>Struktur</a:t>
            </a:r>
            <a:r>
              <a:rPr lang="en-US" sz="1200" dirty="0"/>
              <a:t>: </a:t>
            </a:r>
            <a:r>
              <a:rPr lang="en-US" sz="1200" dirty="0" err="1"/>
              <a:t>Schwierig</a:t>
            </a:r>
            <a:r>
              <a:rPr lang="en-US" sz="1200" dirty="0"/>
              <a:t> </a:t>
            </a:r>
            <a:r>
              <a:rPr lang="en-US" sz="1200" dirty="0" err="1"/>
              <a:t>zu</a:t>
            </a:r>
            <a:r>
              <a:rPr lang="en-US" sz="1200" dirty="0"/>
              <a:t> </a:t>
            </a:r>
            <a:r>
              <a:rPr lang="en-US" sz="1200" dirty="0" err="1"/>
              <a:t>erweitern</a:t>
            </a:r>
            <a:r>
              <a:rPr lang="en-US" sz="1200" dirty="0"/>
              <a:t> und </a:t>
            </a:r>
            <a:r>
              <a:rPr lang="en-US" sz="1200" dirty="0" err="1"/>
              <a:t>zu</a:t>
            </a:r>
            <a:r>
              <a:rPr lang="en-US" sz="1200" dirty="0"/>
              <a:t> </a:t>
            </a:r>
            <a:r>
              <a:rPr lang="en-US" sz="1200" dirty="0" err="1"/>
              <a:t>warten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2BB16-65DD-3A4A-9B5B-3AB0BF0E17B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3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200" dirty="0"/>
              <a:t>Single Responsibility Violation: Eine Klasse </a:t>
            </a:r>
            <a:r>
              <a:rPr lang="en-US" sz="1200" dirty="0" err="1"/>
              <a:t>macht</a:t>
            </a:r>
            <a:r>
              <a:rPr lang="en-US" sz="1200" dirty="0"/>
              <a:t> </a:t>
            </a:r>
            <a:r>
              <a:rPr lang="en-US" sz="1200" dirty="0" err="1"/>
              <a:t>alles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Open-Closed Violation: Neue Handler </a:t>
            </a:r>
            <a:r>
              <a:rPr lang="en-US" sz="1200" dirty="0" err="1"/>
              <a:t>erfordern</a:t>
            </a:r>
            <a:r>
              <a:rPr lang="en-US" sz="1200" dirty="0"/>
              <a:t> </a:t>
            </a:r>
            <a:r>
              <a:rPr lang="en-US" sz="1200" dirty="0" err="1"/>
              <a:t>Klassenänderung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 err="1"/>
              <a:t>Schwierige</a:t>
            </a:r>
            <a:r>
              <a:rPr lang="en-US" sz="1200" dirty="0"/>
              <a:t> </a:t>
            </a:r>
            <a:r>
              <a:rPr lang="en-US" sz="1200" dirty="0" err="1"/>
              <a:t>Testbarkeit</a:t>
            </a:r>
            <a:r>
              <a:rPr lang="en-US" sz="1200" dirty="0"/>
              <a:t>: Muss alle Handler-</a:t>
            </a:r>
            <a:r>
              <a:rPr lang="en-US" sz="1200" dirty="0" err="1"/>
              <a:t>Logiken</a:t>
            </a:r>
            <a:r>
              <a:rPr lang="en-US" sz="1200" dirty="0"/>
              <a:t> </a:t>
            </a:r>
            <a:r>
              <a:rPr lang="en-US" sz="1200" dirty="0" err="1"/>
              <a:t>testen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Unflexible </a:t>
            </a:r>
            <a:r>
              <a:rPr lang="en-US" sz="1200" dirty="0" err="1"/>
              <a:t>Reihenfolge</a:t>
            </a:r>
            <a:r>
              <a:rPr lang="en-US" sz="1200" dirty="0"/>
              <a:t>: Processing-Pipeline </a:t>
            </a:r>
            <a:r>
              <a:rPr lang="en-US" sz="1200" dirty="0" err="1"/>
              <a:t>ist</a:t>
            </a:r>
            <a:r>
              <a:rPr lang="en-US" sz="1200" dirty="0"/>
              <a:t> fest </a:t>
            </a:r>
            <a:r>
              <a:rPr lang="en-US" sz="1200" dirty="0" err="1"/>
              <a:t>kodiert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/>
              <a:t>Tight Coupling: Request-Processor </a:t>
            </a:r>
            <a:r>
              <a:rPr lang="en-US" sz="1200" dirty="0" err="1"/>
              <a:t>kennt</a:t>
            </a:r>
            <a:r>
              <a:rPr lang="en-US" sz="1200" dirty="0"/>
              <a:t> alle Handler-Details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Keine </a:t>
            </a:r>
            <a:r>
              <a:rPr lang="en-US" sz="1200" dirty="0" err="1"/>
              <a:t>Wiederverwendbarkeit</a:t>
            </a:r>
            <a:r>
              <a:rPr lang="en-US" sz="1200" dirty="0"/>
              <a:t>: Handler </a:t>
            </a:r>
            <a:r>
              <a:rPr lang="en-US" sz="1200" dirty="0" err="1"/>
              <a:t>können</a:t>
            </a:r>
            <a:r>
              <a:rPr lang="en-US" sz="1200" dirty="0"/>
              <a:t> </a:t>
            </a:r>
            <a:r>
              <a:rPr lang="en-US" sz="1200" dirty="0" err="1"/>
              <a:t>nicht</a:t>
            </a:r>
            <a:r>
              <a:rPr lang="en-US" sz="1200" dirty="0"/>
              <a:t> </a:t>
            </a:r>
            <a:r>
              <a:rPr lang="en-US" sz="1200" dirty="0" err="1"/>
              <a:t>einzeln</a:t>
            </a:r>
            <a:r>
              <a:rPr lang="en-US" sz="1200" dirty="0"/>
              <a:t> </a:t>
            </a:r>
            <a:r>
              <a:rPr lang="en-US" sz="1200" dirty="0" err="1"/>
              <a:t>genutzt</a:t>
            </a:r>
            <a:r>
              <a:rPr lang="en-US" sz="1200" dirty="0"/>
              <a:t> </a:t>
            </a:r>
            <a:r>
              <a:rPr lang="en-US" sz="1200" dirty="0" err="1"/>
              <a:t>werden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dirty="0" err="1"/>
              <a:t>Monolithische</a:t>
            </a:r>
            <a:r>
              <a:rPr lang="en-US" sz="1200" dirty="0"/>
              <a:t> </a:t>
            </a:r>
            <a:r>
              <a:rPr lang="en-US" sz="1200" dirty="0" err="1"/>
              <a:t>Struktur</a:t>
            </a:r>
            <a:r>
              <a:rPr lang="en-US" sz="1200" dirty="0"/>
              <a:t>: </a:t>
            </a:r>
            <a:r>
              <a:rPr lang="en-US" sz="1200" dirty="0" err="1"/>
              <a:t>Schwierig</a:t>
            </a:r>
            <a:r>
              <a:rPr lang="en-US" sz="1200" dirty="0"/>
              <a:t> </a:t>
            </a:r>
            <a:r>
              <a:rPr lang="en-US" sz="1200" dirty="0" err="1"/>
              <a:t>zu</a:t>
            </a:r>
            <a:r>
              <a:rPr lang="en-US" sz="1200" dirty="0"/>
              <a:t> </a:t>
            </a:r>
            <a:r>
              <a:rPr lang="en-US" sz="1200" dirty="0" err="1"/>
              <a:t>erweitern</a:t>
            </a:r>
            <a:r>
              <a:rPr lang="en-US" sz="1200" dirty="0"/>
              <a:t> und </a:t>
            </a:r>
            <a:r>
              <a:rPr lang="en-US" sz="1200" dirty="0" err="1"/>
              <a:t>zu</a:t>
            </a:r>
            <a:r>
              <a:rPr lang="en-US" sz="1200" dirty="0"/>
              <a:t> </a:t>
            </a:r>
            <a:r>
              <a:rPr lang="en-US" sz="1200" dirty="0" err="1"/>
              <a:t>warten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E2BB16-65DD-3A4A-9B5B-3AB0BF0E17B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6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Behavioral </a:t>
            </a:r>
            <a:r>
              <a:rPr dirty="0"/>
              <a:t>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Template Method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Algorithmus-Skelett</a:t>
            </a:r>
            <a:r>
              <a:rPr sz="1800" dirty="0"/>
              <a:t> </a:t>
            </a:r>
            <a:r>
              <a:rPr sz="1800" dirty="0" err="1"/>
              <a:t>ist</a:t>
            </a:r>
            <a:r>
              <a:rPr sz="1800" dirty="0"/>
              <a:t> </a:t>
            </a:r>
            <a:r>
              <a:rPr sz="1800" dirty="0" err="1"/>
              <a:t>unveränderlich</a:t>
            </a:r>
            <a:r>
              <a:rPr sz="1800" dirty="0"/>
              <a:t> </a:t>
            </a:r>
            <a:r>
              <a:rPr sz="1800" dirty="0" err="1"/>
              <a:t>definiert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Spezifische</a:t>
            </a:r>
            <a:r>
              <a:rPr sz="1800" dirty="0"/>
              <a:t> </a:t>
            </a:r>
            <a:r>
              <a:rPr sz="1800" dirty="0" err="1"/>
              <a:t>Schritte</a:t>
            </a:r>
            <a:r>
              <a:rPr sz="1800" dirty="0"/>
              <a:t> </a:t>
            </a:r>
            <a:r>
              <a:rPr sz="1800" dirty="0" err="1"/>
              <a:t>werden</a:t>
            </a:r>
            <a:r>
              <a:rPr sz="1800" dirty="0"/>
              <a:t> von </a:t>
            </a:r>
            <a:r>
              <a:rPr sz="1800" dirty="0" err="1"/>
              <a:t>Subklassen</a:t>
            </a:r>
            <a:r>
              <a:rPr sz="1800" dirty="0"/>
              <a:t> </a:t>
            </a:r>
            <a:r>
              <a:rPr sz="1800" dirty="0" err="1"/>
              <a:t>implementiert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Hook Methods </a:t>
            </a:r>
            <a:r>
              <a:rPr sz="1800" dirty="0" err="1"/>
              <a:t>bieten</a:t>
            </a:r>
            <a:r>
              <a:rPr sz="1800" dirty="0"/>
              <a:t> </a:t>
            </a:r>
            <a:r>
              <a:rPr sz="1800" dirty="0" err="1"/>
              <a:t>optionale</a:t>
            </a:r>
            <a:r>
              <a:rPr sz="1800" dirty="0"/>
              <a:t> </a:t>
            </a:r>
            <a:r>
              <a:rPr sz="1800" dirty="0" err="1"/>
              <a:t>Anpassungspunkte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Inversion of Control: Template </a:t>
            </a:r>
            <a:r>
              <a:rPr sz="1800" dirty="0" err="1"/>
              <a:t>ruft</a:t>
            </a:r>
            <a:r>
              <a:rPr sz="1800" dirty="0"/>
              <a:t> </a:t>
            </a:r>
            <a:r>
              <a:rPr sz="1800" dirty="0" err="1"/>
              <a:t>Subklassen-Methoden</a:t>
            </a:r>
            <a:r>
              <a:rPr sz="1800" dirty="0"/>
              <a:t> auf</a:t>
            </a:r>
          </a:p>
          <a:p>
            <a:pPr>
              <a:lnSpc>
                <a:spcPct val="150000"/>
              </a:lnSpc>
            </a:pPr>
            <a:r>
              <a:rPr sz="1800" dirty="0" err="1"/>
              <a:t>Konsistente</a:t>
            </a:r>
            <a:r>
              <a:rPr sz="1800" dirty="0"/>
              <a:t> </a:t>
            </a:r>
            <a:r>
              <a:rPr sz="1800" dirty="0" err="1"/>
              <a:t>Ausführung</a:t>
            </a:r>
            <a:r>
              <a:rPr sz="1800" dirty="0"/>
              <a:t>: </a:t>
            </a:r>
            <a:r>
              <a:rPr sz="1800" dirty="0" err="1"/>
              <a:t>Gleiches</a:t>
            </a:r>
            <a:r>
              <a:rPr sz="1800" dirty="0"/>
              <a:t> Workflow-Framework </a:t>
            </a:r>
            <a:r>
              <a:rPr sz="1800" dirty="0" err="1"/>
              <a:t>überall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DRY-Principle: Don't Repeat Yourself</a:t>
            </a:r>
          </a:p>
          <a:p>
            <a:pPr>
              <a:lnSpc>
                <a:spcPct val="150000"/>
              </a:lnSpc>
            </a:pPr>
            <a:r>
              <a:rPr sz="1800" dirty="0"/>
              <a:t>Hollywood Principle: Template </a:t>
            </a:r>
            <a:r>
              <a:rPr sz="1800" dirty="0" err="1"/>
              <a:t>koordiniert</a:t>
            </a:r>
            <a:r>
              <a:rPr sz="1800" dirty="0"/>
              <a:t> den </a:t>
            </a:r>
            <a:r>
              <a:rPr sz="1800" dirty="0" err="1"/>
              <a:t>Ablauf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Strukturierter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sz="1600" dirty="0">
                <a:solidFill>
                  <a:srgbClr val="1F1F1F"/>
                </a:solidFill>
              </a:rPr>
              <a:t>// Template Method Pattern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public abstract class </a:t>
            </a:r>
            <a:r>
              <a:rPr sz="1600" dirty="0" err="1">
                <a:solidFill>
                  <a:srgbClr val="1F1F1F"/>
                </a:solidFill>
              </a:rPr>
              <a:t>ProvisioningTemplate</a:t>
            </a:r>
            <a:r>
              <a:rPr sz="1600" dirty="0">
                <a:solidFill>
                  <a:srgbClr val="1F1F1F"/>
                </a:solidFill>
              </a:rPr>
              <a:t> {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// TEMPLATE METHOD - </a:t>
            </a:r>
            <a:r>
              <a:rPr sz="1600" dirty="0" err="1">
                <a:solidFill>
                  <a:srgbClr val="1F1F1F"/>
                </a:solidFill>
              </a:rPr>
              <a:t>definiert</a:t>
            </a:r>
            <a:r>
              <a:rPr sz="1600" dirty="0">
                <a:solidFill>
                  <a:srgbClr val="1F1F1F"/>
                </a:solidFill>
              </a:rPr>
              <a:t> den </a:t>
            </a:r>
            <a:r>
              <a:rPr sz="1600" dirty="0" err="1">
                <a:solidFill>
                  <a:srgbClr val="1F1F1F"/>
                </a:solidFill>
              </a:rPr>
              <a:t>Ablauf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public final </a:t>
            </a:r>
            <a:r>
              <a:rPr sz="1600" dirty="0" err="1">
                <a:solidFill>
                  <a:srgbClr val="1F1F1F"/>
                </a:solidFill>
              </a:rPr>
              <a:t>CompletableFuture</a:t>
            </a:r>
            <a:r>
              <a:rPr sz="1600" dirty="0">
                <a:solidFill>
                  <a:srgbClr val="1F1F1F"/>
                </a:solidFill>
              </a:rPr>
              <a:t>&lt;Result&gt; </a:t>
            </a:r>
            <a:r>
              <a:rPr sz="1600" dirty="0" err="1">
                <a:solidFill>
                  <a:srgbClr val="1F1F1F"/>
                </a:solidFill>
              </a:rPr>
              <a:t>executeProvisioning</a:t>
            </a:r>
            <a:r>
              <a:rPr sz="1600" dirty="0">
                <a:solidFill>
                  <a:srgbClr val="1F1F1F"/>
                </a:solidFill>
              </a:rPr>
              <a:t>(Device device) {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    return validate(device)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        .</a:t>
            </a:r>
            <a:r>
              <a:rPr sz="1600" dirty="0" err="1">
                <a:solidFill>
                  <a:srgbClr val="1F1F1F"/>
                </a:solidFill>
              </a:rPr>
              <a:t>thenCompose</a:t>
            </a:r>
            <a:r>
              <a:rPr sz="1600" dirty="0">
                <a:solidFill>
                  <a:srgbClr val="1F1F1F"/>
                </a:solidFill>
              </a:rPr>
              <a:t>(v -&gt; prepare(device))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        .</a:t>
            </a:r>
            <a:r>
              <a:rPr sz="1600" dirty="0" err="1">
                <a:solidFill>
                  <a:srgbClr val="1F1F1F"/>
                </a:solidFill>
              </a:rPr>
              <a:t>thenCompose</a:t>
            </a:r>
            <a:r>
              <a:rPr sz="1600" dirty="0">
                <a:solidFill>
                  <a:srgbClr val="1F1F1F"/>
                </a:solidFill>
              </a:rPr>
              <a:t>(v -&gt; </a:t>
            </a:r>
            <a:r>
              <a:rPr sz="1600" dirty="0" err="1">
                <a:solidFill>
                  <a:srgbClr val="1F1F1F"/>
                </a:solidFill>
              </a:rPr>
              <a:t>configureSpecific</a:t>
            </a:r>
            <a:r>
              <a:rPr sz="1600" dirty="0">
                <a:solidFill>
                  <a:srgbClr val="1F1F1F"/>
                </a:solidFill>
              </a:rPr>
              <a:t>(device))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        .</a:t>
            </a:r>
            <a:r>
              <a:rPr sz="1600" dirty="0" err="1">
                <a:solidFill>
                  <a:srgbClr val="1F1F1F"/>
                </a:solidFill>
              </a:rPr>
              <a:t>thenCompose</a:t>
            </a:r>
            <a:r>
              <a:rPr sz="1600" dirty="0">
                <a:solidFill>
                  <a:srgbClr val="1F1F1F"/>
                </a:solidFill>
              </a:rPr>
              <a:t>(v -&gt; deploy(device))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        .</a:t>
            </a:r>
            <a:r>
              <a:rPr sz="1600" dirty="0" err="1">
                <a:solidFill>
                  <a:srgbClr val="1F1F1F"/>
                </a:solidFill>
              </a:rPr>
              <a:t>thenCompose</a:t>
            </a:r>
            <a:r>
              <a:rPr sz="1600" dirty="0">
                <a:solidFill>
                  <a:srgbClr val="1F1F1F"/>
                </a:solidFill>
              </a:rPr>
              <a:t>(v -&gt; verify(device));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}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// Variable </a:t>
            </a:r>
            <a:r>
              <a:rPr sz="1600" dirty="0" err="1">
                <a:solidFill>
                  <a:srgbClr val="1F1F1F"/>
                </a:solidFill>
              </a:rPr>
              <a:t>Schritte</a:t>
            </a:r>
            <a:r>
              <a:rPr sz="1600" dirty="0">
                <a:solidFill>
                  <a:srgbClr val="1F1F1F"/>
                </a:solidFill>
              </a:rPr>
              <a:t> (Abstract Methods)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protected abstract </a:t>
            </a:r>
            <a:r>
              <a:rPr sz="1600" dirty="0" err="1">
                <a:solidFill>
                  <a:srgbClr val="1F1F1F"/>
                </a:solidFill>
              </a:rPr>
              <a:t>CompletableFuture</a:t>
            </a:r>
            <a:r>
              <a:rPr sz="1600" dirty="0">
                <a:solidFill>
                  <a:srgbClr val="1F1F1F"/>
                </a:solidFill>
              </a:rPr>
              <a:t>&lt;Void&gt; </a:t>
            </a:r>
            <a:r>
              <a:rPr sz="1600" dirty="0" err="1">
                <a:solidFill>
                  <a:srgbClr val="1F1F1F"/>
                </a:solidFill>
              </a:rPr>
              <a:t>configureSpecific</a:t>
            </a:r>
            <a:r>
              <a:rPr sz="1600" dirty="0">
                <a:solidFill>
                  <a:srgbClr val="1F1F1F"/>
                </a:solidFill>
              </a:rPr>
              <a:t>(Device device);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// </a:t>
            </a:r>
            <a:r>
              <a:rPr sz="1600" dirty="0" err="1">
                <a:solidFill>
                  <a:srgbClr val="1F1F1F"/>
                </a:solidFill>
              </a:rPr>
              <a:t>Konkrete</a:t>
            </a:r>
            <a:r>
              <a:rPr sz="1600" dirty="0">
                <a:solidFill>
                  <a:srgbClr val="1F1F1F"/>
                </a:solidFill>
              </a:rPr>
              <a:t> </a:t>
            </a:r>
            <a:r>
              <a:rPr sz="1600" dirty="0" err="1">
                <a:solidFill>
                  <a:srgbClr val="1F1F1F"/>
                </a:solidFill>
              </a:rPr>
              <a:t>gemeinsame</a:t>
            </a:r>
            <a:r>
              <a:rPr sz="1600" dirty="0">
                <a:solidFill>
                  <a:srgbClr val="1F1F1F"/>
                </a:solidFill>
              </a:rPr>
              <a:t> </a:t>
            </a:r>
            <a:r>
              <a:rPr sz="1600" dirty="0" err="1">
                <a:solidFill>
                  <a:srgbClr val="1F1F1F"/>
                </a:solidFill>
              </a:rPr>
              <a:t>Schritte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protected </a:t>
            </a:r>
            <a:r>
              <a:rPr sz="1600" dirty="0" err="1">
                <a:solidFill>
                  <a:srgbClr val="1F1F1F"/>
                </a:solidFill>
              </a:rPr>
              <a:t>CompletableFuture</a:t>
            </a:r>
            <a:r>
              <a:rPr sz="1600" dirty="0">
                <a:solidFill>
                  <a:srgbClr val="1F1F1F"/>
                </a:solidFill>
              </a:rPr>
              <a:t>&lt;Void&gt; validate(Device device) { /* ... */ }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protected </a:t>
            </a:r>
            <a:r>
              <a:rPr sz="1600" dirty="0" err="1">
                <a:solidFill>
                  <a:srgbClr val="1F1F1F"/>
                </a:solidFill>
              </a:rPr>
              <a:t>CompletableFuture</a:t>
            </a:r>
            <a:r>
              <a:rPr sz="1600" dirty="0">
                <a:solidFill>
                  <a:srgbClr val="1F1F1F"/>
                </a:solidFill>
              </a:rPr>
              <a:t>&lt;Void&gt; prepare(Device device) { /* ... */ }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4A608-A84C-190F-16DA-8C546F062F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Observer Pattern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6FA095-F415-489A-38E1-45C89381B2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sz="1800" dirty="0">
                <a:solidFill>
                  <a:srgbClr val="1F1F1F"/>
                </a:solidFill>
              </a:rPr>
              <a:t>public class </a:t>
            </a:r>
            <a:r>
              <a:rPr sz="1800" dirty="0" err="1">
                <a:solidFill>
                  <a:srgbClr val="1F1F1F"/>
                </a:solidFill>
              </a:rPr>
              <a:t>DeviceManager</a:t>
            </a:r>
            <a:r>
              <a:rPr sz="1800" dirty="0">
                <a:solidFill>
                  <a:srgbClr val="1F1F1F"/>
                </a:solidFill>
              </a:rPr>
              <a:t> {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public </a:t>
            </a:r>
            <a:r>
              <a:rPr sz="1800" dirty="0" err="1">
                <a:solidFill>
                  <a:srgbClr val="1F1F1F"/>
                </a:solidFill>
              </a:rPr>
              <a:t>CompletableFuture</a:t>
            </a:r>
            <a:r>
              <a:rPr sz="1800" dirty="0">
                <a:solidFill>
                  <a:srgbClr val="1F1F1F"/>
                </a:solidFill>
              </a:rPr>
              <a:t>&lt;Void&gt; </a:t>
            </a:r>
            <a:r>
              <a:rPr sz="1800" dirty="0" err="1">
                <a:solidFill>
                  <a:srgbClr val="1F1F1F"/>
                </a:solidFill>
              </a:rPr>
              <a:t>updateDeviceStatus</a:t>
            </a:r>
            <a:r>
              <a:rPr sz="1800" dirty="0">
                <a:solidFill>
                  <a:srgbClr val="1F1F1F"/>
                </a:solidFill>
              </a:rPr>
              <a:t>(</a:t>
            </a:r>
            <a:br>
              <a:rPr lang="en-US" sz="1800" dirty="0">
                <a:solidFill>
                  <a:srgbClr val="1F1F1F"/>
                </a:solidFill>
              </a:rPr>
            </a:br>
            <a:r>
              <a:rPr lang="en-US" sz="1800" dirty="0">
                <a:solidFill>
                  <a:srgbClr val="1F1F1F"/>
                </a:solidFill>
              </a:rPr>
              <a:t>        </a:t>
            </a:r>
            <a:r>
              <a:rPr sz="1800" dirty="0">
                <a:solidFill>
                  <a:srgbClr val="1F1F1F"/>
                </a:solidFill>
              </a:rPr>
              <a:t>Device device, </a:t>
            </a:r>
            <a:r>
              <a:rPr sz="1800" dirty="0" err="1">
                <a:solidFill>
                  <a:srgbClr val="1F1F1F"/>
                </a:solidFill>
              </a:rPr>
              <a:t>DeviceStatus</a:t>
            </a:r>
            <a:r>
              <a:rPr sz="1800" dirty="0">
                <a:solidFill>
                  <a:srgbClr val="1F1F1F"/>
                </a:solidFill>
              </a:rPr>
              <a:t> </a:t>
            </a:r>
            <a:r>
              <a:rPr sz="1800" dirty="0" err="1">
                <a:solidFill>
                  <a:srgbClr val="1F1F1F"/>
                </a:solidFill>
              </a:rPr>
              <a:t>newStatus</a:t>
            </a:r>
            <a:r>
              <a:rPr sz="1800" dirty="0">
                <a:solidFill>
                  <a:srgbClr val="1F1F1F"/>
                </a:solidFill>
              </a:rPr>
              <a:t>) {</a:t>
            </a:r>
            <a:br>
              <a:rPr sz="1800" dirty="0"/>
            </a:br>
            <a:br>
              <a:rPr lang="en-US" sz="1800" dirty="0"/>
            </a:br>
            <a:r>
              <a:rPr sz="1800" dirty="0">
                <a:solidFill>
                  <a:srgbClr val="1F1F1F"/>
                </a:solidFill>
              </a:rPr>
              <a:t>        </a:t>
            </a:r>
            <a:r>
              <a:rPr sz="1800" dirty="0" err="1">
                <a:solidFill>
                  <a:srgbClr val="1F1F1F"/>
                </a:solidFill>
              </a:rPr>
              <a:t>device.setStatus</a:t>
            </a:r>
            <a:r>
              <a:rPr sz="1800" dirty="0">
                <a:solidFill>
                  <a:srgbClr val="1F1F1F"/>
                </a:solidFill>
              </a:rPr>
              <a:t>(</a:t>
            </a:r>
            <a:r>
              <a:rPr sz="1800" dirty="0" err="1">
                <a:solidFill>
                  <a:srgbClr val="1F1F1F"/>
                </a:solidFill>
              </a:rPr>
              <a:t>newStatus</a:t>
            </a:r>
            <a:r>
              <a:rPr sz="1800" dirty="0">
                <a:solidFill>
                  <a:srgbClr val="1F1F1F"/>
                </a:solidFill>
              </a:rPr>
              <a:t>);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    </a:t>
            </a:r>
            <a:br>
              <a:rPr sz="1800" dirty="0"/>
            </a:br>
            <a:r>
              <a:rPr lang="en-US" sz="1800" dirty="0"/>
              <a:t>        </a:t>
            </a:r>
            <a:r>
              <a:rPr sz="1800" dirty="0" err="1">
                <a:solidFill>
                  <a:srgbClr val="1F1F1F"/>
                </a:solidFill>
              </a:rPr>
              <a:t>notificationService.sendAlert</a:t>
            </a:r>
            <a:r>
              <a:rPr sz="1800" dirty="0">
                <a:solidFill>
                  <a:srgbClr val="1F1F1F"/>
                </a:solidFill>
              </a:rPr>
              <a:t>(device, </a:t>
            </a:r>
            <a:r>
              <a:rPr sz="1800" dirty="0" err="1">
                <a:solidFill>
                  <a:srgbClr val="1F1F1F"/>
                </a:solidFill>
              </a:rPr>
              <a:t>newStatus</a:t>
            </a:r>
            <a:r>
              <a:rPr sz="1800" dirty="0">
                <a:solidFill>
                  <a:srgbClr val="1F1F1F"/>
                </a:solidFill>
              </a:rPr>
              <a:t>);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    </a:t>
            </a:r>
            <a:r>
              <a:rPr sz="1800" dirty="0" err="1">
                <a:solidFill>
                  <a:srgbClr val="1F1F1F"/>
                </a:solidFill>
              </a:rPr>
              <a:t>auditService.logStatusChange</a:t>
            </a:r>
            <a:r>
              <a:rPr sz="1800" dirty="0">
                <a:solidFill>
                  <a:srgbClr val="1F1F1F"/>
                </a:solidFill>
              </a:rPr>
              <a:t>(device, </a:t>
            </a:r>
            <a:r>
              <a:rPr sz="1800" dirty="0" err="1">
                <a:solidFill>
                  <a:srgbClr val="1F1F1F"/>
                </a:solidFill>
              </a:rPr>
              <a:t>newStatus</a:t>
            </a:r>
            <a:r>
              <a:rPr sz="1800" dirty="0">
                <a:solidFill>
                  <a:srgbClr val="1F1F1F"/>
                </a:solidFill>
              </a:rPr>
              <a:t>);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    </a:t>
            </a:r>
            <a:r>
              <a:rPr sz="1800" dirty="0" err="1">
                <a:solidFill>
                  <a:srgbClr val="1F1F1F"/>
                </a:solidFill>
              </a:rPr>
              <a:t>monitoringService.updateMetrics</a:t>
            </a:r>
            <a:r>
              <a:rPr sz="1800" dirty="0">
                <a:solidFill>
                  <a:srgbClr val="1F1F1F"/>
                </a:solidFill>
              </a:rPr>
              <a:t>(device, </a:t>
            </a:r>
            <a:r>
              <a:rPr sz="1800" dirty="0" err="1">
                <a:solidFill>
                  <a:srgbClr val="1F1F1F"/>
                </a:solidFill>
              </a:rPr>
              <a:t>newStatus</a:t>
            </a:r>
            <a:r>
              <a:rPr sz="1800" dirty="0">
                <a:solidFill>
                  <a:srgbClr val="1F1F1F"/>
                </a:solidFill>
              </a:rPr>
              <a:t>);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    </a:t>
            </a:r>
            <a:r>
              <a:rPr sz="1800" dirty="0" err="1">
                <a:solidFill>
                  <a:srgbClr val="1F1F1F"/>
                </a:solidFill>
              </a:rPr>
              <a:t>billingService.trackUsage</a:t>
            </a:r>
            <a:r>
              <a:rPr sz="1800" dirty="0">
                <a:solidFill>
                  <a:srgbClr val="1F1F1F"/>
                </a:solidFill>
              </a:rPr>
              <a:t>(device, </a:t>
            </a:r>
            <a:r>
              <a:rPr sz="1800" dirty="0" err="1">
                <a:solidFill>
                  <a:srgbClr val="1F1F1F"/>
                </a:solidFill>
              </a:rPr>
              <a:t>newStatus</a:t>
            </a:r>
            <a:r>
              <a:rPr sz="1800" dirty="0">
                <a:solidFill>
                  <a:srgbClr val="1F1F1F"/>
                </a:solidFill>
              </a:rPr>
              <a:t>);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    </a:t>
            </a:r>
            <a:br>
              <a:rPr lang="en-US" sz="1800" dirty="0"/>
            </a:br>
            <a:r>
              <a:rPr lang="en-US" sz="1800" dirty="0"/>
              <a:t>        </a:t>
            </a:r>
            <a:r>
              <a:rPr sz="1800" dirty="0">
                <a:solidFill>
                  <a:srgbClr val="1F1F1F"/>
                </a:solidFill>
              </a:rPr>
              <a:t>return </a:t>
            </a:r>
            <a:r>
              <a:rPr sz="1800" dirty="0" err="1">
                <a:solidFill>
                  <a:srgbClr val="1F1F1F"/>
                </a:solidFill>
              </a:rPr>
              <a:t>CompletableFuture.completedFuture</a:t>
            </a:r>
            <a:r>
              <a:rPr sz="1800" dirty="0">
                <a:solidFill>
                  <a:srgbClr val="1F1F1F"/>
                </a:solidFill>
              </a:rPr>
              <a:t>(null);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}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Tight Coupling: </a:t>
            </a:r>
            <a:r>
              <a:rPr sz="1800" dirty="0" err="1"/>
              <a:t>DeviceManager</a:t>
            </a:r>
            <a:r>
              <a:rPr sz="1800" dirty="0"/>
              <a:t> </a:t>
            </a:r>
            <a:r>
              <a:rPr sz="1800" dirty="0" err="1"/>
              <a:t>kennt</a:t>
            </a:r>
            <a:r>
              <a:rPr sz="1800" dirty="0"/>
              <a:t> alle </a:t>
            </a:r>
            <a:r>
              <a:rPr sz="1800" dirty="0" err="1"/>
              <a:t>abhängigen</a:t>
            </a:r>
            <a:r>
              <a:rPr sz="1800" dirty="0"/>
              <a:t> Services</a:t>
            </a:r>
          </a:p>
          <a:p>
            <a:pPr>
              <a:lnSpc>
                <a:spcPct val="150000"/>
              </a:lnSpc>
            </a:pPr>
            <a:r>
              <a:rPr sz="1800" dirty="0"/>
              <a:t>Open-Closed Violation: Neue Services → </a:t>
            </a:r>
            <a:r>
              <a:rPr sz="1800" dirty="0" err="1"/>
              <a:t>Änderung</a:t>
            </a:r>
            <a:r>
              <a:rPr sz="1800" dirty="0"/>
              <a:t> von </a:t>
            </a:r>
            <a:r>
              <a:rPr sz="1800" dirty="0" err="1"/>
              <a:t>DeviceManager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Single Responsibility Violation: </a:t>
            </a:r>
            <a:r>
              <a:rPr sz="1800" dirty="0" err="1"/>
              <a:t>DeviceManager</a:t>
            </a:r>
            <a:r>
              <a:rPr sz="1800" dirty="0"/>
              <a:t> </a:t>
            </a:r>
            <a:r>
              <a:rPr sz="1800" dirty="0" err="1"/>
              <a:t>macht</a:t>
            </a:r>
            <a:r>
              <a:rPr sz="1800" dirty="0"/>
              <a:t> </a:t>
            </a:r>
            <a:r>
              <a:rPr sz="1800" dirty="0" err="1"/>
              <a:t>zu</a:t>
            </a:r>
            <a:r>
              <a:rPr sz="1800" dirty="0"/>
              <a:t> </a:t>
            </a:r>
            <a:r>
              <a:rPr sz="1800" dirty="0" err="1"/>
              <a:t>viel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Schwierige</a:t>
            </a:r>
            <a:r>
              <a:rPr sz="1800" dirty="0"/>
              <a:t> </a:t>
            </a:r>
            <a:r>
              <a:rPr sz="1800" dirty="0" err="1"/>
              <a:t>Testbarkeit</a:t>
            </a:r>
            <a:r>
              <a:rPr sz="1800" dirty="0"/>
              <a:t>: Muss alle Services </a:t>
            </a:r>
            <a:r>
              <a:rPr sz="1800" dirty="0" err="1"/>
              <a:t>mocken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Unflexible Architektur: Services </a:t>
            </a:r>
            <a:r>
              <a:rPr sz="1800" dirty="0" err="1"/>
              <a:t>können</a:t>
            </a:r>
            <a:r>
              <a:rPr sz="1800" dirty="0"/>
              <a:t> </a:t>
            </a:r>
            <a:r>
              <a:rPr sz="1800" dirty="0" err="1"/>
              <a:t>nicht</a:t>
            </a:r>
            <a:r>
              <a:rPr sz="1800" dirty="0"/>
              <a:t> </a:t>
            </a:r>
            <a:r>
              <a:rPr sz="1800" dirty="0" err="1"/>
              <a:t>dynamisch</a:t>
            </a:r>
            <a:r>
              <a:rPr sz="1800" dirty="0"/>
              <a:t> </a:t>
            </a:r>
            <a:r>
              <a:rPr sz="1800" dirty="0" err="1"/>
              <a:t>hinzugefügt</a:t>
            </a:r>
            <a:r>
              <a:rPr sz="1800" dirty="0"/>
              <a:t> </a:t>
            </a:r>
            <a:r>
              <a:rPr sz="1800" dirty="0" err="1"/>
              <a:t>werden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Synchrone</a:t>
            </a:r>
            <a:r>
              <a:rPr sz="1800" dirty="0"/>
              <a:t> </a:t>
            </a:r>
            <a:r>
              <a:rPr sz="1800" dirty="0" err="1"/>
              <a:t>Abhängigkeiten</a:t>
            </a:r>
            <a:r>
              <a:rPr sz="1800" dirty="0"/>
              <a:t>: Fehler in </a:t>
            </a:r>
            <a:r>
              <a:rPr sz="1800" dirty="0" err="1"/>
              <a:t>einem</a:t>
            </a:r>
            <a:r>
              <a:rPr sz="1800" dirty="0"/>
              <a:t> Service </a:t>
            </a:r>
            <a:r>
              <a:rPr sz="1800" dirty="0" err="1"/>
              <a:t>blockiert</a:t>
            </a:r>
            <a:r>
              <a:rPr sz="1800" dirty="0"/>
              <a:t> alle </a:t>
            </a:r>
            <a:r>
              <a:rPr sz="1800" dirty="0" err="1"/>
              <a:t>anderen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Observer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Lose </a:t>
            </a:r>
            <a:r>
              <a:rPr sz="1800" dirty="0" err="1"/>
              <a:t>gekoppelte</a:t>
            </a:r>
            <a:r>
              <a:rPr sz="1800" dirty="0"/>
              <a:t> Event-</a:t>
            </a:r>
            <a:r>
              <a:rPr sz="1800" dirty="0" err="1"/>
              <a:t>Verarbeitung</a:t>
            </a:r>
            <a:r>
              <a:rPr sz="1800" dirty="0"/>
              <a:t> </a:t>
            </a:r>
            <a:r>
              <a:rPr sz="1800" dirty="0" err="1"/>
              <a:t>zwischen</a:t>
            </a:r>
            <a:r>
              <a:rPr sz="1800" dirty="0"/>
              <a:t> </a:t>
            </a:r>
            <a:r>
              <a:rPr sz="1800" dirty="0" err="1"/>
              <a:t>Objekten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Ein-</a:t>
            </a:r>
            <a:r>
              <a:rPr sz="1800" dirty="0" err="1"/>
              <a:t>zu</a:t>
            </a:r>
            <a:r>
              <a:rPr sz="1800" dirty="0"/>
              <a:t>-Viele-</a:t>
            </a:r>
            <a:r>
              <a:rPr sz="1800" dirty="0" err="1"/>
              <a:t>Abhängigkeit</a:t>
            </a:r>
            <a:r>
              <a:rPr sz="1800" dirty="0"/>
              <a:t>: Subject </a:t>
            </a:r>
            <a:r>
              <a:rPr sz="1800" dirty="0" err="1"/>
              <a:t>benachrichtigt</a:t>
            </a:r>
            <a:r>
              <a:rPr sz="1800" dirty="0"/>
              <a:t> </a:t>
            </a:r>
            <a:r>
              <a:rPr sz="1800" dirty="0" err="1"/>
              <a:t>viele</a:t>
            </a:r>
            <a:r>
              <a:rPr sz="1800" dirty="0"/>
              <a:t> Observer</a:t>
            </a:r>
          </a:p>
          <a:p>
            <a:pPr>
              <a:lnSpc>
                <a:spcPct val="150000"/>
              </a:lnSpc>
            </a:pPr>
            <a:r>
              <a:rPr sz="1800" dirty="0"/>
              <a:t>Subscribe/Unsubscribe: Observer </a:t>
            </a:r>
            <a:r>
              <a:rPr sz="1800" dirty="0" err="1"/>
              <a:t>können</a:t>
            </a:r>
            <a:r>
              <a:rPr sz="1800" dirty="0"/>
              <a:t> </a:t>
            </a:r>
            <a:r>
              <a:rPr sz="1800" dirty="0" err="1"/>
              <a:t>sich</a:t>
            </a:r>
            <a:r>
              <a:rPr sz="1800" dirty="0"/>
              <a:t> </a:t>
            </a:r>
            <a:r>
              <a:rPr sz="1800" dirty="0" err="1"/>
              <a:t>dynamisch</a:t>
            </a:r>
            <a:r>
              <a:rPr sz="1800" dirty="0"/>
              <a:t> </a:t>
            </a:r>
            <a:r>
              <a:rPr sz="1800" dirty="0" err="1"/>
              <a:t>registrieren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Event-Driven Architecture: </a:t>
            </a:r>
            <a:r>
              <a:rPr sz="1800" dirty="0" err="1"/>
              <a:t>Asynchrone</a:t>
            </a:r>
            <a:r>
              <a:rPr sz="1800" dirty="0"/>
              <a:t> </a:t>
            </a:r>
            <a:r>
              <a:rPr sz="1800" dirty="0" err="1"/>
              <a:t>Kommunikation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Skalierbare</a:t>
            </a:r>
            <a:r>
              <a:rPr sz="1800" dirty="0"/>
              <a:t> Notification-Systeme </a:t>
            </a:r>
            <a:r>
              <a:rPr sz="1800" dirty="0" err="1"/>
              <a:t>möglich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Single Responsibility: </a:t>
            </a:r>
            <a:r>
              <a:rPr sz="1800" dirty="0" err="1"/>
              <a:t>Jeder</a:t>
            </a:r>
            <a:r>
              <a:rPr sz="1800" dirty="0"/>
              <a:t> Observer hat </a:t>
            </a:r>
            <a:r>
              <a:rPr sz="1800" dirty="0" err="1"/>
              <a:t>spezifischen</a:t>
            </a:r>
            <a:r>
              <a:rPr sz="1800" dirty="0"/>
              <a:t> Zweck</a:t>
            </a:r>
          </a:p>
          <a:p>
            <a:pPr>
              <a:lnSpc>
                <a:spcPct val="150000"/>
              </a:lnSpc>
            </a:pPr>
            <a:r>
              <a:rPr sz="1800" dirty="0"/>
              <a:t>Flexibles </a:t>
            </a:r>
            <a:r>
              <a:rPr sz="1800" dirty="0" err="1"/>
              <a:t>Hinzufügen</a:t>
            </a:r>
            <a:r>
              <a:rPr sz="1800" dirty="0"/>
              <a:t>/</a:t>
            </a:r>
            <a:r>
              <a:rPr sz="1800" dirty="0" err="1"/>
              <a:t>Entfernen</a:t>
            </a:r>
            <a:r>
              <a:rPr sz="1800" dirty="0"/>
              <a:t> von </a:t>
            </a:r>
            <a:r>
              <a:rPr sz="1800" dirty="0" err="1"/>
              <a:t>Observern</a:t>
            </a:r>
            <a:r>
              <a:rPr sz="1800" dirty="0"/>
              <a:t> </a:t>
            </a:r>
            <a:r>
              <a:rPr sz="1800" dirty="0" err="1"/>
              <a:t>zur</a:t>
            </a:r>
            <a:r>
              <a:rPr sz="1800" dirty="0"/>
              <a:t> </a:t>
            </a:r>
            <a:r>
              <a:rPr sz="1800" dirty="0" err="1"/>
              <a:t>Laufzeit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Event-Driven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sz="1800" dirty="0">
                <a:solidFill>
                  <a:srgbClr val="1F1F1F"/>
                </a:solidFill>
              </a:rPr>
              <a:t>// Subject Interface in Java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public interface </a:t>
            </a:r>
            <a:r>
              <a:rPr sz="1800" dirty="0" err="1">
                <a:solidFill>
                  <a:srgbClr val="1F1F1F"/>
                </a:solidFill>
              </a:rPr>
              <a:t>DeviceSubject</a:t>
            </a:r>
            <a:r>
              <a:rPr sz="1800" dirty="0">
                <a:solidFill>
                  <a:srgbClr val="1F1F1F"/>
                </a:solidFill>
              </a:rPr>
              <a:t> {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void subscribe(</a:t>
            </a:r>
            <a:r>
              <a:rPr sz="1800" dirty="0" err="1">
                <a:solidFill>
                  <a:srgbClr val="1F1F1F"/>
                </a:solidFill>
              </a:rPr>
              <a:t>DeviceObserver</a:t>
            </a:r>
            <a:r>
              <a:rPr sz="1800" dirty="0">
                <a:solidFill>
                  <a:srgbClr val="1F1F1F"/>
                </a:solidFill>
              </a:rPr>
              <a:t> observer);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void unsubscribe(</a:t>
            </a:r>
            <a:r>
              <a:rPr sz="1800" dirty="0" err="1">
                <a:solidFill>
                  <a:srgbClr val="1F1F1F"/>
                </a:solidFill>
              </a:rPr>
              <a:t>DeviceObserver</a:t>
            </a:r>
            <a:r>
              <a:rPr sz="1800" dirty="0">
                <a:solidFill>
                  <a:srgbClr val="1F1F1F"/>
                </a:solidFill>
              </a:rPr>
              <a:t> observer);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</a:t>
            </a:r>
            <a:r>
              <a:rPr sz="1800" dirty="0" err="1">
                <a:solidFill>
                  <a:srgbClr val="1F1F1F"/>
                </a:solidFill>
              </a:rPr>
              <a:t>CompletableFuture</a:t>
            </a:r>
            <a:r>
              <a:rPr sz="1800" dirty="0">
                <a:solidFill>
                  <a:srgbClr val="1F1F1F"/>
                </a:solidFill>
              </a:rPr>
              <a:t>&lt;Void&gt; </a:t>
            </a:r>
            <a:r>
              <a:rPr sz="1800" dirty="0" err="1">
                <a:solidFill>
                  <a:srgbClr val="1F1F1F"/>
                </a:solidFill>
              </a:rPr>
              <a:t>notifyObservers</a:t>
            </a:r>
            <a:r>
              <a:rPr sz="1800" dirty="0">
                <a:solidFill>
                  <a:srgbClr val="1F1F1F"/>
                </a:solidFill>
              </a:rPr>
              <a:t>(</a:t>
            </a:r>
            <a:r>
              <a:rPr sz="1800" dirty="0" err="1">
                <a:solidFill>
                  <a:srgbClr val="1F1F1F"/>
                </a:solidFill>
              </a:rPr>
              <a:t>DeviceEvent</a:t>
            </a:r>
            <a:r>
              <a:rPr sz="1800" dirty="0">
                <a:solidFill>
                  <a:srgbClr val="1F1F1F"/>
                </a:solidFill>
              </a:rPr>
              <a:t> event);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}</a:t>
            </a:r>
            <a:br>
              <a:rPr sz="1800" dirty="0"/>
            </a:b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// Observer Interface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public interface </a:t>
            </a:r>
            <a:r>
              <a:rPr sz="1800" dirty="0" err="1">
                <a:solidFill>
                  <a:srgbClr val="1F1F1F"/>
                </a:solidFill>
              </a:rPr>
              <a:t>DeviceObserver</a:t>
            </a:r>
            <a:r>
              <a:rPr sz="1800" dirty="0">
                <a:solidFill>
                  <a:srgbClr val="1F1F1F"/>
                </a:solidFill>
              </a:rPr>
              <a:t> {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</a:t>
            </a:r>
            <a:r>
              <a:rPr sz="1800" dirty="0" err="1">
                <a:solidFill>
                  <a:srgbClr val="1F1F1F"/>
                </a:solidFill>
              </a:rPr>
              <a:t>CompletableFuture</a:t>
            </a:r>
            <a:r>
              <a:rPr sz="1800" dirty="0">
                <a:solidFill>
                  <a:srgbClr val="1F1F1F"/>
                </a:solidFill>
              </a:rPr>
              <a:t>&lt;Void&gt; update(</a:t>
            </a:r>
            <a:r>
              <a:rPr sz="1800" dirty="0" err="1">
                <a:solidFill>
                  <a:srgbClr val="1F1F1F"/>
                </a:solidFill>
              </a:rPr>
              <a:t>DeviceEvent</a:t>
            </a:r>
            <a:r>
              <a:rPr sz="1800" dirty="0">
                <a:solidFill>
                  <a:srgbClr val="1F1F1F"/>
                </a:solidFill>
              </a:rPr>
              <a:t> event);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</a:t>
            </a:r>
            <a:r>
              <a:rPr sz="1800" dirty="0" err="1">
                <a:solidFill>
                  <a:srgbClr val="1F1F1F"/>
                </a:solidFill>
              </a:rPr>
              <a:t>boolean</a:t>
            </a:r>
            <a:r>
              <a:rPr sz="1800" dirty="0">
                <a:solidFill>
                  <a:srgbClr val="1F1F1F"/>
                </a:solidFill>
              </a:rPr>
              <a:t> </a:t>
            </a:r>
            <a:r>
              <a:rPr sz="1800" dirty="0" err="1">
                <a:solidFill>
                  <a:srgbClr val="1F1F1F"/>
                </a:solidFill>
              </a:rPr>
              <a:t>isInterestedIn</a:t>
            </a:r>
            <a:r>
              <a:rPr sz="1800" dirty="0">
                <a:solidFill>
                  <a:srgbClr val="1F1F1F"/>
                </a:solidFill>
              </a:rPr>
              <a:t>(String </a:t>
            </a:r>
            <a:r>
              <a:rPr sz="1800" dirty="0" err="1">
                <a:solidFill>
                  <a:srgbClr val="1F1F1F"/>
                </a:solidFill>
              </a:rPr>
              <a:t>eventType</a:t>
            </a:r>
            <a:r>
              <a:rPr sz="1800" dirty="0">
                <a:solidFill>
                  <a:srgbClr val="1F1F1F"/>
                </a:solidFill>
              </a:rPr>
              <a:t>);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}</a:t>
            </a:r>
            <a:br>
              <a:rPr sz="1800" dirty="0"/>
            </a:b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// Lose </a:t>
            </a:r>
            <a:r>
              <a:rPr sz="1800" dirty="0" err="1">
                <a:solidFill>
                  <a:srgbClr val="1F1F1F"/>
                </a:solidFill>
              </a:rPr>
              <a:t>gekoppelte</a:t>
            </a:r>
            <a:r>
              <a:rPr sz="1800" dirty="0">
                <a:solidFill>
                  <a:srgbClr val="1F1F1F"/>
                </a:solidFill>
              </a:rPr>
              <a:t> Event-</a:t>
            </a:r>
            <a:r>
              <a:rPr sz="1800" dirty="0" err="1">
                <a:solidFill>
                  <a:srgbClr val="1F1F1F"/>
                </a:solidFill>
              </a:rPr>
              <a:t>Verarbeitung</a:t>
            </a:r>
            <a:br>
              <a:rPr sz="1800" dirty="0"/>
            </a:br>
            <a:r>
              <a:rPr sz="1800" dirty="0" err="1">
                <a:solidFill>
                  <a:srgbClr val="1F1F1F"/>
                </a:solidFill>
              </a:rPr>
              <a:t>notifyObservers</a:t>
            </a:r>
            <a:r>
              <a:rPr sz="1800" dirty="0">
                <a:solidFill>
                  <a:srgbClr val="1F1F1F"/>
                </a:solidFill>
              </a:rPr>
              <a:t>(</a:t>
            </a:r>
            <a:r>
              <a:rPr sz="1800" dirty="0" err="1">
                <a:solidFill>
                  <a:srgbClr val="1F1F1F"/>
                </a:solidFill>
              </a:rPr>
              <a:t>deviceChangeEvent</a:t>
            </a:r>
            <a:r>
              <a:rPr sz="1800" dirty="0">
                <a:solidFill>
                  <a:srgbClr val="1F1F1F"/>
                </a:solidFill>
              </a:rPr>
              <a:t>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40E3BF-12FA-10E9-DB12-A55A4C4EF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D10C64-9835-CFEF-AD46-74F71D1C2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54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Was </a:t>
            </a:r>
            <a:r>
              <a:rPr dirty="0" err="1"/>
              <a:t>ist</a:t>
            </a:r>
            <a:r>
              <a:rPr dirty="0"/>
              <a:t> </a:t>
            </a:r>
            <a:r>
              <a:rPr dirty="0" err="1"/>
              <a:t>hier</a:t>
            </a:r>
            <a:r>
              <a:rPr dirty="0"/>
              <a:t> </a:t>
            </a:r>
            <a:r>
              <a:rPr dirty="0" err="1"/>
              <a:t>schlecht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sz="1600" dirty="0">
                <a:solidFill>
                  <a:srgbClr val="1F1F1F"/>
                </a:solidFill>
              </a:rPr>
              <a:t>public class </a:t>
            </a:r>
            <a:r>
              <a:rPr sz="1600" dirty="0" err="1">
                <a:solidFill>
                  <a:srgbClr val="1F1F1F"/>
                </a:solidFill>
              </a:rPr>
              <a:t>NetworkOperationService</a:t>
            </a:r>
            <a:r>
              <a:rPr sz="1600" dirty="0">
                <a:solidFill>
                  <a:srgbClr val="1F1F1F"/>
                </a:solidFill>
              </a:rPr>
              <a:t> {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public </a:t>
            </a:r>
            <a:r>
              <a:rPr sz="1600" dirty="0" err="1">
                <a:solidFill>
                  <a:srgbClr val="1F1F1F"/>
                </a:solidFill>
              </a:rPr>
              <a:t>CompletableFuture</a:t>
            </a:r>
            <a:r>
              <a:rPr sz="1600" dirty="0">
                <a:solidFill>
                  <a:srgbClr val="1F1F1F"/>
                </a:solidFill>
              </a:rPr>
              <a:t>&lt;Void&gt; </a:t>
            </a:r>
            <a:r>
              <a:rPr sz="1600" dirty="0" err="1">
                <a:solidFill>
                  <a:srgbClr val="1F1F1F"/>
                </a:solidFill>
              </a:rPr>
              <a:t>configureRouter</a:t>
            </a:r>
            <a:r>
              <a:rPr sz="1600" dirty="0">
                <a:solidFill>
                  <a:srgbClr val="1F1F1F"/>
                </a:solidFill>
              </a:rPr>
              <a:t>(String </a:t>
            </a:r>
            <a:r>
              <a:rPr sz="1600" dirty="0" err="1">
                <a:solidFill>
                  <a:srgbClr val="1F1F1F"/>
                </a:solidFill>
              </a:rPr>
              <a:t>routerId</a:t>
            </a:r>
            <a:r>
              <a:rPr sz="1600" dirty="0">
                <a:solidFill>
                  <a:srgbClr val="1F1F1F"/>
                </a:solidFill>
              </a:rPr>
              <a:t>, </a:t>
            </a:r>
            <a:r>
              <a:rPr sz="1600" dirty="0" err="1">
                <a:solidFill>
                  <a:srgbClr val="1F1F1F"/>
                </a:solidFill>
              </a:rPr>
              <a:t>RouterConfig</a:t>
            </a:r>
            <a:r>
              <a:rPr sz="1600" dirty="0">
                <a:solidFill>
                  <a:srgbClr val="1F1F1F"/>
                </a:solidFill>
              </a:rPr>
              <a:t> config) {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    return </a:t>
            </a:r>
            <a:r>
              <a:rPr sz="1600" dirty="0" err="1">
                <a:solidFill>
                  <a:srgbClr val="1F1F1F"/>
                </a:solidFill>
              </a:rPr>
              <a:t>routerService.applyConfiguration</a:t>
            </a:r>
            <a:r>
              <a:rPr sz="1600" dirty="0">
                <a:solidFill>
                  <a:srgbClr val="1F1F1F"/>
                </a:solidFill>
              </a:rPr>
              <a:t>(</a:t>
            </a:r>
            <a:r>
              <a:rPr sz="1600" dirty="0" err="1">
                <a:solidFill>
                  <a:srgbClr val="1F1F1F"/>
                </a:solidFill>
              </a:rPr>
              <a:t>routerId</a:t>
            </a:r>
            <a:r>
              <a:rPr sz="1600" dirty="0">
                <a:solidFill>
                  <a:srgbClr val="1F1F1F"/>
                </a:solidFill>
              </a:rPr>
              <a:t>, config);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}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public </a:t>
            </a:r>
            <a:r>
              <a:rPr sz="1600" dirty="0" err="1">
                <a:solidFill>
                  <a:srgbClr val="1F1F1F"/>
                </a:solidFill>
              </a:rPr>
              <a:t>CompletableFuture</a:t>
            </a:r>
            <a:r>
              <a:rPr sz="1600" dirty="0">
                <a:solidFill>
                  <a:srgbClr val="1F1F1F"/>
                </a:solidFill>
              </a:rPr>
              <a:t>&lt;Void&gt; </a:t>
            </a:r>
            <a:r>
              <a:rPr sz="1600" dirty="0" err="1">
                <a:solidFill>
                  <a:srgbClr val="1F1F1F"/>
                </a:solidFill>
              </a:rPr>
              <a:t>createVlan</a:t>
            </a:r>
            <a:r>
              <a:rPr sz="1600" dirty="0">
                <a:solidFill>
                  <a:srgbClr val="1F1F1F"/>
                </a:solidFill>
              </a:rPr>
              <a:t>(String </a:t>
            </a:r>
            <a:r>
              <a:rPr sz="1600" dirty="0" err="1">
                <a:solidFill>
                  <a:srgbClr val="1F1F1F"/>
                </a:solidFill>
              </a:rPr>
              <a:t>switchId</a:t>
            </a:r>
            <a:r>
              <a:rPr sz="1600" dirty="0">
                <a:solidFill>
                  <a:srgbClr val="1F1F1F"/>
                </a:solidFill>
              </a:rPr>
              <a:t>, </a:t>
            </a:r>
            <a:r>
              <a:rPr sz="1600" dirty="0" err="1">
                <a:solidFill>
                  <a:srgbClr val="1F1F1F"/>
                </a:solidFill>
              </a:rPr>
              <a:t>VlanConfig</a:t>
            </a:r>
            <a:r>
              <a:rPr sz="1600" dirty="0">
                <a:solidFill>
                  <a:srgbClr val="1F1F1F"/>
                </a:solidFill>
              </a:rPr>
              <a:t> </a:t>
            </a:r>
            <a:r>
              <a:rPr sz="1600" dirty="0" err="1">
                <a:solidFill>
                  <a:srgbClr val="1F1F1F"/>
                </a:solidFill>
              </a:rPr>
              <a:t>vlanConfig</a:t>
            </a:r>
            <a:r>
              <a:rPr sz="1600" dirty="0">
                <a:solidFill>
                  <a:srgbClr val="1F1F1F"/>
                </a:solidFill>
              </a:rPr>
              <a:t>) {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    return </a:t>
            </a:r>
            <a:r>
              <a:rPr sz="1600" dirty="0" err="1">
                <a:solidFill>
                  <a:srgbClr val="1F1F1F"/>
                </a:solidFill>
              </a:rPr>
              <a:t>switchService.addVlan</a:t>
            </a:r>
            <a:r>
              <a:rPr sz="1600" dirty="0">
                <a:solidFill>
                  <a:srgbClr val="1F1F1F"/>
                </a:solidFill>
              </a:rPr>
              <a:t>(</a:t>
            </a:r>
            <a:r>
              <a:rPr sz="1600" dirty="0" err="1">
                <a:solidFill>
                  <a:srgbClr val="1F1F1F"/>
                </a:solidFill>
              </a:rPr>
              <a:t>switchId</a:t>
            </a:r>
            <a:r>
              <a:rPr sz="1600" dirty="0">
                <a:solidFill>
                  <a:srgbClr val="1F1F1F"/>
                </a:solidFill>
              </a:rPr>
              <a:t>, </a:t>
            </a:r>
            <a:r>
              <a:rPr sz="1600" dirty="0" err="1">
                <a:solidFill>
                  <a:srgbClr val="1F1F1F"/>
                </a:solidFill>
              </a:rPr>
              <a:t>vlanConfig</a:t>
            </a:r>
            <a:r>
              <a:rPr sz="1600" dirty="0">
                <a:solidFill>
                  <a:srgbClr val="1F1F1F"/>
                </a:solidFill>
              </a:rPr>
              <a:t>);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}</a:t>
            </a:r>
            <a:br>
              <a:rPr sz="1600" dirty="0"/>
            </a:b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Keine Undo/Redo-</a:t>
            </a:r>
            <a:r>
              <a:rPr sz="1800" dirty="0" err="1"/>
              <a:t>Funktionalität</a:t>
            </a:r>
            <a:r>
              <a:rPr sz="1800" dirty="0"/>
              <a:t>: </a:t>
            </a:r>
            <a:r>
              <a:rPr sz="1800" dirty="0" err="1"/>
              <a:t>Kritische</a:t>
            </a:r>
            <a:r>
              <a:rPr sz="1800" dirty="0"/>
              <a:t> </a:t>
            </a:r>
            <a:r>
              <a:rPr sz="1800" dirty="0" err="1"/>
              <a:t>Operationen</a:t>
            </a:r>
            <a:r>
              <a:rPr sz="1800" dirty="0"/>
              <a:t> </a:t>
            </a:r>
            <a:r>
              <a:rPr sz="1800" dirty="0" err="1"/>
              <a:t>nicht</a:t>
            </a:r>
            <a:r>
              <a:rPr sz="1800" dirty="0"/>
              <a:t> </a:t>
            </a:r>
            <a:r>
              <a:rPr sz="1800" dirty="0" err="1"/>
              <a:t>rückgängig</a:t>
            </a:r>
            <a:r>
              <a:rPr sz="1800" dirty="0"/>
              <a:t> </a:t>
            </a:r>
            <a:r>
              <a:rPr sz="1800" dirty="0" err="1"/>
              <a:t>machbar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Keine </a:t>
            </a:r>
            <a:r>
              <a:rPr sz="1800" dirty="0" err="1"/>
              <a:t>Operationen</a:t>
            </a:r>
            <a:r>
              <a:rPr sz="1800" dirty="0"/>
              <a:t>-Queue: Commands </a:t>
            </a:r>
            <a:r>
              <a:rPr sz="1800" dirty="0" err="1"/>
              <a:t>können</a:t>
            </a:r>
            <a:r>
              <a:rPr sz="1800" dirty="0"/>
              <a:t> </a:t>
            </a:r>
            <a:r>
              <a:rPr sz="1800" dirty="0" err="1"/>
              <a:t>nicht</a:t>
            </a:r>
            <a:r>
              <a:rPr sz="1800" dirty="0"/>
              <a:t> </a:t>
            </a:r>
            <a:r>
              <a:rPr sz="1800" dirty="0" err="1"/>
              <a:t>gespeichert</a:t>
            </a:r>
            <a:r>
              <a:rPr sz="1800" dirty="0"/>
              <a:t> und </a:t>
            </a:r>
            <a:r>
              <a:rPr sz="1800" dirty="0" err="1"/>
              <a:t>später</a:t>
            </a:r>
            <a:r>
              <a:rPr sz="1800" dirty="0"/>
              <a:t> </a:t>
            </a:r>
            <a:r>
              <a:rPr sz="1800" dirty="0" err="1"/>
              <a:t>ausgeführt</a:t>
            </a:r>
            <a:r>
              <a:rPr sz="1800" dirty="0"/>
              <a:t> </a:t>
            </a:r>
            <a:r>
              <a:rPr sz="1800" dirty="0" err="1"/>
              <a:t>werden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Schwierige</a:t>
            </a:r>
            <a:r>
              <a:rPr sz="1800" dirty="0"/>
              <a:t> Transaktionen: </a:t>
            </a:r>
            <a:r>
              <a:rPr sz="1800" dirty="0" err="1"/>
              <a:t>Mehrere</a:t>
            </a:r>
            <a:r>
              <a:rPr sz="1800" dirty="0"/>
              <a:t> </a:t>
            </a:r>
            <a:r>
              <a:rPr sz="1800" dirty="0" err="1"/>
              <a:t>Aktionen</a:t>
            </a:r>
            <a:r>
              <a:rPr sz="1800" dirty="0"/>
              <a:t> </a:t>
            </a:r>
            <a:r>
              <a:rPr sz="1800" dirty="0" err="1"/>
              <a:t>nicht</a:t>
            </a:r>
            <a:r>
              <a:rPr sz="1800" dirty="0"/>
              <a:t> </a:t>
            </a:r>
            <a:r>
              <a:rPr sz="1800" dirty="0" err="1"/>
              <a:t>als</a:t>
            </a:r>
            <a:r>
              <a:rPr sz="1800" dirty="0"/>
              <a:t> </a:t>
            </a:r>
            <a:r>
              <a:rPr sz="1800" dirty="0" err="1"/>
              <a:t>atomische</a:t>
            </a:r>
            <a:r>
              <a:rPr sz="1800" dirty="0"/>
              <a:t> Einheit</a:t>
            </a:r>
          </a:p>
          <a:p>
            <a:pPr>
              <a:lnSpc>
                <a:spcPct val="150000"/>
              </a:lnSpc>
            </a:pPr>
            <a:r>
              <a:rPr sz="1800" dirty="0"/>
              <a:t>Kein Audit Trail: Compliance-</a:t>
            </a:r>
            <a:r>
              <a:rPr sz="1800" dirty="0" err="1"/>
              <a:t>Anforderungen</a:t>
            </a:r>
            <a:r>
              <a:rPr sz="1800" dirty="0"/>
              <a:t> </a:t>
            </a:r>
            <a:r>
              <a:rPr sz="1800" dirty="0" err="1"/>
              <a:t>nicht</a:t>
            </a:r>
            <a:r>
              <a:rPr sz="1800" dirty="0"/>
              <a:t> </a:t>
            </a:r>
            <a:r>
              <a:rPr sz="1800" dirty="0" err="1"/>
              <a:t>erfüllbar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Monolithische</a:t>
            </a:r>
            <a:r>
              <a:rPr sz="1800" dirty="0"/>
              <a:t> </a:t>
            </a:r>
            <a:r>
              <a:rPr sz="1800" dirty="0" err="1"/>
              <a:t>Ausführung</a:t>
            </a:r>
            <a:r>
              <a:rPr sz="1800" dirty="0"/>
              <a:t>: </a:t>
            </a:r>
            <a:r>
              <a:rPr sz="1800" dirty="0" err="1"/>
              <a:t>Direkte</a:t>
            </a:r>
            <a:r>
              <a:rPr sz="1800" dirty="0"/>
              <a:t> </a:t>
            </a:r>
            <a:r>
              <a:rPr sz="1800" dirty="0" err="1"/>
              <a:t>Kopplung</a:t>
            </a:r>
            <a:r>
              <a:rPr sz="1800" dirty="0"/>
              <a:t> </a:t>
            </a:r>
            <a:r>
              <a:rPr sz="1800" dirty="0" err="1"/>
              <a:t>zwischen</a:t>
            </a:r>
            <a:r>
              <a:rPr sz="1800" dirty="0"/>
              <a:t> Request und Execution</a:t>
            </a:r>
          </a:p>
          <a:p>
            <a:pPr>
              <a:lnSpc>
                <a:spcPct val="150000"/>
              </a:lnSpc>
            </a:pPr>
            <a:r>
              <a:rPr sz="1800" dirty="0" err="1"/>
              <a:t>Fehlende</a:t>
            </a:r>
            <a:r>
              <a:rPr sz="1800" dirty="0"/>
              <a:t> Batch-Operations: </a:t>
            </a:r>
            <a:r>
              <a:rPr sz="1800" dirty="0" err="1"/>
              <a:t>Komplexe</a:t>
            </a:r>
            <a:r>
              <a:rPr sz="1800" dirty="0"/>
              <a:t> </a:t>
            </a:r>
            <a:r>
              <a:rPr sz="1800" dirty="0" err="1"/>
              <a:t>Operationssequenzen</a:t>
            </a:r>
            <a:r>
              <a:rPr sz="1800" dirty="0"/>
              <a:t> </a:t>
            </a:r>
            <a:r>
              <a:rPr sz="1800" dirty="0" err="1"/>
              <a:t>nicht</a:t>
            </a:r>
            <a:r>
              <a:rPr sz="1800" dirty="0"/>
              <a:t> </a:t>
            </a:r>
            <a:r>
              <a:rPr sz="1800" dirty="0" err="1"/>
              <a:t>möglich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C8970-242A-95C2-DCC7-ED65913DD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1BCCF-DE84-5E7F-E0E2-CF2A4D3F6A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Strategy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3838FF8-8BBF-1568-7A52-D1250AC160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44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Command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Request </a:t>
            </a:r>
            <a:r>
              <a:rPr sz="1800" dirty="0" err="1"/>
              <a:t>als</a:t>
            </a:r>
            <a:r>
              <a:rPr sz="1800" dirty="0"/>
              <a:t> </a:t>
            </a:r>
            <a:r>
              <a:rPr sz="1800" dirty="0" err="1"/>
              <a:t>Objekt</a:t>
            </a:r>
            <a:r>
              <a:rPr sz="1800" dirty="0"/>
              <a:t>: </a:t>
            </a:r>
            <a:r>
              <a:rPr sz="1800" dirty="0" err="1"/>
              <a:t>Aktionen</a:t>
            </a:r>
            <a:r>
              <a:rPr sz="1800" dirty="0"/>
              <a:t> </a:t>
            </a:r>
            <a:r>
              <a:rPr sz="1800" dirty="0" err="1"/>
              <a:t>werden</a:t>
            </a:r>
            <a:r>
              <a:rPr sz="1800" dirty="0"/>
              <a:t> </a:t>
            </a:r>
            <a:r>
              <a:rPr sz="1800" dirty="0" err="1"/>
              <a:t>zu</a:t>
            </a:r>
            <a:r>
              <a:rPr sz="1800" dirty="0"/>
              <a:t> </a:t>
            </a:r>
            <a:r>
              <a:rPr sz="1800" dirty="0" err="1"/>
              <a:t>manipulierbaren</a:t>
            </a:r>
            <a:r>
              <a:rPr sz="1800" dirty="0"/>
              <a:t> </a:t>
            </a:r>
            <a:r>
              <a:rPr sz="1800" dirty="0" err="1"/>
              <a:t>Objekten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Undo/Redo-</a:t>
            </a:r>
            <a:r>
              <a:rPr sz="1800" dirty="0" err="1"/>
              <a:t>Fähigkeit</a:t>
            </a:r>
            <a:r>
              <a:rPr sz="1800" dirty="0"/>
              <a:t>: </a:t>
            </a:r>
            <a:r>
              <a:rPr sz="1800" dirty="0" err="1"/>
              <a:t>Operationen</a:t>
            </a:r>
            <a:r>
              <a:rPr sz="1800" dirty="0"/>
              <a:t> </a:t>
            </a:r>
            <a:r>
              <a:rPr sz="1800" dirty="0" err="1"/>
              <a:t>können</a:t>
            </a:r>
            <a:r>
              <a:rPr sz="1800" dirty="0"/>
              <a:t> </a:t>
            </a:r>
            <a:r>
              <a:rPr sz="1800" dirty="0" err="1"/>
              <a:t>rückgängig</a:t>
            </a:r>
            <a:r>
              <a:rPr sz="1800" dirty="0"/>
              <a:t> </a:t>
            </a:r>
            <a:r>
              <a:rPr sz="1800" dirty="0" err="1"/>
              <a:t>gemacht</a:t>
            </a:r>
            <a:r>
              <a:rPr sz="1800" dirty="0"/>
              <a:t> </a:t>
            </a:r>
            <a:r>
              <a:rPr sz="1800" dirty="0" err="1"/>
              <a:t>werden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Entkopplung</a:t>
            </a:r>
            <a:r>
              <a:rPr sz="1800" dirty="0"/>
              <a:t>: Invoker </a:t>
            </a:r>
            <a:r>
              <a:rPr sz="1800" dirty="0" err="1"/>
              <a:t>kennt</a:t>
            </a:r>
            <a:r>
              <a:rPr sz="1800" dirty="0"/>
              <a:t> </a:t>
            </a:r>
            <a:r>
              <a:rPr sz="1800" dirty="0" err="1"/>
              <a:t>nicht</a:t>
            </a:r>
            <a:r>
              <a:rPr sz="1800" dirty="0"/>
              <a:t> die Details der </a:t>
            </a:r>
            <a:r>
              <a:rPr sz="1800" dirty="0" err="1"/>
              <a:t>Ausführung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Queue-</a:t>
            </a:r>
            <a:r>
              <a:rPr sz="1800" dirty="0" err="1"/>
              <a:t>Unterstützung</a:t>
            </a:r>
            <a:r>
              <a:rPr sz="1800" dirty="0"/>
              <a:t>: Commands </a:t>
            </a:r>
            <a:r>
              <a:rPr sz="1800" dirty="0" err="1"/>
              <a:t>können</a:t>
            </a:r>
            <a:r>
              <a:rPr sz="1800" dirty="0"/>
              <a:t> </a:t>
            </a:r>
            <a:r>
              <a:rPr sz="1800" dirty="0" err="1"/>
              <a:t>gespeichert</a:t>
            </a:r>
            <a:r>
              <a:rPr sz="1800" dirty="0"/>
              <a:t> und </a:t>
            </a:r>
            <a:r>
              <a:rPr sz="1800" dirty="0" err="1"/>
              <a:t>später</a:t>
            </a:r>
            <a:r>
              <a:rPr sz="1800" dirty="0"/>
              <a:t> </a:t>
            </a:r>
            <a:r>
              <a:rPr sz="1800" dirty="0" err="1"/>
              <a:t>ausgeführt</a:t>
            </a:r>
            <a:r>
              <a:rPr sz="1800" dirty="0"/>
              <a:t> </a:t>
            </a:r>
            <a:r>
              <a:rPr sz="1800" dirty="0" err="1"/>
              <a:t>werden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Macro Commands: </a:t>
            </a:r>
            <a:r>
              <a:rPr sz="1800" dirty="0" err="1"/>
              <a:t>Komplexe</a:t>
            </a:r>
            <a:r>
              <a:rPr sz="1800" dirty="0"/>
              <a:t> </a:t>
            </a:r>
            <a:r>
              <a:rPr sz="1800" dirty="0" err="1"/>
              <a:t>Operationssequenzen</a:t>
            </a:r>
            <a:r>
              <a:rPr sz="1800" dirty="0"/>
              <a:t> </a:t>
            </a:r>
            <a:r>
              <a:rPr sz="1800" dirty="0" err="1"/>
              <a:t>als</a:t>
            </a:r>
            <a:r>
              <a:rPr sz="1800" dirty="0"/>
              <a:t> </a:t>
            </a:r>
            <a:r>
              <a:rPr sz="1800" dirty="0" err="1"/>
              <a:t>atomische</a:t>
            </a:r>
            <a:r>
              <a:rPr sz="1800" dirty="0"/>
              <a:t> Einheit</a:t>
            </a:r>
          </a:p>
          <a:p>
            <a:pPr>
              <a:lnSpc>
                <a:spcPct val="150000"/>
              </a:lnSpc>
            </a:pPr>
            <a:r>
              <a:rPr sz="1800" dirty="0"/>
              <a:t>CQRS Integration: </a:t>
            </a:r>
            <a:r>
              <a:rPr sz="1800" dirty="0" err="1"/>
              <a:t>Trennung</a:t>
            </a:r>
            <a:r>
              <a:rPr sz="1800" dirty="0"/>
              <a:t> von Commands und Queries</a:t>
            </a:r>
          </a:p>
          <a:p>
            <a:pPr>
              <a:lnSpc>
                <a:spcPct val="150000"/>
              </a:lnSpc>
            </a:pPr>
            <a:r>
              <a:rPr sz="1800" dirty="0"/>
              <a:t>Audit Trail: </a:t>
            </a:r>
            <a:r>
              <a:rPr sz="1800" dirty="0" err="1"/>
              <a:t>Vollständige</a:t>
            </a:r>
            <a:r>
              <a:rPr sz="1800" dirty="0"/>
              <a:t> </a:t>
            </a:r>
            <a:r>
              <a:rPr sz="1800" dirty="0" err="1"/>
              <a:t>Nachverfolgung</a:t>
            </a:r>
            <a:r>
              <a:rPr sz="1800" dirty="0"/>
              <a:t> </a:t>
            </a:r>
            <a:r>
              <a:rPr sz="1800" dirty="0" err="1"/>
              <a:t>aller</a:t>
            </a:r>
            <a:r>
              <a:rPr sz="1800" dirty="0"/>
              <a:t> </a:t>
            </a:r>
            <a:r>
              <a:rPr sz="1800" dirty="0" err="1"/>
              <a:t>Änderungen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Undo/Redo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sz="1600" dirty="0">
                <a:solidFill>
                  <a:srgbClr val="1F1F1F"/>
                </a:solidFill>
              </a:rPr>
              <a:t>// Command Interface in Go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type </a:t>
            </a:r>
            <a:r>
              <a:rPr sz="1600" dirty="0" err="1">
                <a:solidFill>
                  <a:srgbClr val="1F1F1F"/>
                </a:solidFill>
              </a:rPr>
              <a:t>NetworkCommand</a:t>
            </a:r>
            <a:r>
              <a:rPr sz="1600" dirty="0">
                <a:solidFill>
                  <a:srgbClr val="1F1F1F"/>
                </a:solidFill>
              </a:rPr>
              <a:t> interface {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Execute() (*</a:t>
            </a:r>
            <a:r>
              <a:rPr sz="1600" dirty="0" err="1">
                <a:solidFill>
                  <a:srgbClr val="1F1F1F"/>
                </a:solidFill>
              </a:rPr>
              <a:t>CommandResult</a:t>
            </a:r>
            <a:r>
              <a:rPr sz="1600" dirty="0">
                <a:solidFill>
                  <a:srgbClr val="1F1F1F"/>
                </a:solidFill>
              </a:rPr>
              <a:t>, error)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Undo() (*</a:t>
            </a:r>
            <a:r>
              <a:rPr sz="1600" dirty="0" err="1">
                <a:solidFill>
                  <a:srgbClr val="1F1F1F"/>
                </a:solidFill>
              </a:rPr>
              <a:t>CommandResult</a:t>
            </a:r>
            <a:r>
              <a:rPr sz="1600" dirty="0">
                <a:solidFill>
                  <a:srgbClr val="1F1F1F"/>
                </a:solidFill>
              </a:rPr>
              <a:t>, error)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</a:t>
            </a:r>
            <a:r>
              <a:rPr sz="1600" dirty="0" err="1">
                <a:solidFill>
                  <a:srgbClr val="1F1F1F"/>
                </a:solidFill>
              </a:rPr>
              <a:t>CanUndo</a:t>
            </a:r>
            <a:r>
              <a:rPr sz="1600" dirty="0">
                <a:solidFill>
                  <a:srgbClr val="1F1F1F"/>
                </a:solidFill>
              </a:rPr>
              <a:t>() bool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</a:t>
            </a:r>
            <a:r>
              <a:rPr sz="1600" dirty="0" err="1">
                <a:solidFill>
                  <a:srgbClr val="1F1F1F"/>
                </a:solidFill>
              </a:rPr>
              <a:t>GetDescription</a:t>
            </a:r>
            <a:r>
              <a:rPr sz="1600" dirty="0">
                <a:solidFill>
                  <a:srgbClr val="1F1F1F"/>
                </a:solidFill>
              </a:rPr>
              <a:t>() string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}</a:t>
            </a:r>
            <a:br>
              <a:rPr sz="1600" dirty="0"/>
            </a:b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// Macro Command für </a:t>
            </a:r>
            <a:r>
              <a:rPr sz="1600" dirty="0" err="1">
                <a:solidFill>
                  <a:srgbClr val="1F1F1F"/>
                </a:solidFill>
              </a:rPr>
              <a:t>transaktionale</a:t>
            </a:r>
            <a:r>
              <a:rPr sz="1600" dirty="0">
                <a:solidFill>
                  <a:srgbClr val="1F1F1F"/>
                </a:solidFill>
              </a:rPr>
              <a:t> </a:t>
            </a:r>
            <a:r>
              <a:rPr sz="1600" dirty="0" err="1">
                <a:solidFill>
                  <a:srgbClr val="1F1F1F"/>
                </a:solidFill>
              </a:rPr>
              <a:t>Operationen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type </a:t>
            </a:r>
            <a:r>
              <a:rPr sz="1600" dirty="0" err="1">
                <a:solidFill>
                  <a:srgbClr val="1F1F1F"/>
                </a:solidFill>
              </a:rPr>
              <a:t>MacroCommand</a:t>
            </a:r>
            <a:r>
              <a:rPr sz="1600" dirty="0">
                <a:solidFill>
                  <a:srgbClr val="1F1F1F"/>
                </a:solidFill>
              </a:rPr>
              <a:t> struct {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commands []</a:t>
            </a:r>
            <a:r>
              <a:rPr sz="1600" dirty="0" err="1">
                <a:solidFill>
                  <a:srgbClr val="1F1F1F"/>
                </a:solidFill>
              </a:rPr>
              <a:t>NetworkCommand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}</a:t>
            </a:r>
            <a:br>
              <a:rPr sz="1600" dirty="0"/>
            </a:br>
            <a:br>
              <a:rPr sz="1600" dirty="0"/>
            </a:br>
            <a:r>
              <a:rPr sz="1600" dirty="0" err="1">
                <a:solidFill>
                  <a:srgbClr val="1F1F1F"/>
                </a:solidFill>
              </a:rPr>
              <a:t>func</a:t>
            </a:r>
            <a:r>
              <a:rPr sz="1600" dirty="0">
                <a:solidFill>
                  <a:srgbClr val="1F1F1F"/>
                </a:solidFill>
              </a:rPr>
              <a:t> (mc *</a:t>
            </a:r>
            <a:r>
              <a:rPr sz="1600" dirty="0" err="1">
                <a:solidFill>
                  <a:srgbClr val="1F1F1F"/>
                </a:solidFill>
              </a:rPr>
              <a:t>MacroCommand</a:t>
            </a:r>
            <a:r>
              <a:rPr sz="1600" dirty="0">
                <a:solidFill>
                  <a:srgbClr val="1F1F1F"/>
                </a:solidFill>
              </a:rPr>
              <a:t>) Execute() (*</a:t>
            </a:r>
            <a:r>
              <a:rPr sz="1600" dirty="0" err="1">
                <a:solidFill>
                  <a:srgbClr val="1F1F1F"/>
                </a:solidFill>
              </a:rPr>
              <a:t>CommandResult</a:t>
            </a:r>
            <a:r>
              <a:rPr sz="1600" dirty="0">
                <a:solidFill>
                  <a:srgbClr val="1F1F1F"/>
                </a:solidFill>
              </a:rPr>
              <a:t>, error) {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for _, command := range </a:t>
            </a:r>
            <a:r>
              <a:rPr sz="1600" dirty="0" err="1">
                <a:solidFill>
                  <a:srgbClr val="1F1F1F"/>
                </a:solidFill>
              </a:rPr>
              <a:t>mc.commands</a:t>
            </a:r>
            <a:r>
              <a:rPr sz="1600" dirty="0">
                <a:solidFill>
                  <a:srgbClr val="1F1F1F"/>
                </a:solidFill>
              </a:rPr>
              <a:t> {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    if err := </a:t>
            </a:r>
            <a:r>
              <a:rPr sz="1600" dirty="0" err="1">
                <a:solidFill>
                  <a:srgbClr val="1F1F1F"/>
                </a:solidFill>
              </a:rPr>
              <a:t>command.Execute</a:t>
            </a:r>
            <a:r>
              <a:rPr sz="1600" dirty="0">
                <a:solidFill>
                  <a:srgbClr val="1F1F1F"/>
                </a:solidFill>
              </a:rPr>
              <a:t>(); err != nil {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        </a:t>
            </a:r>
            <a:r>
              <a:rPr sz="1600" dirty="0" err="1">
                <a:solidFill>
                  <a:srgbClr val="1F1F1F"/>
                </a:solidFill>
              </a:rPr>
              <a:t>mc.rollbackExecutedCommands</a:t>
            </a:r>
            <a:r>
              <a:rPr sz="1600" dirty="0">
                <a:solidFill>
                  <a:srgbClr val="1F1F1F"/>
                </a:solidFill>
              </a:rPr>
              <a:t>() // Automatic rollback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        return nil, err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    }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}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return &amp;</a:t>
            </a:r>
            <a:r>
              <a:rPr sz="1600" dirty="0" err="1">
                <a:solidFill>
                  <a:srgbClr val="1F1F1F"/>
                </a:solidFill>
              </a:rPr>
              <a:t>CommandResult</a:t>
            </a:r>
            <a:r>
              <a:rPr sz="1600" dirty="0">
                <a:solidFill>
                  <a:srgbClr val="1F1F1F"/>
                </a:solidFill>
              </a:rPr>
              <a:t>{Success: true}, nil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CB21E7-F2BC-E8C4-93F6-F4C8D4380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98521E-9F38-B364-03C6-CF2129407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74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sz="1800" dirty="0">
                <a:solidFill>
                  <a:srgbClr val="1F1F1F"/>
                </a:solidFill>
              </a:rPr>
              <a:t>public class </a:t>
            </a:r>
            <a:r>
              <a:rPr sz="1800" dirty="0" err="1">
                <a:solidFill>
                  <a:srgbClr val="1F1F1F"/>
                </a:solidFill>
              </a:rPr>
              <a:t>NetworkDevice</a:t>
            </a:r>
            <a:r>
              <a:rPr sz="1800" dirty="0">
                <a:solidFill>
                  <a:srgbClr val="1F1F1F"/>
                </a:solidFill>
              </a:rPr>
              <a:t> {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private </a:t>
            </a:r>
            <a:r>
              <a:rPr sz="1800" dirty="0" err="1">
                <a:solidFill>
                  <a:srgbClr val="1F1F1F"/>
                </a:solidFill>
              </a:rPr>
              <a:t>DeviceStatus</a:t>
            </a:r>
            <a:r>
              <a:rPr sz="1800" dirty="0">
                <a:solidFill>
                  <a:srgbClr val="1F1F1F"/>
                </a:solidFill>
              </a:rPr>
              <a:t> status = </a:t>
            </a:r>
            <a:r>
              <a:rPr sz="1800" dirty="0" err="1">
                <a:solidFill>
                  <a:srgbClr val="1F1F1F"/>
                </a:solidFill>
              </a:rPr>
              <a:t>DeviceStatus.INACTIVE</a:t>
            </a:r>
            <a:r>
              <a:rPr sz="1800" dirty="0">
                <a:solidFill>
                  <a:srgbClr val="1F1F1F"/>
                </a:solidFill>
              </a:rPr>
              <a:t>;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public </a:t>
            </a:r>
            <a:r>
              <a:rPr sz="1800" dirty="0" err="1">
                <a:solidFill>
                  <a:srgbClr val="1F1F1F"/>
                </a:solidFill>
              </a:rPr>
              <a:t>CompletableFuture</a:t>
            </a:r>
            <a:r>
              <a:rPr sz="1800" dirty="0">
                <a:solidFill>
                  <a:srgbClr val="1F1F1F"/>
                </a:solidFill>
              </a:rPr>
              <a:t>&lt;Void&gt; activate() {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    if (status == </a:t>
            </a:r>
            <a:r>
              <a:rPr sz="1800" dirty="0" err="1">
                <a:solidFill>
                  <a:srgbClr val="1F1F1F"/>
                </a:solidFill>
              </a:rPr>
              <a:t>DeviceStatus.INACTIVE</a:t>
            </a:r>
            <a:r>
              <a:rPr sz="1800" dirty="0">
                <a:solidFill>
                  <a:srgbClr val="1F1F1F"/>
                </a:solidFill>
              </a:rPr>
              <a:t>) {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        return </a:t>
            </a:r>
            <a:r>
              <a:rPr sz="1800" dirty="0" err="1">
                <a:solidFill>
                  <a:srgbClr val="1F1F1F"/>
                </a:solidFill>
              </a:rPr>
              <a:t>performInitialization</a:t>
            </a:r>
            <a:r>
              <a:rPr sz="1800" dirty="0">
                <a:solidFill>
                  <a:srgbClr val="1F1F1F"/>
                </a:solidFill>
              </a:rPr>
              <a:t>()</a:t>
            </a:r>
            <a:br>
              <a:rPr lang="en-US" sz="1800" dirty="0">
                <a:solidFill>
                  <a:srgbClr val="1F1F1F"/>
                </a:solidFill>
              </a:rPr>
            </a:br>
            <a:r>
              <a:rPr lang="en-US" sz="1800" dirty="0">
                <a:solidFill>
                  <a:srgbClr val="1F1F1F"/>
                </a:solidFill>
              </a:rPr>
              <a:t>                </a:t>
            </a:r>
            <a:r>
              <a:rPr sz="1800" dirty="0">
                <a:solidFill>
                  <a:srgbClr val="1F1F1F"/>
                </a:solidFill>
              </a:rPr>
              <a:t>.</a:t>
            </a:r>
            <a:r>
              <a:rPr sz="1800" dirty="0" err="1">
                <a:solidFill>
                  <a:srgbClr val="1F1F1F"/>
                </a:solidFill>
              </a:rPr>
              <a:t>thenRun</a:t>
            </a:r>
            <a:r>
              <a:rPr sz="1800" dirty="0">
                <a:solidFill>
                  <a:srgbClr val="1F1F1F"/>
                </a:solidFill>
              </a:rPr>
              <a:t>(() -&gt; status = </a:t>
            </a:r>
            <a:r>
              <a:rPr sz="1800" dirty="0" err="1">
                <a:solidFill>
                  <a:srgbClr val="1F1F1F"/>
                </a:solidFill>
              </a:rPr>
              <a:t>DeviceStatus.ACTIVE</a:t>
            </a:r>
            <a:r>
              <a:rPr sz="1800" dirty="0">
                <a:solidFill>
                  <a:srgbClr val="1F1F1F"/>
                </a:solidFill>
              </a:rPr>
              <a:t>);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    } else if (status == </a:t>
            </a:r>
            <a:r>
              <a:rPr sz="1800" dirty="0" err="1">
                <a:solidFill>
                  <a:srgbClr val="1F1F1F"/>
                </a:solidFill>
              </a:rPr>
              <a:t>DeviceStatus.MAINTENANCE</a:t>
            </a:r>
            <a:r>
              <a:rPr sz="1800" dirty="0">
                <a:solidFill>
                  <a:srgbClr val="1F1F1F"/>
                </a:solidFill>
              </a:rPr>
              <a:t>) {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        return </a:t>
            </a:r>
            <a:r>
              <a:rPr sz="1800" dirty="0" err="1">
                <a:solidFill>
                  <a:srgbClr val="1F1F1F"/>
                </a:solidFill>
              </a:rPr>
              <a:t>exitMaintenanceMode</a:t>
            </a:r>
            <a:r>
              <a:rPr sz="1800" dirty="0">
                <a:solidFill>
                  <a:srgbClr val="1F1F1F"/>
                </a:solidFill>
              </a:rPr>
              <a:t>()</a:t>
            </a:r>
            <a:br>
              <a:rPr lang="en-US" sz="1800" dirty="0">
                <a:solidFill>
                  <a:srgbClr val="1F1F1F"/>
                </a:solidFill>
              </a:rPr>
            </a:br>
            <a:r>
              <a:rPr lang="en-US" sz="1800" dirty="0">
                <a:solidFill>
                  <a:srgbClr val="1F1F1F"/>
                </a:solidFill>
              </a:rPr>
              <a:t>                </a:t>
            </a:r>
            <a:r>
              <a:rPr sz="1800" dirty="0">
                <a:solidFill>
                  <a:srgbClr val="1F1F1F"/>
                </a:solidFill>
              </a:rPr>
              <a:t>.</a:t>
            </a:r>
            <a:r>
              <a:rPr sz="1800" dirty="0" err="1">
                <a:solidFill>
                  <a:srgbClr val="1F1F1F"/>
                </a:solidFill>
              </a:rPr>
              <a:t>thenRun</a:t>
            </a:r>
            <a:r>
              <a:rPr sz="1800" dirty="0">
                <a:solidFill>
                  <a:srgbClr val="1F1F1F"/>
                </a:solidFill>
              </a:rPr>
              <a:t>(() -&gt; status = </a:t>
            </a:r>
            <a:r>
              <a:rPr sz="1800" dirty="0" err="1">
                <a:solidFill>
                  <a:srgbClr val="1F1F1F"/>
                </a:solidFill>
              </a:rPr>
              <a:t>DeviceStatus.ACTIVE</a:t>
            </a:r>
            <a:r>
              <a:rPr sz="1800" dirty="0">
                <a:solidFill>
                  <a:srgbClr val="1F1F1F"/>
                </a:solidFill>
              </a:rPr>
              <a:t>);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    } else {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        throw new </a:t>
            </a:r>
            <a:r>
              <a:rPr sz="1800" dirty="0" err="1">
                <a:solidFill>
                  <a:srgbClr val="1F1F1F"/>
                </a:solidFill>
              </a:rPr>
              <a:t>IllegalStateException</a:t>
            </a:r>
            <a:r>
              <a:rPr sz="1800" dirty="0">
                <a:solidFill>
                  <a:srgbClr val="1F1F1F"/>
                </a:solidFill>
              </a:rPr>
              <a:t>(</a:t>
            </a:r>
            <a:br>
              <a:rPr lang="en-US" sz="1800" dirty="0">
                <a:solidFill>
                  <a:srgbClr val="1F1F1F"/>
                </a:solidFill>
              </a:rPr>
            </a:br>
            <a:r>
              <a:rPr lang="en-US" sz="1800" dirty="0">
                <a:solidFill>
                  <a:srgbClr val="1F1F1F"/>
                </a:solidFill>
              </a:rPr>
              <a:t>                </a:t>
            </a:r>
            <a:r>
              <a:rPr sz="1800" dirty="0">
                <a:solidFill>
                  <a:srgbClr val="1F1F1F"/>
                </a:solidFill>
              </a:rPr>
              <a:t>"Cannot activate device in status: " + status);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    }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}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// </a:t>
            </a:r>
            <a:r>
              <a:rPr sz="1800" dirty="0" err="1">
                <a:solidFill>
                  <a:srgbClr val="1F1F1F"/>
                </a:solidFill>
              </a:rPr>
              <a:t>Weitere</a:t>
            </a:r>
            <a:r>
              <a:rPr sz="1800" dirty="0">
                <a:solidFill>
                  <a:srgbClr val="1F1F1F"/>
                </a:solidFill>
              </a:rPr>
              <a:t> if-else Logik für State</a:t>
            </a:r>
            <a:r>
              <a:rPr lang="en-US" sz="1800" dirty="0">
                <a:solidFill>
                  <a:srgbClr val="1F1F1F"/>
                </a:solidFill>
              </a:rPr>
              <a:t>s</a:t>
            </a:r>
            <a:r>
              <a:rPr sz="1800" dirty="0">
                <a:solidFill>
                  <a:srgbClr val="1F1F1F"/>
                </a:solidFill>
              </a:rPr>
              <a:t>...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Zustandslogik</a:t>
            </a:r>
            <a:r>
              <a:rPr sz="1800" dirty="0"/>
              <a:t> </a:t>
            </a:r>
            <a:r>
              <a:rPr sz="1800" dirty="0" err="1"/>
              <a:t>verteilt</a:t>
            </a:r>
            <a:r>
              <a:rPr sz="1800" dirty="0"/>
              <a:t> </a:t>
            </a:r>
            <a:r>
              <a:rPr sz="1800" dirty="0" err="1"/>
              <a:t>sich</a:t>
            </a:r>
            <a:r>
              <a:rPr sz="1800" dirty="0"/>
              <a:t> </a:t>
            </a:r>
            <a:r>
              <a:rPr sz="1800" dirty="0" err="1"/>
              <a:t>über</a:t>
            </a:r>
            <a:r>
              <a:rPr sz="1800" dirty="0"/>
              <a:t> die </a:t>
            </a:r>
            <a:r>
              <a:rPr sz="1800" dirty="0" err="1"/>
              <a:t>gesamte</a:t>
            </a:r>
            <a:r>
              <a:rPr sz="1800" dirty="0"/>
              <a:t> Klasse</a:t>
            </a:r>
          </a:p>
          <a:p>
            <a:pPr>
              <a:lnSpc>
                <a:spcPct val="150000"/>
              </a:lnSpc>
            </a:pPr>
            <a:r>
              <a:rPr sz="1800" dirty="0" err="1"/>
              <a:t>Schwierige</a:t>
            </a:r>
            <a:r>
              <a:rPr sz="1800" dirty="0"/>
              <a:t> </a:t>
            </a:r>
            <a:r>
              <a:rPr sz="1800" dirty="0" err="1"/>
              <a:t>Erweiterung</a:t>
            </a:r>
            <a:r>
              <a:rPr sz="1800" dirty="0"/>
              <a:t> um </a:t>
            </a:r>
            <a:r>
              <a:rPr sz="1800" dirty="0" err="1"/>
              <a:t>neue</a:t>
            </a:r>
            <a:r>
              <a:rPr sz="1800" dirty="0"/>
              <a:t> </a:t>
            </a:r>
            <a:r>
              <a:rPr sz="1800" dirty="0" err="1"/>
              <a:t>Zustände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Inkonsistente</a:t>
            </a:r>
            <a:r>
              <a:rPr sz="1800" dirty="0"/>
              <a:t> </a:t>
            </a:r>
            <a:r>
              <a:rPr sz="1800" dirty="0" err="1"/>
              <a:t>Implementierung</a:t>
            </a:r>
            <a:r>
              <a:rPr sz="1800" dirty="0"/>
              <a:t> von Transitions</a:t>
            </a:r>
          </a:p>
          <a:p>
            <a:pPr>
              <a:lnSpc>
                <a:spcPct val="150000"/>
              </a:lnSpc>
            </a:pPr>
            <a:r>
              <a:rPr sz="1800" dirty="0" err="1"/>
              <a:t>Komplexe</a:t>
            </a:r>
            <a:r>
              <a:rPr sz="1800" dirty="0"/>
              <a:t> Zustandsvalidierung in if-else-</a:t>
            </a:r>
            <a:r>
              <a:rPr sz="1800" dirty="0" err="1"/>
              <a:t>Kaskaden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Open-Closed Violation: Neue States </a:t>
            </a:r>
            <a:r>
              <a:rPr sz="1800" dirty="0" err="1"/>
              <a:t>erfordern</a:t>
            </a:r>
            <a:r>
              <a:rPr sz="1800" dirty="0"/>
              <a:t> </a:t>
            </a:r>
            <a:r>
              <a:rPr sz="1800" dirty="0" err="1"/>
              <a:t>Klassenänderung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Single Responsibility Violation: Eine Klasse </a:t>
            </a:r>
            <a:r>
              <a:rPr sz="1800" dirty="0" err="1"/>
              <a:t>verwaltet</a:t>
            </a:r>
            <a:r>
              <a:rPr sz="1800" dirty="0"/>
              <a:t> alle States</a:t>
            </a:r>
          </a:p>
          <a:p>
            <a:pPr>
              <a:lnSpc>
                <a:spcPct val="150000"/>
              </a:lnSpc>
            </a:pPr>
            <a:r>
              <a:rPr sz="1800" dirty="0" err="1"/>
              <a:t>Unübersichtliche</a:t>
            </a:r>
            <a:r>
              <a:rPr sz="1800" dirty="0"/>
              <a:t> </a:t>
            </a:r>
            <a:r>
              <a:rPr sz="1800" dirty="0" err="1"/>
              <a:t>Transitionen</a:t>
            </a:r>
            <a:r>
              <a:rPr sz="1800" dirty="0"/>
              <a:t>: State-</a:t>
            </a:r>
            <a:r>
              <a:rPr sz="1800" dirty="0" err="1"/>
              <a:t>Wechsel</a:t>
            </a:r>
            <a:r>
              <a:rPr sz="1800" dirty="0"/>
              <a:t>-Logik </a:t>
            </a:r>
            <a:r>
              <a:rPr sz="1800" dirty="0" err="1"/>
              <a:t>verstreut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State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Zustandsspezifisches</a:t>
            </a:r>
            <a:r>
              <a:rPr sz="1800" dirty="0"/>
              <a:t> </a:t>
            </a:r>
            <a:r>
              <a:rPr sz="1800" dirty="0" err="1"/>
              <a:t>Verhalten</a:t>
            </a:r>
            <a:r>
              <a:rPr sz="1800" dirty="0"/>
              <a:t> in separate Klassen </a:t>
            </a:r>
            <a:r>
              <a:rPr sz="1800" dirty="0" err="1"/>
              <a:t>gekapselt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Saubere</a:t>
            </a:r>
            <a:r>
              <a:rPr sz="1800" dirty="0"/>
              <a:t> </a:t>
            </a:r>
            <a:r>
              <a:rPr sz="1800" dirty="0" err="1"/>
              <a:t>Trennung</a:t>
            </a:r>
            <a:r>
              <a:rPr sz="1800" dirty="0"/>
              <a:t> von </a:t>
            </a:r>
            <a:r>
              <a:rPr sz="1800" dirty="0" err="1"/>
              <a:t>Zustandslogik</a:t>
            </a:r>
            <a:r>
              <a:rPr sz="1800" dirty="0"/>
              <a:t> für </a:t>
            </a:r>
            <a:r>
              <a:rPr sz="1800" dirty="0" err="1"/>
              <a:t>jeden</a:t>
            </a:r>
            <a:r>
              <a:rPr sz="1800" dirty="0"/>
              <a:t> State</a:t>
            </a:r>
          </a:p>
          <a:p>
            <a:pPr>
              <a:lnSpc>
                <a:spcPct val="150000"/>
              </a:lnSpc>
            </a:pPr>
            <a:r>
              <a:rPr sz="1800" dirty="0" err="1"/>
              <a:t>Einfache</a:t>
            </a:r>
            <a:r>
              <a:rPr sz="1800" dirty="0"/>
              <a:t> </a:t>
            </a:r>
            <a:r>
              <a:rPr sz="1800" dirty="0" err="1"/>
              <a:t>Erweiterung</a:t>
            </a:r>
            <a:r>
              <a:rPr sz="1800" dirty="0"/>
              <a:t> um </a:t>
            </a:r>
            <a:r>
              <a:rPr sz="1800" dirty="0" err="1"/>
              <a:t>neue</a:t>
            </a:r>
            <a:r>
              <a:rPr sz="1800" dirty="0"/>
              <a:t> </a:t>
            </a:r>
            <a:r>
              <a:rPr sz="1800" dirty="0" err="1"/>
              <a:t>Zustände</a:t>
            </a:r>
            <a:r>
              <a:rPr sz="1800" dirty="0"/>
              <a:t> </a:t>
            </a:r>
            <a:r>
              <a:rPr sz="1800" dirty="0" err="1"/>
              <a:t>ohne</a:t>
            </a:r>
            <a:r>
              <a:rPr sz="1800" dirty="0"/>
              <a:t> </a:t>
            </a:r>
            <a:r>
              <a:rPr sz="1800" dirty="0" err="1"/>
              <a:t>bestehende</a:t>
            </a:r>
            <a:r>
              <a:rPr sz="1800" dirty="0"/>
              <a:t> </a:t>
            </a:r>
            <a:r>
              <a:rPr sz="1800" dirty="0" err="1"/>
              <a:t>zu</a:t>
            </a:r>
            <a:r>
              <a:rPr sz="1800" dirty="0"/>
              <a:t> </a:t>
            </a:r>
            <a:r>
              <a:rPr sz="1800" dirty="0" err="1"/>
              <a:t>ändern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Konsistente</a:t>
            </a:r>
            <a:r>
              <a:rPr sz="1800" dirty="0"/>
              <a:t> State Transitions </a:t>
            </a:r>
            <a:r>
              <a:rPr sz="1800" dirty="0" err="1"/>
              <a:t>durch</a:t>
            </a:r>
            <a:r>
              <a:rPr sz="1800" dirty="0"/>
              <a:t> </a:t>
            </a:r>
            <a:r>
              <a:rPr sz="1800" dirty="0" err="1"/>
              <a:t>definierte</a:t>
            </a:r>
            <a:r>
              <a:rPr sz="1800" dirty="0"/>
              <a:t> Interfaces</a:t>
            </a:r>
          </a:p>
          <a:p>
            <a:pPr>
              <a:lnSpc>
                <a:spcPct val="150000"/>
              </a:lnSpc>
            </a:pPr>
            <a:r>
              <a:rPr sz="1800" dirty="0"/>
              <a:t>Event-Driven Architecture </a:t>
            </a:r>
            <a:r>
              <a:rPr sz="1800" dirty="0" err="1"/>
              <a:t>Unterstützung</a:t>
            </a:r>
            <a:r>
              <a:rPr sz="1800" dirty="0"/>
              <a:t> </a:t>
            </a:r>
            <a:r>
              <a:rPr sz="1800" dirty="0" err="1"/>
              <a:t>mit</a:t>
            </a:r>
            <a:r>
              <a:rPr sz="1800" dirty="0"/>
              <a:t> State Events</a:t>
            </a:r>
          </a:p>
          <a:p>
            <a:pPr>
              <a:lnSpc>
                <a:spcPct val="150000"/>
              </a:lnSpc>
            </a:pPr>
            <a:r>
              <a:rPr sz="1800" dirty="0"/>
              <a:t>State History Tracking: </a:t>
            </a:r>
            <a:r>
              <a:rPr sz="1800" dirty="0" err="1"/>
              <a:t>Verfolgung</a:t>
            </a:r>
            <a:r>
              <a:rPr sz="1800" dirty="0"/>
              <a:t> </a:t>
            </a:r>
            <a:r>
              <a:rPr sz="1800" dirty="0" err="1"/>
              <a:t>aller</a:t>
            </a:r>
            <a:r>
              <a:rPr sz="1800" dirty="0"/>
              <a:t> </a:t>
            </a:r>
            <a:r>
              <a:rPr sz="1800" dirty="0" err="1"/>
              <a:t>Zustandswechsel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Concurrent Transition Prevention: Schutz </a:t>
            </a:r>
            <a:r>
              <a:rPr sz="1800" dirty="0" err="1"/>
              <a:t>vor</a:t>
            </a:r>
            <a:r>
              <a:rPr sz="1800" dirty="0"/>
              <a:t> </a:t>
            </a:r>
            <a:r>
              <a:rPr sz="1800" dirty="0" err="1"/>
              <a:t>gleichzeitigen</a:t>
            </a:r>
            <a:r>
              <a:rPr sz="1800" dirty="0"/>
              <a:t> </a:t>
            </a:r>
            <a:r>
              <a:rPr sz="1800" dirty="0" err="1"/>
              <a:t>Änderungen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Zustandsmaschinen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sz="1600" dirty="0">
                <a:solidFill>
                  <a:srgbClr val="1F1F1F"/>
                </a:solidFill>
              </a:rPr>
              <a:t>// State Interface in Java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public interface </a:t>
            </a:r>
            <a:r>
              <a:rPr sz="1600" dirty="0" err="1">
                <a:solidFill>
                  <a:srgbClr val="1F1F1F"/>
                </a:solidFill>
              </a:rPr>
              <a:t>DeviceState</a:t>
            </a:r>
            <a:r>
              <a:rPr sz="1600" dirty="0">
                <a:solidFill>
                  <a:srgbClr val="1F1F1F"/>
                </a:solidFill>
              </a:rPr>
              <a:t> {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</a:t>
            </a:r>
            <a:r>
              <a:rPr sz="1600" dirty="0" err="1">
                <a:solidFill>
                  <a:srgbClr val="1F1F1F"/>
                </a:solidFill>
              </a:rPr>
              <a:t>CompletableFuture</a:t>
            </a:r>
            <a:r>
              <a:rPr sz="1600" dirty="0">
                <a:solidFill>
                  <a:srgbClr val="1F1F1F"/>
                </a:solidFill>
              </a:rPr>
              <a:t>&lt;</a:t>
            </a:r>
            <a:r>
              <a:rPr sz="1600" dirty="0" err="1">
                <a:solidFill>
                  <a:srgbClr val="1F1F1F"/>
                </a:solidFill>
              </a:rPr>
              <a:t>StateTransitionResult</a:t>
            </a:r>
            <a:r>
              <a:rPr sz="1600" dirty="0">
                <a:solidFill>
                  <a:srgbClr val="1F1F1F"/>
                </a:solidFill>
              </a:rPr>
              <a:t>&gt; activate(</a:t>
            </a:r>
            <a:r>
              <a:rPr sz="1600" dirty="0" err="1">
                <a:solidFill>
                  <a:srgbClr val="1F1F1F"/>
                </a:solidFill>
              </a:rPr>
              <a:t>DeviceContext</a:t>
            </a:r>
            <a:r>
              <a:rPr sz="1600" dirty="0">
                <a:solidFill>
                  <a:srgbClr val="1F1F1F"/>
                </a:solidFill>
              </a:rPr>
              <a:t> context);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</a:t>
            </a:r>
            <a:r>
              <a:rPr sz="1600" dirty="0" err="1">
                <a:solidFill>
                  <a:srgbClr val="1F1F1F"/>
                </a:solidFill>
              </a:rPr>
              <a:t>CompletableFuture</a:t>
            </a:r>
            <a:r>
              <a:rPr sz="1600" dirty="0">
                <a:solidFill>
                  <a:srgbClr val="1F1F1F"/>
                </a:solidFill>
              </a:rPr>
              <a:t>&lt;</a:t>
            </a:r>
            <a:r>
              <a:rPr sz="1600" dirty="0" err="1">
                <a:solidFill>
                  <a:srgbClr val="1F1F1F"/>
                </a:solidFill>
              </a:rPr>
              <a:t>StateTransitionResult</a:t>
            </a:r>
            <a:r>
              <a:rPr sz="1600" dirty="0">
                <a:solidFill>
                  <a:srgbClr val="1F1F1F"/>
                </a:solidFill>
              </a:rPr>
              <a:t>&gt; deactivate(</a:t>
            </a:r>
            <a:r>
              <a:rPr sz="1600" dirty="0" err="1">
                <a:solidFill>
                  <a:srgbClr val="1F1F1F"/>
                </a:solidFill>
              </a:rPr>
              <a:t>DeviceContext</a:t>
            </a:r>
            <a:r>
              <a:rPr sz="1600" dirty="0">
                <a:solidFill>
                  <a:srgbClr val="1F1F1F"/>
                </a:solidFill>
              </a:rPr>
              <a:t> context);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</a:t>
            </a:r>
            <a:r>
              <a:rPr sz="1600" dirty="0" err="1">
                <a:solidFill>
                  <a:srgbClr val="1F1F1F"/>
                </a:solidFill>
              </a:rPr>
              <a:t>CompletableFuture</a:t>
            </a:r>
            <a:r>
              <a:rPr sz="1600" dirty="0">
                <a:solidFill>
                  <a:srgbClr val="1F1F1F"/>
                </a:solidFill>
              </a:rPr>
              <a:t>&lt;</a:t>
            </a:r>
            <a:r>
              <a:rPr sz="1600" dirty="0" err="1">
                <a:solidFill>
                  <a:srgbClr val="1F1F1F"/>
                </a:solidFill>
              </a:rPr>
              <a:t>StateTransitionResult</a:t>
            </a:r>
            <a:r>
              <a:rPr sz="1600" dirty="0">
                <a:solidFill>
                  <a:srgbClr val="1F1F1F"/>
                </a:solidFill>
              </a:rPr>
              <a:t>&gt; </a:t>
            </a:r>
            <a:r>
              <a:rPr sz="1600" dirty="0" err="1">
                <a:solidFill>
                  <a:srgbClr val="1F1F1F"/>
                </a:solidFill>
              </a:rPr>
              <a:t>enterMaintenance</a:t>
            </a:r>
            <a:r>
              <a:rPr sz="1600" dirty="0">
                <a:solidFill>
                  <a:srgbClr val="1F1F1F"/>
                </a:solidFill>
              </a:rPr>
              <a:t>(</a:t>
            </a:r>
            <a:r>
              <a:rPr sz="1600" dirty="0" err="1">
                <a:solidFill>
                  <a:srgbClr val="1F1F1F"/>
                </a:solidFill>
              </a:rPr>
              <a:t>DeviceContext</a:t>
            </a:r>
            <a:r>
              <a:rPr sz="1600" dirty="0">
                <a:solidFill>
                  <a:srgbClr val="1F1F1F"/>
                </a:solidFill>
              </a:rPr>
              <a:t> context);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String </a:t>
            </a:r>
            <a:r>
              <a:rPr sz="1600" dirty="0" err="1">
                <a:solidFill>
                  <a:srgbClr val="1F1F1F"/>
                </a:solidFill>
              </a:rPr>
              <a:t>getStateName</a:t>
            </a:r>
            <a:r>
              <a:rPr sz="1600" dirty="0">
                <a:solidFill>
                  <a:srgbClr val="1F1F1F"/>
                </a:solidFill>
              </a:rPr>
              <a:t>();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List&lt;String&gt; </a:t>
            </a:r>
            <a:r>
              <a:rPr sz="1600" dirty="0" err="1">
                <a:solidFill>
                  <a:srgbClr val="1F1F1F"/>
                </a:solidFill>
              </a:rPr>
              <a:t>getAllowedTransitions</a:t>
            </a:r>
            <a:r>
              <a:rPr sz="1600" dirty="0">
                <a:solidFill>
                  <a:srgbClr val="1F1F1F"/>
                </a:solidFill>
              </a:rPr>
              <a:t>();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}</a:t>
            </a:r>
            <a:br>
              <a:rPr sz="1600" dirty="0"/>
            </a:b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// Context </a:t>
            </a:r>
            <a:r>
              <a:rPr sz="1600" dirty="0" err="1">
                <a:solidFill>
                  <a:srgbClr val="1F1F1F"/>
                </a:solidFill>
              </a:rPr>
              <a:t>delegiert</a:t>
            </a:r>
            <a:r>
              <a:rPr sz="1600" dirty="0">
                <a:solidFill>
                  <a:srgbClr val="1F1F1F"/>
                </a:solidFill>
              </a:rPr>
              <a:t> an </a:t>
            </a:r>
            <a:r>
              <a:rPr sz="1600" dirty="0" err="1">
                <a:solidFill>
                  <a:srgbClr val="1F1F1F"/>
                </a:solidFill>
              </a:rPr>
              <a:t>aktuellen</a:t>
            </a:r>
            <a:r>
              <a:rPr sz="1600" dirty="0">
                <a:solidFill>
                  <a:srgbClr val="1F1F1F"/>
                </a:solidFill>
              </a:rPr>
              <a:t> State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public class </a:t>
            </a:r>
            <a:r>
              <a:rPr sz="1600" dirty="0" err="1">
                <a:solidFill>
                  <a:srgbClr val="1F1F1F"/>
                </a:solidFill>
              </a:rPr>
              <a:t>DeviceContext</a:t>
            </a:r>
            <a:r>
              <a:rPr sz="1600" dirty="0">
                <a:solidFill>
                  <a:srgbClr val="1F1F1F"/>
                </a:solidFill>
              </a:rPr>
              <a:t> {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private </a:t>
            </a:r>
            <a:r>
              <a:rPr sz="1600" dirty="0" err="1">
                <a:solidFill>
                  <a:srgbClr val="1F1F1F"/>
                </a:solidFill>
              </a:rPr>
              <a:t>DeviceState</a:t>
            </a:r>
            <a:r>
              <a:rPr sz="1600" dirty="0">
                <a:solidFill>
                  <a:srgbClr val="1F1F1F"/>
                </a:solidFill>
              </a:rPr>
              <a:t> </a:t>
            </a:r>
            <a:r>
              <a:rPr sz="1600" dirty="0" err="1">
                <a:solidFill>
                  <a:srgbClr val="1F1F1F"/>
                </a:solidFill>
              </a:rPr>
              <a:t>currentState</a:t>
            </a:r>
            <a:r>
              <a:rPr sz="1600" dirty="0">
                <a:solidFill>
                  <a:srgbClr val="1F1F1F"/>
                </a:solidFill>
              </a:rPr>
              <a:t>;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public </a:t>
            </a:r>
            <a:r>
              <a:rPr sz="1600" dirty="0" err="1">
                <a:solidFill>
                  <a:srgbClr val="1F1F1F"/>
                </a:solidFill>
              </a:rPr>
              <a:t>CompletableFuture</a:t>
            </a:r>
            <a:r>
              <a:rPr sz="1600" dirty="0">
                <a:solidFill>
                  <a:srgbClr val="1F1F1F"/>
                </a:solidFill>
              </a:rPr>
              <a:t>&lt;</a:t>
            </a:r>
            <a:r>
              <a:rPr sz="1600" dirty="0" err="1">
                <a:solidFill>
                  <a:srgbClr val="1F1F1F"/>
                </a:solidFill>
              </a:rPr>
              <a:t>StateTransitionResult</a:t>
            </a:r>
            <a:r>
              <a:rPr sz="1600" dirty="0">
                <a:solidFill>
                  <a:srgbClr val="1F1F1F"/>
                </a:solidFill>
              </a:rPr>
              <a:t>&gt; activate() {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    return </a:t>
            </a:r>
            <a:r>
              <a:rPr sz="1600" dirty="0" err="1">
                <a:solidFill>
                  <a:srgbClr val="1F1F1F"/>
                </a:solidFill>
              </a:rPr>
              <a:t>currentState.activate</a:t>
            </a:r>
            <a:r>
              <a:rPr sz="1600" dirty="0">
                <a:solidFill>
                  <a:srgbClr val="1F1F1F"/>
                </a:solidFill>
              </a:rPr>
              <a:t>(this);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}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2DD08-530C-C5C6-C57C-1070DC79C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Chain of Responsibility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60C1353-F574-11C3-7328-AD827127D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69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sz="1600" dirty="0">
                <a:solidFill>
                  <a:srgbClr val="1F1F1F"/>
                </a:solidFill>
              </a:rPr>
              <a:t>public class </a:t>
            </a:r>
            <a:r>
              <a:rPr sz="1600" dirty="0" err="1">
                <a:solidFill>
                  <a:srgbClr val="1F1F1F"/>
                </a:solidFill>
              </a:rPr>
              <a:t>NetworkRequestProcessor</a:t>
            </a:r>
            <a:r>
              <a:rPr sz="1600" dirty="0">
                <a:solidFill>
                  <a:srgbClr val="1F1F1F"/>
                </a:solidFill>
              </a:rPr>
              <a:t> {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public </a:t>
            </a:r>
            <a:r>
              <a:rPr sz="1600" dirty="0" err="1">
                <a:solidFill>
                  <a:srgbClr val="1F1F1F"/>
                </a:solidFill>
              </a:rPr>
              <a:t>CompletableFuture</a:t>
            </a:r>
            <a:r>
              <a:rPr sz="1600" dirty="0">
                <a:solidFill>
                  <a:srgbClr val="1F1F1F"/>
                </a:solidFill>
              </a:rPr>
              <a:t>&lt;</a:t>
            </a:r>
            <a:r>
              <a:rPr sz="1600" dirty="0" err="1">
                <a:solidFill>
                  <a:srgbClr val="1F1F1F"/>
                </a:solidFill>
              </a:rPr>
              <a:t>NetworkResponse</a:t>
            </a:r>
            <a:r>
              <a:rPr sz="1600" dirty="0">
                <a:solidFill>
                  <a:srgbClr val="1F1F1F"/>
                </a:solidFill>
              </a:rPr>
              <a:t>&gt; </a:t>
            </a:r>
            <a:r>
              <a:rPr sz="1600" dirty="0" err="1">
                <a:solidFill>
                  <a:srgbClr val="1F1F1F"/>
                </a:solidFill>
              </a:rPr>
              <a:t>processRequest</a:t>
            </a:r>
            <a:r>
              <a:rPr sz="1600" dirty="0">
                <a:solidFill>
                  <a:srgbClr val="1F1F1F"/>
                </a:solidFill>
              </a:rPr>
              <a:t>(</a:t>
            </a:r>
            <a:r>
              <a:rPr sz="1600" dirty="0" err="1">
                <a:solidFill>
                  <a:srgbClr val="1F1F1F"/>
                </a:solidFill>
              </a:rPr>
              <a:t>NetworkRequest</a:t>
            </a:r>
            <a:r>
              <a:rPr sz="1600" dirty="0">
                <a:solidFill>
                  <a:srgbClr val="1F1F1F"/>
                </a:solidFill>
              </a:rPr>
              <a:t> request) {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    // Authentication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    if (!</a:t>
            </a:r>
            <a:r>
              <a:rPr sz="1600" dirty="0" err="1">
                <a:solidFill>
                  <a:srgbClr val="1F1F1F"/>
                </a:solidFill>
              </a:rPr>
              <a:t>isAuthenticated</a:t>
            </a:r>
            <a:r>
              <a:rPr sz="1600" dirty="0">
                <a:solidFill>
                  <a:srgbClr val="1F1F1F"/>
                </a:solidFill>
              </a:rPr>
              <a:t>(request)) return </a:t>
            </a:r>
            <a:r>
              <a:rPr sz="1600" dirty="0" err="1">
                <a:solidFill>
                  <a:srgbClr val="1F1F1F"/>
                </a:solidFill>
              </a:rPr>
              <a:t>createErrorResponse</a:t>
            </a:r>
            <a:r>
              <a:rPr sz="1600" dirty="0">
                <a:solidFill>
                  <a:srgbClr val="1F1F1F"/>
                </a:solidFill>
              </a:rPr>
              <a:t>("Auth failed");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    // Authorization  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    if (!</a:t>
            </a:r>
            <a:r>
              <a:rPr sz="1600" dirty="0" err="1">
                <a:solidFill>
                  <a:srgbClr val="1F1F1F"/>
                </a:solidFill>
              </a:rPr>
              <a:t>isAuthorized</a:t>
            </a:r>
            <a:r>
              <a:rPr sz="1600" dirty="0">
                <a:solidFill>
                  <a:srgbClr val="1F1F1F"/>
                </a:solidFill>
              </a:rPr>
              <a:t>(request)) return </a:t>
            </a:r>
            <a:r>
              <a:rPr sz="1600" dirty="0" err="1">
                <a:solidFill>
                  <a:srgbClr val="1F1F1F"/>
                </a:solidFill>
              </a:rPr>
              <a:t>createErrorResponse</a:t>
            </a:r>
            <a:r>
              <a:rPr sz="1600" dirty="0">
                <a:solidFill>
                  <a:srgbClr val="1F1F1F"/>
                </a:solidFill>
              </a:rPr>
              <a:t>("</a:t>
            </a:r>
            <a:r>
              <a:rPr sz="1600" dirty="0" err="1">
                <a:solidFill>
                  <a:srgbClr val="1F1F1F"/>
                </a:solidFill>
              </a:rPr>
              <a:t>Authz</a:t>
            </a:r>
            <a:r>
              <a:rPr sz="1600" dirty="0">
                <a:solidFill>
                  <a:srgbClr val="1F1F1F"/>
                </a:solidFill>
              </a:rPr>
              <a:t> failed");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    // Rate Limiting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    if (</a:t>
            </a:r>
            <a:r>
              <a:rPr sz="1600" dirty="0" err="1">
                <a:solidFill>
                  <a:srgbClr val="1F1F1F"/>
                </a:solidFill>
              </a:rPr>
              <a:t>isRateLimited</a:t>
            </a:r>
            <a:r>
              <a:rPr sz="1600" dirty="0">
                <a:solidFill>
                  <a:srgbClr val="1F1F1F"/>
                </a:solidFill>
              </a:rPr>
              <a:t>(request)) return </a:t>
            </a:r>
            <a:r>
              <a:rPr sz="1600" dirty="0" err="1">
                <a:solidFill>
                  <a:srgbClr val="1F1F1F"/>
                </a:solidFill>
              </a:rPr>
              <a:t>createErrorResponse</a:t>
            </a:r>
            <a:r>
              <a:rPr sz="1600" dirty="0">
                <a:solidFill>
                  <a:srgbClr val="1F1F1F"/>
                </a:solidFill>
              </a:rPr>
              <a:t>("Rate limit");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    // Input Validation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    if (!</a:t>
            </a:r>
            <a:r>
              <a:rPr sz="1600" dirty="0" err="1">
                <a:solidFill>
                  <a:srgbClr val="1F1F1F"/>
                </a:solidFill>
              </a:rPr>
              <a:t>isValidInput</a:t>
            </a:r>
            <a:r>
              <a:rPr sz="1600" dirty="0">
                <a:solidFill>
                  <a:srgbClr val="1F1F1F"/>
                </a:solidFill>
              </a:rPr>
              <a:t>(request)) return </a:t>
            </a:r>
            <a:r>
              <a:rPr sz="1600" dirty="0" err="1">
                <a:solidFill>
                  <a:srgbClr val="1F1F1F"/>
                </a:solidFill>
              </a:rPr>
              <a:t>createErrorResponse</a:t>
            </a:r>
            <a:r>
              <a:rPr sz="1600" dirty="0">
                <a:solidFill>
                  <a:srgbClr val="1F1F1F"/>
                </a:solidFill>
              </a:rPr>
              <a:t>("Invalid");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    // Business Logic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    return </a:t>
            </a:r>
            <a:r>
              <a:rPr sz="1600" dirty="0" err="1">
                <a:solidFill>
                  <a:srgbClr val="1F1F1F"/>
                </a:solidFill>
              </a:rPr>
              <a:t>executeBusinessLogic</a:t>
            </a:r>
            <a:r>
              <a:rPr sz="1600" dirty="0">
                <a:solidFill>
                  <a:srgbClr val="1F1F1F"/>
                </a:solidFill>
              </a:rPr>
              <a:t>(request);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}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Single Responsibility Violation: Eine Klasse </a:t>
            </a:r>
            <a:r>
              <a:rPr sz="1800" dirty="0" err="1"/>
              <a:t>macht</a:t>
            </a:r>
            <a:r>
              <a:rPr sz="1800" dirty="0"/>
              <a:t> </a:t>
            </a:r>
            <a:r>
              <a:rPr sz="1800" dirty="0" err="1"/>
              <a:t>alles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Open-Closed Violation: Neue Handler </a:t>
            </a:r>
            <a:r>
              <a:rPr sz="1800" dirty="0" err="1"/>
              <a:t>erfordern</a:t>
            </a:r>
            <a:r>
              <a:rPr sz="1800" dirty="0"/>
              <a:t> </a:t>
            </a:r>
            <a:r>
              <a:rPr sz="1800" dirty="0" err="1"/>
              <a:t>Klassenänderung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Schwierige</a:t>
            </a:r>
            <a:r>
              <a:rPr sz="1800" dirty="0"/>
              <a:t> </a:t>
            </a:r>
            <a:r>
              <a:rPr sz="1800" dirty="0" err="1"/>
              <a:t>Testbarkeit</a:t>
            </a:r>
            <a:r>
              <a:rPr sz="1800" dirty="0"/>
              <a:t>: Muss alle Handler-</a:t>
            </a:r>
            <a:r>
              <a:rPr sz="1800" dirty="0" err="1"/>
              <a:t>Logiken</a:t>
            </a:r>
            <a:r>
              <a:rPr sz="1800" dirty="0"/>
              <a:t> </a:t>
            </a:r>
            <a:r>
              <a:rPr sz="1800" dirty="0" err="1"/>
              <a:t>testen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Unflexible </a:t>
            </a:r>
            <a:r>
              <a:rPr sz="1800" dirty="0" err="1"/>
              <a:t>Reihenfolge</a:t>
            </a:r>
            <a:r>
              <a:rPr sz="1800" dirty="0"/>
              <a:t>: Processing-Pipeline </a:t>
            </a:r>
            <a:r>
              <a:rPr sz="1800" dirty="0" err="1"/>
              <a:t>ist</a:t>
            </a:r>
            <a:r>
              <a:rPr sz="1800" dirty="0"/>
              <a:t> fest </a:t>
            </a:r>
            <a:r>
              <a:rPr sz="1800" dirty="0" err="1"/>
              <a:t>kodiert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Tight Coupling: Request-Processor </a:t>
            </a:r>
            <a:r>
              <a:rPr sz="1800" dirty="0" err="1"/>
              <a:t>kennt</a:t>
            </a:r>
            <a:r>
              <a:rPr sz="1800" dirty="0"/>
              <a:t> alle Handler-Details</a:t>
            </a:r>
          </a:p>
          <a:p>
            <a:pPr>
              <a:lnSpc>
                <a:spcPct val="150000"/>
              </a:lnSpc>
            </a:pPr>
            <a:r>
              <a:rPr sz="1800" dirty="0"/>
              <a:t>Keine </a:t>
            </a:r>
            <a:r>
              <a:rPr sz="1800" dirty="0" err="1"/>
              <a:t>Wiederverwendbarkeit</a:t>
            </a:r>
            <a:r>
              <a:rPr sz="1800" dirty="0"/>
              <a:t>: Handler </a:t>
            </a:r>
            <a:r>
              <a:rPr sz="1800" dirty="0" err="1"/>
              <a:t>können</a:t>
            </a:r>
            <a:r>
              <a:rPr sz="1800" dirty="0"/>
              <a:t> </a:t>
            </a:r>
            <a:r>
              <a:rPr sz="1800" dirty="0" err="1"/>
              <a:t>nicht</a:t>
            </a:r>
            <a:r>
              <a:rPr sz="1800" dirty="0"/>
              <a:t> </a:t>
            </a:r>
            <a:r>
              <a:rPr sz="1800" dirty="0" err="1"/>
              <a:t>einzeln</a:t>
            </a:r>
            <a:r>
              <a:rPr sz="1800" dirty="0"/>
              <a:t> </a:t>
            </a:r>
            <a:r>
              <a:rPr sz="1800" dirty="0" err="1"/>
              <a:t>genutzt</a:t>
            </a:r>
            <a:r>
              <a:rPr sz="1800" dirty="0"/>
              <a:t> </a:t>
            </a:r>
            <a:r>
              <a:rPr sz="1800" dirty="0" err="1"/>
              <a:t>werden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Monolithische</a:t>
            </a:r>
            <a:r>
              <a:rPr sz="1800" dirty="0"/>
              <a:t> </a:t>
            </a:r>
            <a:r>
              <a:rPr sz="1800" dirty="0" err="1"/>
              <a:t>Struktur</a:t>
            </a:r>
            <a:r>
              <a:rPr sz="1800" dirty="0"/>
              <a:t>: </a:t>
            </a:r>
            <a:r>
              <a:rPr sz="1800" dirty="0" err="1"/>
              <a:t>Schwierig</a:t>
            </a:r>
            <a:r>
              <a:rPr sz="1800" dirty="0"/>
              <a:t> </a:t>
            </a:r>
            <a:r>
              <a:rPr sz="1800" dirty="0" err="1"/>
              <a:t>zu</a:t>
            </a:r>
            <a:r>
              <a:rPr sz="1800" dirty="0"/>
              <a:t> </a:t>
            </a:r>
            <a:r>
              <a:rPr sz="1800" dirty="0" err="1"/>
              <a:t>erweitern</a:t>
            </a:r>
            <a:r>
              <a:rPr sz="1800" dirty="0"/>
              <a:t> und </a:t>
            </a:r>
            <a:r>
              <a:rPr sz="1800" dirty="0" err="1"/>
              <a:t>zu</a:t>
            </a:r>
            <a:r>
              <a:rPr sz="1800" dirty="0"/>
              <a:t> </a:t>
            </a:r>
            <a:r>
              <a:rPr sz="1800" dirty="0" err="1"/>
              <a:t>warten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dirty="0">
                <a:solidFill>
                  <a:srgbClr val="1F1F1F"/>
                </a:solidFill>
                <a:latin typeface="Consolas"/>
              </a:rPr>
              <a:t>public class NetworkMonitor {</a:t>
            </a:r>
            <a:br>
              <a:rPr sz="4800" dirty="0"/>
            </a:br>
            <a:r>
              <a:rPr dirty="0">
                <a:solidFill>
                  <a:srgbClr val="1F1F1F"/>
                </a:solidFill>
                <a:latin typeface="Consolas"/>
              </a:rPr>
              <a:t>    public void </a:t>
            </a:r>
            <a:r>
              <a:rPr dirty="0" err="1">
                <a:solidFill>
                  <a:srgbClr val="1F1F1F"/>
                </a:solidFill>
                <a:latin typeface="Consolas"/>
              </a:rPr>
              <a:t>monitorDevice</a:t>
            </a:r>
            <a:r>
              <a:rPr dirty="0">
                <a:solidFill>
                  <a:srgbClr val="1F1F1F"/>
                </a:solidFill>
                <a:latin typeface="Consolas"/>
              </a:rPr>
              <a:t>(Device device, String type) {</a:t>
            </a:r>
            <a:br>
              <a:rPr sz="4800" dirty="0"/>
            </a:br>
            <a:r>
              <a:rPr dirty="0">
                <a:solidFill>
                  <a:srgbClr val="1F1F1F"/>
                </a:solidFill>
                <a:latin typeface="Consolas"/>
              </a:rPr>
              <a:t>        if ("</a:t>
            </a:r>
            <a:r>
              <a:rPr dirty="0" err="1">
                <a:solidFill>
                  <a:srgbClr val="1F1F1F"/>
                </a:solidFill>
                <a:latin typeface="Consolas"/>
              </a:rPr>
              <a:t>router".equals</a:t>
            </a:r>
            <a:r>
              <a:rPr dirty="0">
                <a:solidFill>
                  <a:srgbClr val="1F1F1F"/>
                </a:solidFill>
                <a:latin typeface="Consolas"/>
              </a:rPr>
              <a:t>(type)) {</a:t>
            </a:r>
            <a:br>
              <a:rPr sz="4800" dirty="0"/>
            </a:br>
            <a:r>
              <a:rPr dirty="0">
                <a:solidFill>
                  <a:srgbClr val="1F1F1F"/>
                </a:solidFill>
                <a:latin typeface="Consolas"/>
              </a:rPr>
              <a:t>            // 50+ </a:t>
            </a:r>
            <a:r>
              <a:rPr dirty="0" err="1">
                <a:solidFill>
                  <a:srgbClr val="1F1F1F"/>
                </a:solidFill>
                <a:latin typeface="Consolas"/>
              </a:rPr>
              <a:t>Zeilen</a:t>
            </a:r>
            <a:r>
              <a:rPr dirty="0">
                <a:solidFill>
                  <a:srgbClr val="1F1F1F"/>
                </a:solidFill>
                <a:latin typeface="Consolas"/>
              </a:rPr>
              <a:t> Router-Monitoring</a:t>
            </a:r>
            <a:br>
              <a:rPr sz="4800" dirty="0"/>
            </a:br>
            <a:r>
              <a:rPr dirty="0">
                <a:solidFill>
                  <a:srgbClr val="1F1F1F"/>
                </a:solidFill>
                <a:latin typeface="Consolas"/>
              </a:rPr>
              <a:t>        } else if ("</a:t>
            </a:r>
            <a:r>
              <a:rPr dirty="0" err="1">
                <a:solidFill>
                  <a:srgbClr val="1F1F1F"/>
                </a:solidFill>
                <a:latin typeface="Consolas"/>
              </a:rPr>
              <a:t>switch".equals</a:t>
            </a:r>
            <a:r>
              <a:rPr dirty="0">
                <a:solidFill>
                  <a:srgbClr val="1F1F1F"/>
                </a:solidFill>
                <a:latin typeface="Consolas"/>
              </a:rPr>
              <a:t>(type)) {</a:t>
            </a:r>
            <a:br>
              <a:rPr sz="4800" dirty="0"/>
            </a:br>
            <a:r>
              <a:rPr dirty="0">
                <a:solidFill>
                  <a:srgbClr val="1F1F1F"/>
                </a:solidFill>
                <a:latin typeface="Consolas"/>
              </a:rPr>
              <a:t>            // 40+ </a:t>
            </a:r>
            <a:r>
              <a:rPr dirty="0" err="1">
                <a:solidFill>
                  <a:srgbClr val="1F1F1F"/>
                </a:solidFill>
                <a:latin typeface="Consolas"/>
              </a:rPr>
              <a:t>Zeilen</a:t>
            </a:r>
            <a:r>
              <a:rPr dirty="0">
                <a:solidFill>
                  <a:srgbClr val="1F1F1F"/>
                </a:solidFill>
                <a:latin typeface="Consolas"/>
              </a:rPr>
              <a:t> Switch-Monitoring  </a:t>
            </a:r>
            <a:br>
              <a:rPr sz="4800" dirty="0"/>
            </a:br>
            <a:r>
              <a:rPr dirty="0">
                <a:solidFill>
                  <a:srgbClr val="1F1F1F"/>
                </a:solidFill>
                <a:latin typeface="Consolas"/>
              </a:rPr>
              <a:t>        } else if ("</a:t>
            </a:r>
            <a:r>
              <a:rPr dirty="0" err="1">
                <a:solidFill>
                  <a:srgbClr val="1F1F1F"/>
                </a:solidFill>
                <a:latin typeface="Consolas"/>
              </a:rPr>
              <a:t>firewall".equals</a:t>
            </a:r>
            <a:r>
              <a:rPr dirty="0">
                <a:solidFill>
                  <a:srgbClr val="1F1F1F"/>
                </a:solidFill>
                <a:latin typeface="Consolas"/>
              </a:rPr>
              <a:t>(type)) {</a:t>
            </a:r>
            <a:br>
              <a:rPr sz="4800" dirty="0"/>
            </a:br>
            <a:r>
              <a:rPr dirty="0">
                <a:solidFill>
                  <a:srgbClr val="1F1F1F"/>
                </a:solidFill>
                <a:latin typeface="Consolas"/>
              </a:rPr>
              <a:t>            // 60+ </a:t>
            </a:r>
            <a:r>
              <a:rPr dirty="0" err="1">
                <a:solidFill>
                  <a:srgbClr val="1F1F1F"/>
                </a:solidFill>
                <a:latin typeface="Consolas"/>
              </a:rPr>
              <a:t>Zeilen</a:t>
            </a:r>
            <a:r>
              <a:rPr dirty="0">
                <a:solidFill>
                  <a:srgbClr val="1F1F1F"/>
                </a:solidFill>
                <a:latin typeface="Consolas"/>
              </a:rPr>
              <a:t> Firewall-Monitoring</a:t>
            </a:r>
            <a:br>
              <a:rPr sz="4800" dirty="0"/>
            </a:br>
            <a:r>
              <a:rPr dirty="0">
                <a:solidFill>
                  <a:srgbClr val="1F1F1F"/>
                </a:solidFill>
                <a:latin typeface="Consolas"/>
              </a:rPr>
              <a:t>        } else if ("</a:t>
            </a:r>
            <a:r>
              <a:rPr dirty="0" err="1">
                <a:solidFill>
                  <a:srgbClr val="1F1F1F"/>
                </a:solidFill>
                <a:latin typeface="Consolas"/>
              </a:rPr>
              <a:t>loadbalancer</a:t>
            </a:r>
            <a:r>
              <a:rPr dirty="0">
                <a:solidFill>
                  <a:srgbClr val="1F1F1F"/>
                </a:solidFill>
                <a:latin typeface="Consolas"/>
              </a:rPr>
              <a:t>".equals(type)) {</a:t>
            </a:r>
            <a:br>
              <a:rPr sz="4800" dirty="0"/>
            </a:br>
            <a:r>
              <a:rPr dirty="0">
                <a:solidFill>
                  <a:srgbClr val="1F1F1F"/>
                </a:solidFill>
                <a:latin typeface="Consolas"/>
              </a:rPr>
              <a:t>            // 30+ </a:t>
            </a:r>
            <a:r>
              <a:rPr dirty="0" err="1">
                <a:solidFill>
                  <a:srgbClr val="1F1F1F"/>
                </a:solidFill>
                <a:latin typeface="Consolas"/>
              </a:rPr>
              <a:t>Zeilen</a:t>
            </a:r>
            <a:r>
              <a:rPr dirty="0">
                <a:solidFill>
                  <a:srgbClr val="1F1F1F"/>
                </a:solidFill>
                <a:latin typeface="Consolas"/>
              </a:rPr>
              <a:t> </a:t>
            </a:r>
            <a:r>
              <a:rPr dirty="0" err="1">
                <a:solidFill>
                  <a:srgbClr val="1F1F1F"/>
                </a:solidFill>
                <a:latin typeface="Consolas"/>
              </a:rPr>
              <a:t>LoadBalancer</a:t>
            </a:r>
            <a:r>
              <a:rPr dirty="0">
                <a:solidFill>
                  <a:srgbClr val="1F1F1F"/>
                </a:solidFill>
                <a:latin typeface="Consolas"/>
              </a:rPr>
              <a:t>-Monitoring</a:t>
            </a:r>
            <a:br>
              <a:rPr sz="4800" dirty="0"/>
            </a:br>
            <a:r>
              <a:rPr dirty="0">
                <a:solidFill>
                  <a:srgbClr val="1F1F1F"/>
                </a:solidFill>
                <a:latin typeface="Consolas"/>
              </a:rPr>
              <a:t>        }</a:t>
            </a:r>
            <a:br>
              <a:rPr sz="4800" dirty="0"/>
            </a:br>
            <a:r>
              <a:rPr dirty="0">
                <a:solidFill>
                  <a:srgbClr val="1F1F1F"/>
                </a:solidFill>
                <a:latin typeface="Consolas"/>
              </a:rPr>
              <a:t>        // Was </a:t>
            </a:r>
            <a:r>
              <a:rPr dirty="0" err="1">
                <a:solidFill>
                  <a:srgbClr val="1F1F1F"/>
                </a:solidFill>
                <a:latin typeface="Consolas"/>
              </a:rPr>
              <a:t>passiert</a:t>
            </a:r>
            <a:r>
              <a:rPr dirty="0">
                <a:solidFill>
                  <a:srgbClr val="1F1F1F"/>
                </a:solidFill>
                <a:latin typeface="Consolas"/>
              </a:rPr>
              <a:t> </a:t>
            </a:r>
            <a:r>
              <a:rPr dirty="0" err="1">
                <a:solidFill>
                  <a:srgbClr val="1F1F1F"/>
                </a:solidFill>
                <a:latin typeface="Consolas"/>
              </a:rPr>
              <a:t>bei</a:t>
            </a:r>
            <a:r>
              <a:rPr dirty="0">
                <a:solidFill>
                  <a:srgbClr val="1F1F1F"/>
                </a:solidFill>
                <a:latin typeface="Consolas"/>
              </a:rPr>
              <a:t> </a:t>
            </a:r>
            <a:r>
              <a:rPr dirty="0" err="1">
                <a:solidFill>
                  <a:srgbClr val="1F1F1F"/>
                </a:solidFill>
                <a:latin typeface="Consolas"/>
              </a:rPr>
              <a:t>neuen</a:t>
            </a:r>
            <a:r>
              <a:rPr dirty="0">
                <a:solidFill>
                  <a:srgbClr val="1F1F1F"/>
                </a:solidFill>
                <a:latin typeface="Consolas"/>
              </a:rPr>
              <a:t> </a:t>
            </a:r>
            <a:r>
              <a:rPr dirty="0" err="1">
                <a:solidFill>
                  <a:srgbClr val="1F1F1F"/>
                </a:solidFill>
                <a:latin typeface="Consolas"/>
              </a:rPr>
              <a:t>Gerätetypen</a:t>
            </a:r>
            <a:r>
              <a:rPr dirty="0">
                <a:solidFill>
                  <a:srgbClr val="1F1F1F"/>
                </a:solidFill>
                <a:latin typeface="Consolas"/>
              </a:rPr>
              <a:t>?</a:t>
            </a:r>
            <a:br>
              <a:rPr sz="4800" dirty="0"/>
            </a:br>
            <a:r>
              <a:rPr dirty="0">
                <a:solidFill>
                  <a:srgbClr val="1F1F1F"/>
                </a:solidFill>
                <a:latin typeface="Consolas"/>
              </a:rPr>
              <a:t>    }</a:t>
            </a:r>
            <a:br>
              <a:rPr sz="4800" dirty="0"/>
            </a:br>
            <a:r>
              <a:rPr dirty="0">
                <a:solidFill>
                  <a:srgbClr val="1F1F1F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Chain of Responsibility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Request von </a:t>
            </a:r>
            <a:r>
              <a:rPr sz="1800" dirty="0" err="1"/>
              <a:t>verschiedenen</a:t>
            </a:r>
            <a:r>
              <a:rPr sz="1800" dirty="0"/>
              <a:t> </a:t>
            </a:r>
            <a:r>
              <a:rPr sz="1800" dirty="0" err="1"/>
              <a:t>Handlern</a:t>
            </a:r>
            <a:r>
              <a:rPr sz="1800" dirty="0"/>
              <a:t> </a:t>
            </a:r>
            <a:r>
              <a:rPr sz="1800" dirty="0" err="1"/>
              <a:t>verarbeitet</a:t>
            </a:r>
            <a:r>
              <a:rPr sz="1800" dirty="0"/>
              <a:t> </a:t>
            </a:r>
            <a:r>
              <a:rPr sz="1800" dirty="0" err="1"/>
              <a:t>werden</a:t>
            </a:r>
            <a:r>
              <a:rPr sz="1800" dirty="0"/>
              <a:t> </a:t>
            </a:r>
            <a:r>
              <a:rPr sz="1800" dirty="0" err="1"/>
              <a:t>kann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Processing-Pipeline </a:t>
            </a:r>
            <a:r>
              <a:rPr sz="1800" dirty="0" err="1"/>
              <a:t>dynamisch</a:t>
            </a:r>
            <a:r>
              <a:rPr sz="1800" dirty="0"/>
              <a:t> </a:t>
            </a:r>
            <a:r>
              <a:rPr sz="1800" dirty="0" err="1"/>
              <a:t>konfigurierbar</a:t>
            </a:r>
            <a:r>
              <a:rPr sz="1800" dirty="0"/>
              <a:t> </a:t>
            </a:r>
            <a:r>
              <a:rPr sz="1800" dirty="0" err="1"/>
              <a:t>zur</a:t>
            </a:r>
            <a:r>
              <a:rPr sz="1800" dirty="0"/>
              <a:t> </a:t>
            </a:r>
            <a:r>
              <a:rPr sz="1800" dirty="0" err="1"/>
              <a:t>Laufzeit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Sender und </a:t>
            </a:r>
            <a:r>
              <a:rPr sz="1800" dirty="0" err="1"/>
              <a:t>Empfänger</a:t>
            </a:r>
            <a:r>
              <a:rPr sz="1800" dirty="0"/>
              <a:t> </a:t>
            </a:r>
            <a:r>
              <a:rPr sz="1800" dirty="0" err="1"/>
              <a:t>entkoppelt</a:t>
            </a:r>
            <a:r>
              <a:rPr sz="1800" dirty="0"/>
              <a:t>: Keine </a:t>
            </a:r>
            <a:r>
              <a:rPr sz="1800" dirty="0" err="1"/>
              <a:t>direkte</a:t>
            </a:r>
            <a:r>
              <a:rPr sz="1800" dirty="0"/>
              <a:t> </a:t>
            </a:r>
            <a:r>
              <a:rPr sz="1800" dirty="0" err="1"/>
              <a:t>Abhängigkeit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Handler </a:t>
            </a:r>
            <a:r>
              <a:rPr sz="1800" dirty="0" err="1"/>
              <a:t>zur</a:t>
            </a:r>
            <a:r>
              <a:rPr sz="1800" dirty="0"/>
              <a:t> </a:t>
            </a:r>
            <a:r>
              <a:rPr sz="1800" dirty="0" err="1"/>
              <a:t>Laufzeit</a:t>
            </a:r>
            <a:r>
              <a:rPr sz="1800" dirty="0"/>
              <a:t> </a:t>
            </a:r>
            <a:r>
              <a:rPr sz="1800" dirty="0" err="1"/>
              <a:t>hinzufügbar</a:t>
            </a:r>
            <a:r>
              <a:rPr sz="1800" dirty="0"/>
              <a:t> und </a:t>
            </a:r>
            <a:r>
              <a:rPr sz="1800" dirty="0" err="1"/>
              <a:t>entfernbar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Single Responsibility: </a:t>
            </a:r>
            <a:r>
              <a:rPr sz="1800" dirty="0" err="1"/>
              <a:t>Jeder</a:t>
            </a:r>
            <a:r>
              <a:rPr sz="1800" dirty="0"/>
              <a:t> Handler hat </a:t>
            </a:r>
            <a:r>
              <a:rPr sz="1800" dirty="0" err="1"/>
              <a:t>spezifischen</a:t>
            </a:r>
            <a:r>
              <a:rPr sz="1800" dirty="0"/>
              <a:t> Zweck</a:t>
            </a:r>
          </a:p>
          <a:p>
            <a:pPr>
              <a:lnSpc>
                <a:spcPct val="150000"/>
              </a:lnSpc>
            </a:pPr>
            <a:r>
              <a:rPr sz="1800" dirty="0"/>
              <a:t>Flexible Request-Flow: </a:t>
            </a:r>
            <a:r>
              <a:rPr sz="1800" dirty="0" err="1"/>
              <a:t>Verschiedene</a:t>
            </a:r>
            <a:r>
              <a:rPr sz="1800" dirty="0"/>
              <a:t> Chains für </a:t>
            </a:r>
            <a:r>
              <a:rPr sz="1800" dirty="0" err="1"/>
              <a:t>verschiedene</a:t>
            </a:r>
            <a:r>
              <a:rPr sz="1800" dirty="0"/>
              <a:t> Request-</a:t>
            </a:r>
            <a:r>
              <a:rPr sz="1800" dirty="0" err="1"/>
              <a:t>Typen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Middleware-Pattern: </a:t>
            </a:r>
            <a:r>
              <a:rPr sz="1800" dirty="0" err="1"/>
              <a:t>Ähnlich</a:t>
            </a:r>
            <a:r>
              <a:rPr sz="1800" dirty="0"/>
              <a:t> </a:t>
            </a:r>
            <a:r>
              <a:rPr sz="1800" dirty="0" err="1"/>
              <a:t>Express.js</a:t>
            </a:r>
            <a:r>
              <a:rPr sz="1800" dirty="0"/>
              <a:t> </a:t>
            </a:r>
            <a:r>
              <a:rPr sz="1800" dirty="0" err="1"/>
              <a:t>oder</a:t>
            </a:r>
            <a:r>
              <a:rPr sz="1800" dirty="0"/>
              <a:t> ASP.NET Core Middleware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Request-Pipelines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sz="1400" dirty="0">
                <a:solidFill>
                  <a:srgbClr val="1F1F1F"/>
                </a:solidFill>
              </a:rPr>
              <a:t>// Handler Chain in Java</a:t>
            </a:r>
            <a:br>
              <a:rPr sz="1400" dirty="0"/>
            </a:br>
            <a:r>
              <a:rPr sz="1400" dirty="0">
                <a:solidFill>
                  <a:srgbClr val="1F1F1F"/>
                </a:solidFill>
              </a:rPr>
              <a:t>public abstract class </a:t>
            </a:r>
            <a:r>
              <a:rPr sz="1400" dirty="0" err="1">
                <a:solidFill>
                  <a:srgbClr val="1F1F1F"/>
                </a:solidFill>
              </a:rPr>
              <a:t>RequestHandler</a:t>
            </a:r>
            <a:r>
              <a:rPr sz="1400" dirty="0">
                <a:solidFill>
                  <a:srgbClr val="1F1F1F"/>
                </a:solidFill>
              </a:rPr>
              <a:t> {</a:t>
            </a:r>
            <a:br>
              <a:rPr sz="1400" dirty="0"/>
            </a:br>
            <a:r>
              <a:rPr sz="1400" dirty="0">
                <a:solidFill>
                  <a:srgbClr val="1F1F1F"/>
                </a:solidFill>
              </a:rPr>
              <a:t>    protected </a:t>
            </a:r>
            <a:r>
              <a:rPr sz="1400" dirty="0" err="1">
                <a:solidFill>
                  <a:srgbClr val="1F1F1F"/>
                </a:solidFill>
              </a:rPr>
              <a:t>RequestHandler</a:t>
            </a:r>
            <a:r>
              <a:rPr sz="1400" dirty="0">
                <a:solidFill>
                  <a:srgbClr val="1F1F1F"/>
                </a:solidFill>
              </a:rPr>
              <a:t> </a:t>
            </a:r>
            <a:r>
              <a:rPr sz="1400" dirty="0" err="1">
                <a:solidFill>
                  <a:srgbClr val="1F1F1F"/>
                </a:solidFill>
              </a:rPr>
              <a:t>nextHandler</a:t>
            </a:r>
            <a:r>
              <a:rPr sz="1400" dirty="0">
                <a:solidFill>
                  <a:srgbClr val="1F1F1F"/>
                </a:solidFill>
              </a:rPr>
              <a:t>;</a:t>
            </a:r>
            <a:br>
              <a:rPr sz="1400" dirty="0"/>
            </a:br>
            <a:r>
              <a:rPr sz="1400" dirty="0">
                <a:solidFill>
                  <a:srgbClr val="1F1F1F"/>
                </a:solidFill>
              </a:rPr>
              <a:t>    </a:t>
            </a:r>
            <a:br>
              <a:rPr sz="1400" dirty="0"/>
            </a:br>
            <a:r>
              <a:rPr sz="1400" dirty="0">
                <a:solidFill>
                  <a:srgbClr val="1F1F1F"/>
                </a:solidFill>
              </a:rPr>
              <a:t>    public </a:t>
            </a:r>
            <a:r>
              <a:rPr sz="1400" dirty="0" err="1">
                <a:solidFill>
                  <a:srgbClr val="1F1F1F"/>
                </a:solidFill>
              </a:rPr>
              <a:t>RequestHandler</a:t>
            </a:r>
            <a:r>
              <a:rPr sz="1400" dirty="0">
                <a:solidFill>
                  <a:srgbClr val="1F1F1F"/>
                </a:solidFill>
              </a:rPr>
              <a:t> </a:t>
            </a:r>
            <a:r>
              <a:rPr sz="1400" dirty="0" err="1">
                <a:solidFill>
                  <a:srgbClr val="1F1F1F"/>
                </a:solidFill>
              </a:rPr>
              <a:t>setNext</a:t>
            </a:r>
            <a:r>
              <a:rPr sz="1400" dirty="0">
                <a:solidFill>
                  <a:srgbClr val="1F1F1F"/>
                </a:solidFill>
              </a:rPr>
              <a:t>(</a:t>
            </a:r>
            <a:r>
              <a:rPr sz="1400" dirty="0" err="1">
                <a:solidFill>
                  <a:srgbClr val="1F1F1F"/>
                </a:solidFill>
              </a:rPr>
              <a:t>RequestHandler</a:t>
            </a:r>
            <a:r>
              <a:rPr sz="1400" dirty="0">
                <a:solidFill>
                  <a:srgbClr val="1F1F1F"/>
                </a:solidFill>
              </a:rPr>
              <a:t> handler) {</a:t>
            </a:r>
            <a:br>
              <a:rPr sz="1400" dirty="0"/>
            </a:br>
            <a:r>
              <a:rPr sz="1400" dirty="0">
                <a:solidFill>
                  <a:srgbClr val="1F1F1F"/>
                </a:solidFill>
              </a:rPr>
              <a:t>        </a:t>
            </a:r>
            <a:r>
              <a:rPr sz="1400" dirty="0" err="1">
                <a:solidFill>
                  <a:srgbClr val="1F1F1F"/>
                </a:solidFill>
              </a:rPr>
              <a:t>this.nextHandler</a:t>
            </a:r>
            <a:r>
              <a:rPr sz="1400" dirty="0">
                <a:solidFill>
                  <a:srgbClr val="1F1F1F"/>
                </a:solidFill>
              </a:rPr>
              <a:t> = handler;</a:t>
            </a:r>
            <a:br>
              <a:rPr sz="1400" dirty="0"/>
            </a:br>
            <a:r>
              <a:rPr sz="1400" dirty="0">
                <a:solidFill>
                  <a:srgbClr val="1F1F1F"/>
                </a:solidFill>
              </a:rPr>
              <a:t>        return handler;</a:t>
            </a:r>
            <a:br>
              <a:rPr sz="1400" dirty="0"/>
            </a:br>
            <a:r>
              <a:rPr sz="1400" dirty="0">
                <a:solidFill>
                  <a:srgbClr val="1F1F1F"/>
                </a:solidFill>
              </a:rPr>
              <a:t>    }</a:t>
            </a:r>
            <a:br>
              <a:rPr sz="1400" dirty="0"/>
            </a:br>
            <a:r>
              <a:rPr sz="1400" dirty="0">
                <a:solidFill>
                  <a:srgbClr val="1F1F1F"/>
                </a:solidFill>
              </a:rPr>
              <a:t>    </a:t>
            </a:r>
            <a:br>
              <a:rPr sz="1400" dirty="0"/>
            </a:br>
            <a:r>
              <a:rPr sz="1400" dirty="0">
                <a:solidFill>
                  <a:srgbClr val="1F1F1F"/>
                </a:solidFill>
              </a:rPr>
              <a:t>    public </a:t>
            </a:r>
            <a:r>
              <a:rPr sz="1400" dirty="0" err="1">
                <a:solidFill>
                  <a:srgbClr val="1F1F1F"/>
                </a:solidFill>
              </a:rPr>
              <a:t>CompletableFuture</a:t>
            </a:r>
            <a:r>
              <a:rPr sz="1400" dirty="0">
                <a:solidFill>
                  <a:srgbClr val="1F1F1F"/>
                </a:solidFill>
              </a:rPr>
              <a:t>&lt;</a:t>
            </a:r>
            <a:r>
              <a:rPr sz="1400" dirty="0" err="1">
                <a:solidFill>
                  <a:srgbClr val="1F1F1F"/>
                </a:solidFill>
              </a:rPr>
              <a:t>NetworkResponse</a:t>
            </a:r>
            <a:r>
              <a:rPr sz="1400" dirty="0">
                <a:solidFill>
                  <a:srgbClr val="1F1F1F"/>
                </a:solidFill>
              </a:rPr>
              <a:t>&gt; handle(</a:t>
            </a:r>
            <a:r>
              <a:rPr sz="1400" dirty="0" err="1">
                <a:solidFill>
                  <a:srgbClr val="1F1F1F"/>
                </a:solidFill>
              </a:rPr>
              <a:t>NetworkRequest</a:t>
            </a:r>
            <a:r>
              <a:rPr sz="1400" dirty="0">
                <a:solidFill>
                  <a:srgbClr val="1F1F1F"/>
                </a:solidFill>
              </a:rPr>
              <a:t> request) {</a:t>
            </a:r>
            <a:br>
              <a:rPr sz="1400" dirty="0"/>
            </a:br>
            <a:r>
              <a:rPr sz="1400" dirty="0">
                <a:solidFill>
                  <a:srgbClr val="1F1F1F"/>
                </a:solidFill>
              </a:rPr>
              <a:t>        return process(request)</a:t>
            </a:r>
            <a:br>
              <a:rPr sz="1400" dirty="0"/>
            </a:br>
            <a:r>
              <a:rPr sz="1400" dirty="0">
                <a:solidFill>
                  <a:srgbClr val="1F1F1F"/>
                </a:solidFill>
              </a:rPr>
              <a:t>            .</a:t>
            </a:r>
            <a:r>
              <a:rPr sz="1400" dirty="0" err="1">
                <a:solidFill>
                  <a:srgbClr val="1F1F1F"/>
                </a:solidFill>
              </a:rPr>
              <a:t>thenCompose</a:t>
            </a:r>
            <a:r>
              <a:rPr sz="1400" dirty="0">
                <a:solidFill>
                  <a:srgbClr val="1F1F1F"/>
                </a:solidFill>
              </a:rPr>
              <a:t>(response -&gt; {</a:t>
            </a:r>
            <a:br>
              <a:rPr sz="1400" dirty="0"/>
            </a:br>
            <a:r>
              <a:rPr sz="1400" dirty="0">
                <a:solidFill>
                  <a:srgbClr val="1F1F1F"/>
                </a:solidFill>
              </a:rPr>
              <a:t>                if (response != null) {</a:t>
            </a:r>
            <a:br>
              <a:rPr sz="1400" dirty="0"/>
            </a:br>
            <a:r>
              <a:rPr sz="1400" dirty="0">
                <a:solidFill>
                  <a:srgbClr val="1F1F1F"/>
                </a:solidFill>
              </a:rPr>
              <a:t>                    return </a:t>
            </a:r>
            <a:r>
              <a:rPr sz="1400" dirty="0" err="1">
                <a:solidFill>
                  <a:srgbClr val="1F1F1F"/>
                </a:solidFill>
              </a:rPr>
              <a:t>CompletableFuture.completedFuture</a:t>
            </a:r>
            <a:r>
              <a:rPr sz="1400" dirty="0">
                <a:solidFill>
                  <a:srgbClr val="1F1F1F"/>
                </a:solidFill>
              </a:rPr>
              <a:t>(response);</a:t>
            </a:r>
            <a:br>
              <a:rPr sz="1400" dirty="0"/>
            </a:br>
            <a:r>
              <a:rPr sz="1400" dirty="0">
                <a:solidFill>
                  <a:srgbClr val="1F1F1F"/>
                </a:solidFill>
              </a:rPr>
              <a:t>                }</a:t>
            </a:r>
            <a:br>
              <a:rPr sz="1400" dirty="0"/>
            </a:br>
            <a:r>
              <a:rPr sz="1400" dirty="0">
                <a:solidFill>
                  <a:srgbClr val="1F1F1F"/>
                </a:solidFill>
              </a:rPr>
              <a:t>                if (</a:t>
            </a:r>
            <a:r>
              <a:rPr sz="1400" dirty="0" err="1">
                <a:solidFill>
                  <a:srgbClr val="1F1F1F"/>
                </a:solidFill>
              </a:rPr>
              <a:t>nextHandler</a:t>
            </a:r>
            <a:r>
              <a:rPr sz="1400" dirty="0">
                <a:solidFill>
                  <a:srgbClr val="1F1F1F"/>
                </a:solidFill>
              </a:rPr>
              <a:t> != null) {</a:t>
            </a:r>
            <a:br>
              <a:rPr sz="1400" dirty="0"/>
            </a:br>
            <a:r>
              <a:rPr sz="1400" dirty="0">
                <a:solidFill>
                  <a:srgbClr val="1F1F1F"/>
                </a:solidFill>
              </a:rPr>
              <a:t>                    return </a:t>
            </a:r>
            <a:r>
              <a:rPr sz="1400" dirty="0" err="1">
                <a:solidFill>
                  <a:srgbClr val="1F1F1F"/>
                </a:solidFill>
              </a:rPr>
              <a:t>nextHandler.handle</a:t>
            </a:r>
            <a:r>
              <a:rPr sz="1400" dirty="0">
                <a:solidFill>
                  <a:srgbClr val="1F1F1F"/>
                </a:solidFill>
              </a:rPr>
              <a:t>(request);</a:t>
            </a:r>
            <a:br>
              <a:rPr sz="1400" dirty="0"/>
            </a:br>
            <a:r>
              <a:rPr sz="1400" dirty="0">
                <a:solidFill>
                  <a:srgbClr val="1F1F1F"/>
                </a:solidFill>
              </a:rPr>
              <a:t>                }</a:t>
            </a:r>
            <a:br>
              <a:rPr sz="1400" dirty="0"/>
            </a:br>
            <a:r>
              <a:rPr sz="1400" dirty="0">
                <a:solidFill>
                  <a:srgbClr val="1F1F1F"/>
                </a:solidFill>
              </a:rPr>
              <a:t>                return </a:t>
            </a:r>
            <a:r>
              <a:rPr sz="1400" dirty="0" err="1">
                <a:solidFill>
                  <a:srgbClr val="1F1F1F"/>
                </a:solidFill>
              </a:rPr>
              <a:t>CompletableFuture.completedFuture</a:t>
            </a:r>
            <a:r>
              <a:rPr sz="1400" dirty="0">
                <a:solidFill>
                  <a:srgbClr val="1F1F1F"/>
                </a:solidFill>
              </a:rPr>
              <a:t>(null);</a:t>
            </a:r>
            <a:br>
              <a:rPr sz="1400" dirty="0"/>
            </a:br>
            <a:r>
              <a:rPr sz="1400" dirty="0">
                <a:solidFill>
                  <a:srgbClr val="1F1F1F"/>
                </a:solidFill>
              </a:rPr>
              <a:t>            });</a:t>
            </a:r>
            <a:br>
              <a:rPr sz="1400" dirty="0"/>
            </a:br>
            <a:r>
              <a:rPr sz="1400" dirty="0">
                <a:solidFill>
                  <a:srgbClr val="1F1F1F"/>
                </a:solidFill>
              </a:rPr>
              <a:t>    }</a:t>
            </a:r>
            <a:br>
              <a:rPr sz="1400" dirty="0"/>
            </a:br>
            <a:r>
              <a:rPr sz="1400" dirty="0">
                <a:solidFill>
                  <a:srgbClr val="1F1F1F"/>
                </a:solidFill>
              </a:rPr>
              <a:t>    </a:t>
            </a:r>
            <a:br>
              <a:rPr sz="1400" dirty="0"/>
            </a:br>
            <a:r>
              <a:rPr sz="1400" dirty="0">
                <a:solidFill>
                  <a:srgbClr val="1F1F1F"/>
                </a:solidFill>
              </a:rPr>
              <a:t>    protected abstract </a:t>
            </a:r>
            <a:r>
              <a:rPr sz="1400" dirty="0" err="1">
                <a:solidFill>
                  <a:srgbClr val="1F1F1F"/>
                </a:solidFill>
              </a:rPr>
              <a:t>CompletableFuture</a:t>
            </a:r>
            <a:r>
              <a:rPr sz="1400" dirty="0">
                <a:solidFill>
                  <a:srgbClr val="1F1F1F"/>
                </a:solidFill>
              </a:rPr>
              <a:t>&lt;</a:t>
            </a:r>
            <a:r>
              <a:rPr sz="1400" dirty="0" err="1">
                <a:solidFill>
                  <a:srgbClr val="1F1F1F"/>
                </a:solidFill>
              </a:rPr>
              <a:t>NetworkResponse</a:t>
            </a:r>
            <a:r>
              <a:rPr sz="1400" dirty="0">
                <a:solidFill>
                  <a:srgbClr val="1F1F1F"/>
                </a:solidFill>
              </a:rPr>
              <a:t>&gt; process(</a:t>
            </a:r>
            <a:r>
              <a:rPr sz="1400" dirty="0" err="1">
                <a:solidFill>
                  <a:srgbClr val="1F1F1F"/>
                </a:solidFill>
              </a:rPr>
              <a:t>NetworkRequest</a:t>
            </a:r>
            <a:r>
              <a:rPr sz="1400" dirty="0">
                <a:solidFill>
                  <a:srgbClr val="1F1F1F"/>
                </a:solidFill>
              </a:rPr>
              <a:t> request);</a:t>
            </a:r>
            <a:br>
              <a:rPr sz="1400" dirty="0"/>
            </a:br>
            <a:r>
              <a:rPr sz="1400" dirty="0">
                <a:solidFill>
                  <a:srgbClr val="1F1F1F"/>
                </a:solidFill>
              </a:rPr>
              <a:t>}</a:t>
            </a:r>
            <a:br>
              <a:rPr sz="1400" dirty="0"/>
            </a:br>
            <a:br>
              <a:rPr sz="1400" dirty="0"/>
            </a:br>
            <a:r>
              <a:rPr sz="1400" dirty="0">
                <a:solidFill>
                  <a:srgbClr val="1F1F1F"/>
                </a:solidFill>
              </a:rPr>
              <a:t>// Flexible Pipeline-</a:t>
            </a:r>
            <a:r>
              <a:rPr sz="1400" dirty="0" err="1">
                <a:solidFill>
                  <a:srgbClr val="1F1F1F"/>
                </a:solidFill>
              </a:rPr>
              <a:t>Konfiguration</a:t>
            </a:r>
            <a:br>
              <a:rPr sz="1400" dirty="0"/>
            </a:br>
            <a:r>
              <a:rPr sz="1400" dirty="0" err="1">
                <a:solidFill>
                  <a:srgbClr val="1F1F1F"/>
                </a:solidFill>
              </a:rPr>
              <a:t>authHandler.setNext</a:t>
            </a:r>
            <a:r>
              <a:rPr sz="1400" dirty="0">
                <a:solidFill>
                  <a:srgbClr val="1F1F1F"/>
                </a:solidFill>
              </a:rPr>
              <a:t>(</a:t>
            </a:r>
            <a:r>
              <a:rPr sz="1400" dirty="0" err="1">
                <a:solidFill>
                  <a:srgbClr val="1F1F1F"/>
                </a:solidFill>
              </a:rPr>
              <a:t>authzHandler</a:t>
            </a:r>
            <a:r>
              <a:rPr sz="1400" dirty="0">
                <a:solidFill>
                  <a:srgbClr val="1F1F1F"/>
                </a:solidFill>
              </a:rPr>
              <a:t>).</a:t>
            </a:r>
            <a:r>
              <a:rPr sz="1400" dirty="0" err="1">
                <a:solidFill>
                  <a:srgbClr val="1F1F1F"/>
                </a:solidFill>
              </a:rPr>
              <a:t>setNext</a:t>
            </a:r>
            <a:r>
              <a:rPr sz="1400" dirty="0">
                <a:solidFill>
                  <a:srgbClr val="1F1F1F"/>
                </a:solidFill>
              </a:rPr>
              <a:t>(</a:t>
            </a:r>
            <a:r>
              <a:rPr sz="1400" dirty="0" err="1">
                <a:solidFill>
                  <a:srgbClr val="1F1F1F"/>
                </a:solidFill>
              </a:rPr>
              <a:t>validationHandler</a:t>
            </a:r>
            <a:r>
              <a:rPr sz="1400" dirty="0">
                <a:solidFill>
                  <a:srgbClr val="1F1F1F"/>
                </a:solidFill>
              </a:rPr>
              <a:t>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73CF93-A1C1-5480-3DB7-3BC10227C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Zusammenfassung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D1D95E-F254-7369-3142-C086BA0EF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11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3 Zusammenfassung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Strategy Pattern: </a:t>
            </a:r>
            <a:r>
              <a:rPr sz="1800" dirty="0" err="1"/>
              <a:t>Austauschbare</a:t>
            </a:r>
            <a:r>
              <a:rPr sz="1800" dirty="0"/>
              <a:t> </a:t>
            </a:r>
            <a:r>
              <a:rPr sz="1800" dirty="0" err="1"/>
              <a:t>Algorithmen</a:t>
            </a:r>
            <a:r>
              <a:rPr sz="1800" dirty="0"/>
              <a:t> </a:t>
            </a:r>
            <a:r>
              <a:rPr sz="1800" dirty="0" err="1"/>
              <a:t>zur</a:t>
            </a:r>
            <a:r>
              <a:rPr sz="1800" dirty="0"/>
              <a:t> </a:t>
            </a:r>
            <a:r>
              <a:rPr sz="1800" dirty="0" err="1"/>
              <a:t>Laufzeit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Template Method: Workflow-</a:t>
            </a:r>
            <a:r>
              <a:rPr sz="1800" dirty="0" err="1"/>
              <a:t>Strukturierung</a:t>
            </a:r>
            <a:r>
              <a:rPr sz="1800" dirty="0"/>
              <a:t> </a:t>
            </a:r>
            <a:r>
              <a:rPr sz="1800" dirty="0" err="1"/>
              <a:t>mit</a:t>
            </a:r>
            <a:r>
              <a:rPr sz="1800" dirty="0"/>
              <a:t> </a:t>
            </a:r>
            <a:r>
              <a:rPr sz="1800" dirty="0" err="1"/>
              <a:t>festen</a:t>
            </a:r>
            <a:r>
              <a:rPr sz="1800" dirty="0"/>
              <a:t> und </a:t>
            </a:r>
            <a:r>
              <a:rPr sz="1800" dirty="0" err="1"/>
              <a:t>variablen</a:t>
            </a:r>
            <a:r>
              <a:rPr sz="1800" dirty="0"/>
              <a:t> </a:t>
            </a:r>
            <a:r>
              <a:rPr sz="1800" dirty="0" err="1"/>
              <a:t>Schritten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Observer Pattern: Event-</a:t>
            </a:r>
            <a:r>
              <a:rPr sz="1800" dirty="0" err="1"/>
              <a:t>basierte</a:t>
            </a:r>
            <a:r>
              <a:rPr sz="1800" dirty="0"/>
              <a:t> lose </a:t>
            </a:r>
            <a:r>
              <a:rPr sz="1800" dirty="0" err="1"/>
              <a:t>Kopplung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Command Pattern: Undo/Redo und </a:t>
            </a:r>
            <a:r>
              <a:rPr sz="1800" dirty="0" err="1"/>
              <a:t>transaktionale</a:t>
            </a:r>
            <a:r>
              <a:rPr sz="1800" dirty="0"/>
              <a:t> </a:t>
            </a:r>
            <a:r>
              <a:rPr sz="1800" dirty="0" err="1"/>
              <a:t>Operationen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State Pattern: </a:t>
            </a:r>
            <a:r>
              <a:rPr sz="1800" dirty="0" err="1"/>
              <a:t>Zustandsmaschinen</a:t>
            </a:r>
            <a:r>
              <a:rPr sz="1800" dirty="0"/>
              <a:t> für </a:t>
            </a:r>
            <a:r>
              <a:rPr sz="1800" dirty="0" err="1"/>
              <a:t>komplexe</a:t>
            </a:r>
            <a:r>
              <a:rPr sz="1800" dirty="0"/>
              <a:t> Lifecycles</a:t>
            </a:r>
          </a:p>
          <a:p>
            <a:pPr>
              <a:lnSpc>
                <a:spcPct val="150000"/>
              </a:lnSpc>
            </a:pPr>
            <a:r>
              <a:rPr sz="1800" dirty="0"/>
              <a:t>Chain of Responsibility: Flexible Request-Processing-Pipelines</a:t>
            </a:r>
          </a:p>
          <a:p>
            <a:pPr>
              <a:lnSpc>
                <a:spcPct val="150000"/>
              </a:lnSpc>
            </a:pP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Fokus</a:t>
            </a:r>
            <a:r>
              <a:rPr sz="1800" dirty="0"/>
              <a:t> auf </a:t>
            </a:r>
            <a:r>
              <a:rPr sz="1800" dirty="0" err="1"/>
              <a:t>Verhalten</a:t>
            </a:r>
            <a:r>
              <a:rPr sz="1800" dirty="0"/>
              <a:t> und </a:t>
            </a:r>
            <a:r>
              <a:rPr sz="1800" dirty="0" err="1"/>
              <a:t>Interaktionen</a:t>
            </a:r>
            <a:r>
              <a:rPr sz="1800" dirty="0"/>
              <a:t> </a:t>
            </a:r>
            <a:r>
              <a:rPr sz="1800" dirty="0" err="1"/>
              <a:t>zwischen</a:t>
            </a:r>
            <a:r>
              <a:rPr sz="1800" dirty="0"/>
              <a:t> </a:t>
            </a:r>
            <a:r>
              <a:rPr sz="1800" dirty="0" err="1"/>
              <a:t>Objekten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Telekom-Anwendungsgebiete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Device Monitoring: Strategy für </a:t>
            </a:r>
            <a:r>
              <a:rPr sz="1800" dirty="0" err="1"/>
              <a:t>verschiedene</a:t>
            </a:r>
            <a:r>
              <a:rPr sz="1800" dirty="0"/>
              <a:t> </a:t>
            </a:r>
            <a:r>
              <a:rPr sz="1800" dirty="0" err="1"/>
              <a:t>Gerätetypen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Network Provisioning: Template Method für </a:t>
            </a:r>
            <a:r>
              <a:rPr sz="1800" dirty="0" err="1"/>
              <a:t>konsistente</a:t>
            </a:r>
            <a:r>
              <a:rPr sz="1800" dirty="0"/>
              <a:t> Workflows</a:t>
            </a:r>
          </a:p>
          <a:p>
            <a:pPr>
              <a:lnSpc>
                <a:spcPct val="150000"/>
              </a:lnSpc>
            </a:pPr>
            <a:r>
              <a:rPr sz="1800" dirty="0"/>
              <a:t>Event Processing: Observer für Monitoring und Audit-Systeme</a:t>
            </a:r>
          </a:p>
          <a:p>
            <a:pPr>
              <a:lnSpc>
                <a:spcPct val="150000"/>
              </a:lnSpc>
            </a:pPr>
            <a:r>
              <a:rPr sz="1800" dirty="0"/>
              <a:t>Configuration Management: Command für </a:t>
            </a:r>
            <a:r>
              <a:rPr sz="1800" dirty="0" err="1"/>
              <a:t>sichere</a:t>
            </a:r>
            <a:r>
              <a:rPr sz="1800" dirty="0"/>
              <a:t> Rollback-</a:t>
            </a:r>
            <a:r>
              <a:rPr sz="1800" dirty="0" err="1"/>
              <a:t>Fähigkeiten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Device Lifecycle: State Pattern für </a:t>
            </a:r>
            <a:r>
              <a:rPr sz="1800" dirty="0" err="1"/>
              <a:t>komplexe</a:t>
            </a:r>
            <a:r>
              <a:rPr sz="1800" dirty="0"/>
              <a:t> </a:t>
            </a:r>
            <a:r>
              <a:rPr sz="1800" dirty="0" err="1"/>
              <a:t>Gerätezustände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Request Processing: Chain of Responsibility für API-Pipelines</a:t>
            </a:r>
          </a:p>
          <a:p>
            <a:pPr>
              <a:lnSpc>
                <a:spcPct val="150000"/>
              </a:lnSpc>
            </a:pP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Behavioral Patterns </a:t>
            </a:r>
            <a:r>
              <a:rPr sz="1800" dirty="0" err="1"/>
              <a:t>strukturieren</a:t>
            </a:r>
            <a:r>
              <a:rPr sz="1800" dirty="0"/>
              <a:t> </a:t>
            </a:r>
            <a:r>
              <a:rPr sz="1800" dirty="0" err="1"/>
              <a:t>komplexe</a:t>
            </a:r>
            <a:r>
              <a:rPr sz="1800" dirty="0"/>
              <a:t> Telekom-</a:t>
            </a:r>
            <a:r>
              <a:rPr sz="1800" dirty="0" err="1"/>
              <a:t>Netzwerk</a:t>
            </a:r>
            <a:r>
              <a:rPr sz="1800" dirty="0"/>
              <a:t>-</a:t>
            </a:r>
            <a:r>
              <a:rPr sz="1800" dirty="0" err="1"/>
              <a:t>Operationen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Flexibilität</a:t>
            </a:r>
            <a:r>
              <a:rPr sz="1800" dirty="0"/>
              <a:t> </a:t>
            </a:r>
            <a:r>
              <a:rPr sz="1800" dirty="0" err="1"/>
              <a:t>zur</a:t>
            </a:r>
            <a:r>
              <a:rPr sz="1800" dirty="0"/>
              <a:t> </a:t>
            </a:r>
            <a:r>
              <a:rPr sz="1800" dirty="0" err="1"/>
              <a:t>Laufzeit</a:t>
            </a:r>
            <a:r>
              <a:rPr sz="1800" dirty="0"/>
              <a:t>: </a:t>
            </a:r>
            <a:r>
              <a:rPr sz="1800" dirty="0" err="1"/>
              <a:t>Verhalten</a:t>
            </a:r>
            <a:r>
              <a:rPr sz="1800" dirty="0"/>
              <a:t> </a:t>
            </a:r>
            <a:r>
              <a:rPr sz="1800" dirty="0" err="1"/>
              <a:t>kann</a:t>
            </a:r>
            <a:r>
              <a:rPr sz="1800" dirty="0"/>
              <a:t> </a:t>
            </a:r>
            <a:r>
              <a:rPr sz="1800" dirty="0" err="1"/>
              <a:t>dynamisch</a:t>
            </a:r>
            <a:r>
              <a:rPr sz="1800" dirty="0"/>
              <a:t> </a:t>
            </a:r>
            <a:r>
              <a:rPr sz="1800" dirty="0" err="1"/>
              <a:t>geändert</a:t>
            </a:r>
            <a:r>
              <a:rPr sz="1800" dirty="0"/>
              <a:t> </a:t>
            </a:r>
            <a:r>
              <a:rPr sz="1800" dirty="0" err="1"/>
              <a:t>werden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Lose </a:t>
            </a:r>
            <a:r>
              <a:rPr sz="1800" dirty="0" err="1"/>
              <a:t>Kopplung</a:t>
            </a:r>
            <a:r>
              <a:rPr sz="1800" dirty="0"/>
              <a:t>: </a:t>
            </a:r>
            <a:r>
              <a:rPr sz="1800" dirty="0" err="1"/>
              <a:t>Komponenten</a:t>
            </a:r>
            <a:r>
              <a:rPr sz="1800" dirty="0"/>
              <a:t> </a:t>
            </a:r>
            <a:r>
              <a:rPr sz="1800" dirty="0" err="1"/>
              <a:t>interagieren</a:t>
            </a:r>
            <a:r>
              <a:rPr sz="1800" dirty="0"/>
              <a:t> </a:t>
            </a:r>
            <a:r>
              <a:rPr sz="1800" dirty="0" err="1"/>
              <a:t>über</a:t>
            </a:r>
            <a:r>
              <a:rPr sz="1800" dirty="0"/>
              <a:t> </a:t>
            </a:r>
            <a:r>
              <a:rPr sz="1800" dirty="0" err="1"/>
              <a:t>definierte</a:t>
            </a:r>
            <a:r>
              <a:rPr sz="1800" dirty="0"/>
              <a:t> Interfaces</a:t>
            </a:r>
          </a:p>
          <a:p>
            <a:pPr>
              <a:lnSpc>
                <a:spcPct val="150000"/>
              </a:lnSpc>
            </a:pPr>
            <a:r>
              <a:rPr sz="1800" dirty="0"/>
              <a:t>Event-Driven Architecture: Observer und State Patterns </a:t>
            </a:r>
            <a:r>
              <a:rPr sz="1800" dirty="0" err="1"/>
              <a:t>unterstützen</a:t>
            </a:r>
            <a:r>
              <a:rPr sz="1800" dirty="0"/>
              <a:t> EDA</a:t>
            </a:r>
          </a:p>
          <a:p>
            <a:pPr>
              <a:lnSpc>
                <a:spcPct val="150000"/>
              </a:lnSpc>
            </a:pPr>
            <a:r>
              <a:rPr sz="1800" dirty="0" err="1"/>
              <a:t>Erweiterbarkeit</a:t>
            </a:r>
            <a:r>
              <a:rPr sz="1800" dirty="0"/>
              <a:t>: Neue </a:t>
            </a:r>
            <a:r>
              <a:rPr sz="1800" dirty="0" err="1"/>
              <a:t>Verhaltensweisen</a:t>
            </a:r>
            <a:r>
              <a:rPr sz="1800" dirty="0"/>
              <a:t> </a:t>
            </a:r>
            <a:r>
              <a:rPr sz="1800" dirty="0" err="1"/>
              <a:t>ohne</a:t>
            </a:r>
            <a:r>
              <a:rPr sz="1800" dirty="0"/>
              <a:t> </a:t>
            </a:r>
            <a:r>
              <a:rPr sz="1800" dirty="0" err="1"/>
              <a:t>Änderung</a:t>
            </a:r>
            <a:r>
              <a:rPr sz="1800" dirty="0"/>
              <a:t> </a:t>
            </a:r>
            <a:r>
              <a:rPr sz="1800" dirty="0" err="1"/>
              <a:t>bestehender</a:t>
            </a:r>
            <a:r>
              <a:rPr sz="1800" dirty="0"/>
              <a:t> Klassen</a:t>
            </a:r>
          </a:p>
          <a:p>
            <a:pPr>
              <a:lnSpc>
                <a:spcPct val="150000"/>
              </a:lnSpc>
            </a:pPr>
            <a:r>
              <a:rPr sz="1800" dirty="0" err="1"/>
              <a:t>Testbarkeit</a:t>
            </a:r>
            <a:r>
              <a:rPr sz="1800" dirty="0"/>
              <a:t>: </a:t>
            </a:r>
            <a:r>
              <a:rPr sz="1800" dirty="0" err="1"/>
              <a:t>Jedes</a:t>
            </a:r>
            <a:r>
              <a:rPr sz="1800" dirty="0"/>
              <a:t> </a:t>
            </a:r>
            <a:r>
              <a:rPr sz="1800" dirty="0" err="1"/>
              <a:t>Verhalten</a:t>
            </a:r>
            <a:r>
              <a:rPr sz="1800" dirty="0"/>
              <a:t> </a:t>
            </a:r>
            <a:r>
              <a:rPr sz="1800" dirty="0" err="1"/>
              <a:t>isoliert</a:t>
            </a:r>
            <a:r>
              <a:rPr sz="1800" dirty="0"/>
              <a:t> </a:t>
            </a:r>
            <a:r>
              <a:rPr sz="1800" dirty="0" err="1"/>
              <a:t>testbar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Single Responsibility: Klare </a:t>
            </a:r>
            <a:r>
              <a:rPr sz="1800" dirty="0" err="1"/>
              <a:t>Trennung</a:t>
            </a:r>
            <a:r>
              <a:rPr sz="1800" dirty="0"/>
              <a:t> von </a:t>
            </a:r>
            <a:r>
              <a:rPr sz="1800" dirty="0" err="1"/>
              <a:t>Verantwortlichkeiten</a:t>
            </a:r>
            <a:endParaRPr sz="1800" dirty="0"/>
          </a:p>
          <a:p>
            <a:pPr>
              <a:lnSpc>
                <a:spcPct val="150000"/>
              </a:lnSpc>
            </a:pP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Behavioral Patterns </a:t>
            </a:r>
            <a:r>
              <a:rPr sz="1800" dirty="0" err="1"/>
              <a:t>sind</a:t>
            </a:r>
            <a:r>
              <a:rPr sz="1800" dirty="0"/>
              <a:t> </a:t>
            </a:r>
            <a:r>
              <a:rPr sz="1800" dirty="0" err="1"/>
              <a:t>essentiell</a:t>
            </a:r>
            <a:r>
              <a:rPr sz="1800" dirty="0"/>
              <a:t> für maintainable, </a:t>
            </a:r>
            <a:r>
              <a:rPr sz="1800" dirty="0" err="1"/>
              <a:t>skalierbare</a:t>
            </a:r>
            <a:r>
              <a:rPr sz="1800" dirty="0"/>
              <a:t> Systeme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Open-Closed Principle </a:t>
            </a:r>
            <a:r>
              <a:rPr sz="1800" dirty="0" err="1"/>
              <a:t>Verletzung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Single Responsibility </a:t>
            </a:r>
            <a:r>
              <a:rPr sz="1800" dirty="0" err="1"/>
              <a:t>Verletzung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Mangelnde</a:t>
            </a:r>
            <a:r>
              <a:rPr sz="1800" dirty="0"/>
              <a:t> </a:t>
            </a:r>
            <a:r>
              <a:rPr sz="1800" dirty="0" err="1"/>
              <a:t>Flexibilität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Lösung</a:t>
            </a:r>
            <a:r>
              <a:rPr dirty="0"/>
              <a:t>: Strategy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Definiert</a:t>
            </a:r>
            <a:r>
              <a:rPr sz="1800" dirty="0"/>
              <a:t> </a:t>
            </a:r>
            <a:r>
              <a:rPr sz="1800" dirty="0" err="1"/>
              <a:t>eine</a:t>
            </a:r>
            <a:r>
              <a:rPr sz="1800" dirty="0"/>
              <a:t> </a:t>
            </a:r>
            <a:r>
              <a:rPr sz="1800" dirty="0" err="1"/>
              <a:t>Familie</a:t>
            </a:r>
            <a:r>
              <a:rPr sz="1800" dirty="0"/>
              <a:t> von </a:t>
            </a:r>
            <a:r>
              <a:rPr sz="1800" dirty="0" err="1"/>
              <a:t>Algorithmen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Kapselt</a:t>
            </a:r>
            <a:r>
              <a:rPr sz="1800" dirty="0"/>
              <a:t> </a:t>
            </a:r>
            <a:r>
              <a:rPr sz="1800" dirty="0" err="1"/>
              <a:t>jeden</a:t>
            </a:r>
            <a:r>
              <a:rPr sz="1800" dirty="0"/>
              <a:t> </a:t>
            </a:r>
            <a:r>
              <a:rPr sz="1800" dirty="0" err="1"/>
              <a:t>einzelnen</a:t>
            </a:r>
            <a:r>
              <a:rPr sz="1800" dirty="0"/>
              <a:t> und </a:t>
            </a:r>
            <a:r>
              <a:rPr sz="1800" dirty="0" err="1"/>
              <a:t>macht</a:t>
            </a:r>
            <a:r>
              <a:rPr sz="1800" dirty="0"/>
              <a:t> </a:t>
            </a:r>
            <a:r>
              <a:rPr sz="1800" dirty="0" err="1"/>
              <a:t>sie</a:t>
            </a:r>
            <a:r>
              <a:rPr sz="1800" dirty="0"/>
              <a:t> </a:t>
            </a:r>
            <a:r>
              <a:rPr sz="1800" dirty="0" err="1"/>
              <a:t>austauschbar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Austauschbarkeit</a:t>
            </a:r>
            <a:r>
              <a:rPr sz="1800" dirty="0"/>
              <a:t> </a:t>
            </a:r>
            <a:r>
              <a:rPr sz="1800" dirty="0" err="1"/>
              <a:t>zur</a:t>
            </a:r>
            <a:r>
              <a:rPr sz="1800" dirty="0"/>
              <a:t> </a:t>
            </a:r>
            <a:r>
              <a:rPr sz="1800" dirty="0" err="1"/>
              <a:t>Laufzeit</a:t>
            </a:r>
            <a:r>
              <a:rPr sz="1800" dirty="0"/>
              <a:t> </a:t>
            </a:r>
            <a:r>
              <a:rPr sz="1800" dirty="0" err="1"/>
              <a:t>möglich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Einfache</a:t>
            </a:r>
            <a:r>
              <a:rPr sz="1800" dirty="0"/>
              <a:t> </a:t>
            </a:r>
            <a:r>
              <a:rPr sz="1800" dirty="0" err="1"/>
              <a:t>Erweiterung</a:t>
            </a:r>
            <a:r>
              <a:rPr sz="1800" dirty="0"/>
              <a:t> </a:t>
            </a:r>
            <a:r>
              <a:rPr sz="1800" dirty="0" err="1"/>
              <a:t>ohne</a:t>
            </a:r>
            <a:r>
              <a:rPr sz="1800" dirty="0"/>
              <a:t> </a:t>
            </a:r>
            <a:r>
              <a:rPr sz="1800" dirty="0" err="1"/>
              <a:t>bestehende</a:t>
            </a:r>
            <a:r>
              <a:rPr sz="1800" dirty="0"/>
              <a:t> Klassen </a:t>
            </a:r>
            <a:r>
              <a:rPr sz="1800" dirty="0" err="1"/>
              <a:t>zu</a:t>
            </a:r>
            <a:r>
              <a:rPr sz="1800" dirty="0"/>
              <a:t> </a:t>
            </a:r>
            <a:r>
              <a:rPr sz="1800" dirty="0" err="1"/>
              <a:t>ändern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Isolierte</a:t>
            </a:r>
            <a:r>
              <a:rPr sz="1800" dirty="0"/>
              <a:t> </a:t>
            </a:r>
            <a:r>
              <a:rPr sz="1800" dirty="0" err="1"/>
              <a:t>Testbarkeit</a:t>
            </a:r>
            <a:r>
              <a:rPr sz="1800" dirty="0"/>
              <a:t> </a:t>
            </a:r>
            <a:r>
              <a:rPr sz="1800" dirty="0" err="1"/>
              <a:t>jeder</a:t>
            </a:r>
            <a:r>
              <a:rPr sz="1800" dirty="0"/>
              <a:t> Strategy</a:t>
            </a:r>
          </a:p>
          <a:p>
            <a:pPr>
              <a:lnSpc>
                <a:spcPct val="150000"/>
              </a:lnSpc>
            </a:pPr>
            <a:r>
              <a:rPr sz="1800" dirty="0"/>
              <a:t>Inversion of Control: Context </a:t>
            </a:r>
            <a:r>
              <a:rPr sz="1800" dirty="0" err="1"/>
              <a:t>ruft</a:t>
            </a:r>
            <a:r>
              <a:rPr sz="1800" dirty="0"/>
              <a:t> Strategies auf</a:t>
            </a:r>
          </a:p>
          <a:p>
            <a:pPr>
              <a:lnSpc>
                <a:spcPct val="150000"/>
              </a:lnSpc>
            </a:pPr>
            <a:r>
              <a:rPr sz="1800" dirty="0"/>
              <a:t>Hollywood Principle: "Don't call us, we'll call you"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Flexible Lösung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sz="1600" dirty="0">
                <a:solidFill>
                  <a:srgbClr val="1F1F1F"/>
                </a:solidFill>
              </a:rPr>
              <a:t>// Strategy Interface in Java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public interface </a:t>
            </a:r>
            <a:r>
              <a:rPr sz="1600" dirty="0" err="1">
                <a:solidFill>
                  <a:srgbClr val="1F1F1F"/>
                </a:solidFill>
              </a:rPr>
              <a:t>MonitoringStrategy</a:t>
            </a:r>
            <a:r>
              <a:rPr sz="1600" dirty="0">
                <a:solidFill>
                  <a:srgbClr val="1F1F1F"/>
                </a:solidFill>
              </a:rPr>
              <a:t> {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</a:t>
            </a:r>
            <a:r>
              <a:rPr sz="1600" dirty="0" err="1">
                <a:solidFill>
                  <a:srgbClr val="1F1F1F"/>
                </a:solidFill>
              </a:rPr>
              <a:t>CompletableFuture</a:t>
            </a:r>
            <a:r>
              <a:rPr sz="1600" dirty="0">
                <a:solidFill>
                  <a:srgbClr val="1F1F1F"/>
                </a:solidFill>
              </a:rPr>
              <a:t>&lt;</a:t>
            </a:r>
            <a:r>
              <a:rPr sz="1600" dirty="0" err="1">
                <a:solidFill>
                  <a:srgbClr val="1F1F1F"/>
                </a:solidFill>
              </a:rPr>
              <a:t>MonitoringResult</a:t>
            </a:r>
            <a:r>
              <a:rPr sz="1600" dirty="0">
                <a:solidFill>
                  <a:srgbClr val="1F1F1F"/>
                </a:solidFill>
              </a:rPr>
              <a:t>&gt; monitor(Device device);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String </a:t>
            </a:r>
            <a:r>
              <a:rPr sz="1600" dirty="0" err="1">
                <a:solidFill>
                  <a:srgbClr val="1F1F1F"/>
                </a:solidFill>
              </a:rPr>
              <a:t>getMonitoringType</a:t>
            </a:r>
            <a:r>
              <a:rPr sz="1600" dirty="0">
                <a:solidFill>
                  <a:srgbClr val="1F1F1F"/>
                </a:solidFill>
              </a:rPr>
              <a:t>();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List&lt;String&gt; </a:t>
            </a:r>
            <a:r>
              <a:rPr sz="1600" dirty="0" err="1">
                <a:solidFill>
                  <a:srgbClr val="1F1F1F"/>
                </a:solidFill>
              </a:rPr>
              <a:t>getSupportedDeviceTypes</a:t>
            </a:r>
            <a:r>
              <a:rPr sz="1600" dirty="0">
                <a:solidFill>
                  <a:srgbClr val="1F1F1F"/>
                </a:solidFill>
              </a:rPr>
              <a:t>();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}</a:t>
            </a:r>
            <a:br>
              <a:rPr sz="1600" dirty="0"/>
            </a:b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// Context </a:t>
            </a:r>
            <a:r>
              <a:rPr sz="1600" dirty="0" err="1">
                <a:solidFill>
                  <a:srgbClr val="1F1F1F"/>
                </a:solidFill>
              </a:rPr>
              <a:t>nutzt</a:t>
            </a:r>
            <a:r>
              <a:rPr sz="1600" dirty="0">
                <a:solidFill>
                  <a:srgbClr val="1F1F1F"/>
                </a:solidFill>
              </a:rPr>
              <a:t> </a:t>
            </a:r>
            <a:r>
              <a:rPr sz="1600" dirty="0" err="1">
                <a:solidFill>
                  <a:srgbClr val="1F1F1F"/>
                </a:solidFill>
              </a:rPr>
              <a:t>Strategien</a:t>
            </a:r>
            <a:r>
              <a:rPr sz="1600" dirty="0">
                <a:solidFill>
                  <a:srgbClr val="1F1F1F"/>
                </a:solidFill>
              </a:rPr>
              <a:t> </a:t>
            </a:r>
            <a:r>
              <a:rPr sz="1600" dirty="0" err="1">
                <a:solidFill>
                  <a:srgbClr val="1F1F1F"/>
                </a:solidFill>
              </a:rPr>
              <a:t>ohne</a:t>
            </a:r>
            <a:r>
              <a:rPr sz="1600" dirty="0">
                <a:solidFill>
                  <a:srgbClr val="1F1F1F"/>
                </a:solidFill>
              </a:rPr>
              <a:t> </a:t>
            </a:r>
            <a:r>
              <a:rPr sz="1600" dirty="0" err="1">
                <a:solidFill>
                  <a:srgbClr val="1F1F1F"/>
                </a:solidFill>
              </a:rPr>
              <a:t>deren</a:t>
            </a:r>
            <a:r>
              <a:rPr sz="1600" dirty="0">
                <a:solidFill>
                  <a:srgbClr val="1F1F1F"/>
                </a:solidFill>
              </a:rPr>
              <a:t> Details </a:t>
            </a:r>
            <a:r>
              <a:rPr sz="1600" dirty="0" err="1">
                <a:solidFill>
                  <a:srgbClr val="1F1F1F"/>
                </a:solidFill>
              </a:rPr>
              <a:t>zu</a:t>
            </a:r>
            <a:r>
              <a:rPr sz="1600" dirty="0">
                <a:solidFill>
                  <a:srgbClr val="1F1F1F"/>
                </a:solidFill>
              </a:rPr>
              <a:t> </a:t>
            </a:r>
            <a:r>
              <a:rPr sz="1600" dirty="0" err="1">
                <a:solidFill>
                  <a:srgbClr val="1F1F1F"/>
                </a:solidFill>
              </a:rPr>
              <a:t>kennen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public class </a:t>
            </a:r>
            <a:r>
              <a:rPr sz="1600" dirty="0" err="1">
                <a:solidFill>
                  <a:srgbClr val="1F1F1F"/>
                </a:solidFill>
              </a:rPr>
              <a:t>DeviceMonitor</a:t>
            </a:r>
            <a:r>
              <a:rPr sz="1600" dirty="0">
                <a:solidFill>
                  <a:srgbClr val="1F1F1F"/>
                </a:solidFill>
              </a:rPr>
              <a:t> {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private </a:t>
            </a:r>
            <a:r>
              <a:rPr sz="1600" dirty="0" err="1">
                <a:solidFill>
                  <a:srgbClr val="1F1F1F"/>
                </a:solidFill>
              </a:rPr>
              <a:t>MonitoringStrategy</a:t>
            </a:r>
            <a:r>
              <a:rPr sz="1600" dirty="0">
                <a:solidFill>
                  <a:srgbClr val="1F1F1F"/>
                </a:solidFill>
              </a:rPr>
              <a:t> strategy;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public void </a:t>
            </a:r>
            <a:r>
              <a:rPr sz="1600" dirty="0" err="1">
                <a:solidFill>
                  <a:srgbClr val="1F1F1F"/>
                </a:solidFill>
              </a:rPr>
              <a:t>setStrategy</a:t>
            </a:r>
            <a:r>
              <a:rPr sz="1600" dirty="0">
                <a:solidFill>
                  <a:srgbClr val="1F1F1F"/>
                </a:solidFill>
              </a:rPr>
              <a:t>(</a:t>
            </a:r>
            <a:r>
              <a:rPr sz="1600" dirty="0" err="1">
                <a:solidFill>
                  <a:srgbClr val="1F1F1F"/>
                </a:solidFill>
              </a:rPr>
              <a:t>MonitoringStrategy</a:t>
            </a:r>
            <a:r>
              <a:rPr sz="1600" dirty="0">
                <a:solidFill>
                  <a:srgbClr val="1F1F1F"/>
                </a:solidFill>
              </a:rPr>
              <a:t> strategy) {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    </a:t>
            </a:r>
            <a:r>
              <a:rPr sz="1600" dirty="0" err="1">
                <a:solidFill>
                  <a:srgbClr val="1F1F1F"/>
                </a:solidFill>
              </a:rPr>
              <a:t>this.strategy</a:t>
            </a:r>
            <a:r>
              <a:rPr sz="1600" dirty="0">
                <a:solidFill>
                  <a:srgbClr val="1F1F1F"/>
                </a:solidFill>
              </a:rPr>
              <a:t> = strategy;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}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public </a:t>
            </a:r>
            <a:r>
              <a:rPr sz="1600" dirty="0" err="1">
                <a:solidFill>
                  <a:srgbClr val="1F1F1F"/>
                </a:solidFill>
              </a:rPr>
              <a:t>CompletableFuture</a:t>
            </a:r>
            <a:r>
              <a:rPr sz="1600" dirty="0">
                <a:solidFill>
                  <a:srgbClr val="1F1F1F"/>
                </a:solidFill>
              </a:rPr>
              <a:t>&lt;</a:t>
            </a:r>
            <a:r>
              <a:rPr sz="1600" dirty="0" err="1">
                <a:solidFill>
                  <a:srgbClr val="1F1F1F"/>
                </a:solidFill>
              </a:rPr>
              <a:t>MonitoringResult</a:t>
            </a:r>
            <a:r>
              <a:rPr sz="1600" dirty="0">
                <a:solidFill>
                  <a:srgbClr val="1F1F1F"/>
                </a:solidFill>
              </a:rPr>
              <a:t>&gt; monitor(Device device) {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    return </a:t>
            </a:r>
            <a:r>
              <a:rPr sz="1600" dirty="0" err="1">
                <a:solidFill>
                  <a:srgbClr val="1F1F1F"/>
                </a:solidFill>
              </a:rPr>
              <a:t>strategy.monitor</a:t>
            </a:r>
            <a:r>
              <a:rPr sz="1600" dirty="0">
                <a:solidFill>
                  <a:srgbClr val="1F1F1F"/>
                </a:solidFill>
              </a:rPr>
              <a:t>(device);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    }</a:t>
            </a:r>
            <a:br>
              <a:rPr sz="1600" dirty="0"/>
            </a:br>
            <a:r>
              <a:rPr sz="1600" dirty="0">
                <a:solidFill>
                  <a:srgbClr val="1F1F1F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D5C96D-C417-CC93-8980-D59C5783F0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C9EBA69-7C69-25F9-F4BD-9385C1B15B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2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sz="1800" dirty="0">
                <a:solidFill>
                  <a:srgbClr val="1F1F1F"/>
                </a:solidFill>
              </a:rPr>
              <a:t>public class </a:t>
            </a:r>
            <a:r>
              <a:rPr sz="1800" dirty="0" err="1">
                <a:solidFill>
                  <a:srgbClr val="1F1F1F"/>
                </a:solidFill>
              </a:rPr>
              <a:t>RouterProvisioning</a:t>
            </a:r>
            <a:r>
              <a:rPr sz="1800" dirty="0">
                <a:solidFill>
                  <a:srgbClr val="1F1F1F"/>
                </a:solidFill>
              </a:rPr>
              <a:t> {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public void execute() {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    validate();    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    prepare();     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    </a:t>
            </a:r>
            <a:r>
              <a:rPr sz="1800" dirty="0" err="1">
                <a:solidFill>
                  <a:srgbClr val="1F1F1F"/>
                </a:solidFill>
              </a:rPr>
              <a:t>configureRouter</a:t>
            </a:r>
            <a:r>
              <a:rPr sz="1800" dirty="0">
                <a:solidFill>
                  <a:srgbClr val="1F1F1F"/>
                </a:solidFill>
              </a:rPr>
              <a:t>(); 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    deploy();      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}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}</a:t>
            </a:r>
            <a:br>
              <a:rPr sz="1800" dirty="0"/>
            </a:b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public class </a:t>
            </a:r>
            <a:r>
              <a:rPr sz="1800" dirty="0" err="1">
                <a:solidFill>
                  <a:srgbClr val="1F1F1F"/>
                </a:solidFill>
              </a:rPr>
              <a:t>SwitchProvisioning</a:t>
            </a:r>
            <a:r>
              <a:rPr sz="1800" dirty="0">
                <a:solidFill>
                  <a:srgbClr val="1F1F1F"/>
                </a:solidFill>
              </a:rPr>
              <a:t> {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public void execute() {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    validate(); </a:t>
            </a:r>
            <a:r>
              <a:rPr lang="en-US" sz="1800" dirty="0">
                <a:solidFill>
                  <a:srgbClr val="1F1F1F"/>
                </a:solidFill>
              </a:rPr>
              <a:t>   </a:t>
            </a:r>
            <a:br>
              <a:rPr lang="en-US" sz="1800" dirty="0"/>
            </a:br>
            <a:r>
              <a:rPr lang="en-US" sz="1800" dirty="0">
                <a:solidFill>
                  <a:srgbClr val="1F1F1F"/>
                </a:solidFill>
              </a:rPr>
              <a:t>        </a:t>
            </a:r>
            <a:r>
              <a:rPr sz="1800" dirty="0">
                <a:solidFill>
                  <a:srgbClr val="1F1F1F"/>
                </a:solidFill>
              </a:rPr>
              <a:t>prepare();     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    </a:t>
            </a:r>
            <a:r>
              <a:rPr sz="1800" dirty="0" err="1">
                <a:solidFill>
                  <a:srgbClr val="1F1F1F"/>
                </a:solidFill>
              </a:rPr>
              <a:t>configureSwitch</a:t>
            </a:r>
            <a:r>
              <a:rPr sz="1800" dirty="0">
                <a:solidFill>
                  <a:srgbClr val="1F1F1F"/>
                </a:solidFill>
              </a:rPr>
              <a:t>(); 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    deploy();      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    }</a:t>
            </a:r>
            <a:br>
              <a:rPr sz="1800" dirty="0"/>
            </a:br>
            <a:r>
              <a:rPr sz="1800" dirty="0">
                <a:solidFill>
                  <a:srgbClr val="1F1F1F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Code-</a:t>
            </a:r>
            <a:r>
              <a:rPr sz="1800" dirty="0" err="1"/>
              <a:t>Duplizierung</a:t>
            </a:r>
            <a:r>
              <a:rPr sz="1800" dirty="0"/>
              <a:t>: </a:t>
            </a:r>
            <a:r>
              <a:rPr sz="1800" dirty="0" err="1"/>
              <a:t>Gemeinsame</a:t>
            </a:r>
            <a:r>
              <a:rPr sz="1800" dirty="0"/>
              <a:t> </a:t>
            </a:r>
            <a:r>
              <a:rPr sz="1800" dirty="0" err="1"/>
              <a:t>Schritte</a:t>
            </a:r>
            <a:r>
              <a:rPr sz="1800" dirty="0"/>
              <a:t> </a:t>
            </a:r>
            <a:r>
              <a:rPr sz="1800" dirty="0" err="1"/>
              <a:t>überall</a:t>
            </a:r>
            <a:r>
              <a:rPr sz="1800" dirty="0"/>
              <a:t> </a:t>
            </a:r>
            <a:r>
              <a:rPr sz="1800" dirty="0" err="1"/>
              <a:t>kopiert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Inkonsistente</a:t>
            </a:r>
            <a:r>
              <a:rPr sz="1800" dirty="0"/>
              <a:t> </a:t>
            </a:r>
            <a:r>
              <a:rPr sz="1800" dirty="0" err="1"/>
              <a:t>Implementierung</a:t>
            </a:r>
            <a:r>
              <a:rPr sz="1800" dirty="0"/>
              <a:t>: </a:t>
            </a:r>
            <a:r>
              <a:rPr sz="1800" dirty="0" err="1"/>
              <a:t>Verschiedene</a:t>
            </a:r>
            <a:r>
              <a:rPr sz="1800" dirty="0"/>
              <a:t> validate()-</a:t>
            </a:r>
            <a:r>
              <a:rPr sz="1800" dirty="0" err="1"/>
              <a:t>Implementierungen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Schwierige</a:t>
            </a:r>
            <a:r>
              <a:rPr sz="1800" dirty="0"/>
              <a:t> </a:t>
            </a:r>
            <a:r>
              <a:rPr sz="1800" dirty="0" err="1"/>
              <a:t>Wartung</a:t>
            </a:r>
            <a:r>
              <a:rPr sz="1800" dirty="0"/>
              <a:t>: </a:t>
            </a:r>
            <a:r>
              <a:rPr sz="1800" dirty="0" err="1"/>
              <a:t>Änderung</a:t>
            </a:r>
            <a:r>
              <a:rPr sz="1800" dirty="0"/>
              <a:t> </a:t>
            </a:r>
            <a:r>
              <a:rPr sz="1800" dirty="0" err="1"/>
              <a:t>im</a:t>
            </a:r>
            <a:r>
              <a:rPr sz="1800" dirty="0"/>
              <a:t> </a:t>
            </a:r>
            <a:r>
              <a:rPr sz="1800" dirty="0" err="1"/>
              <a:t>gemeinsamen</a:t>
            </a:r>
            <a:r>
              <a:rPr sz="1800" dirty="0"/>
              <a:t> Schritt </a:t>
            </a:r>
            <a:r>
              <a:rPr sz="1800" dirty="0" err="1"/>
              <a:t>erfordert</a:t>
            </a:r>
            <a:r>
              <a:rPr sz="1800" dirty="0"/>
              <a:t> Updates </a:t>
            </a:r>
            <a:r>
              <a:rPr sz="1800" dirty="0" err="1"/>
              <a:t>überall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Open-Closed Violation: Neue Provisioning-</a:t>
            </a:r>
            <a:r>
              <a:rPr sz="1800" dirty="0" err="1"/>
              <a:t>Typen</a:t>
            </a:r>
            <a:r>
              <a:rPr sz="1800" dirty="0"/>
              <a:t> = </a:t>
            </a:r>
            <a:r>
              <a:rPr sz="1800" dirty="0" err="1"/>
              <a:t>viel</a:t>
            </a:r>
            <a:r>
              <a:rPr sz="1800" dirty="0"/>
              <a:t> Duplicate Code</a:t>
            </a:r>
          </a:p>
          <a:p>
            <a:pPr>
              <a:lnSpc>
                <a:spcPct val="150000"/>
              </a:lnSpc>
            </a:pPr>
            <a:r>
              <a:rPr sz="1800" dirty="0" err="1"/>
              <a:t>Unstrukturierte</a:t>
            </a:r>
            <a:r>
              <a:rPr sz="1800" dirty="0"/>
              <a:t> </a:t>
            </a:r>
            <a:r>
              <a:rPr sz="1800" dirty="0" err="1"/>
              <a:t>Abläufe</a:t>
            </a:r>
            <a:r>
              <a:rPr sz="1800" dirty="0"/>
              <a:t>: Kein </a:t>
            </a:r>
            <a:r>
              <a:rPr sz="1800" dirty="0" err="1"/>
              <a:t>einheitliches</a:t>
            </a:r>
            <a:r>
              <a:rPr sz="1800" dirty="0"/>
              <a:t> Workflow-Framework</a:t>
            </a:r>
          </a:p>
          <a:p>
            <a:pPr>
              <a:lnSpc>
                <a:spcPct val="150000"/>
              </a:lnSpc>
            </a:pPr>
            <a:r>
              <a:rPr sz="1800" dirty="0" err="1"/>
              <a:t>Fehlende</a:t>
            </a:r>
            <a:r>
              <a:rPr sz="1800" dirty="0"/>
              <a:t> Standards: </a:t>
            </a:r>
            <a:r>
              <a:rPr sz="1800" dirty="0" err="1"/>
              <a:t>Jede</a:t>
            </a:r>
            <a:r>
              <a:rPr sz="1800" dirty="0"/>
              <a:t> </a:t>
            </a:r>
            <a:r>
              <a:rPr sz="1800" dirty="0" err="1"/>
              <a:t>Implementierung</a:t>
            </a:r>
            <a:r>
              <a:rPr sz="1800" dirty="0"/>
              <a:t> </a:t>
            </a:r>
            <a:r>
              <a:rPr sz="1800" dirty="0" err="1"/>
              <a:t>macht</a:t>
            </a:r>
            <a:r>
              <a:rPr sz="1800" dirty="0"/>
              <a:t> es </a:t>
            </a:r>
            <a:r>
              <a:rPr sz="1800" dirty="0" err="1"/>
              <a:t>anders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2547</Words>
  <Application>Microsoft Macintosh PowerPoint</Application>
  <PresentationFormat>Widescreen</PresentationFormat>
  <Paragraphs>212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Aptos</vt:lpstr>
      <vt:lpstr>Arial</vt:lpstr>
      <vt:lpstr>Consolas</vt:lpstr>
      <vt:lpstr>Open Sans</vt:lpstr>
      <vt:lpstr>Open Sans Light</vt:lpstr>
      <vt:lpstr>Source Code Pro</vt:lpstr>
      <vt:lpstr>Custom Design</vt:lpstr>
      <vt:lpstr>Behavioral Patterns</vt:lpstr>
      <vt:lpstr>Strategy</vt:lpstr>
      <vt:lpstr>Was ist hier schlecht?</vt:lpstr>
      <vt:lpstr>Code Smells identifiziert</vt:lpstr>
      <vt:lpstr>Lösung: Strategy Pattern</vt:lpstr>
      <vt:lpstr>Implementierung - Flexible Lösung</vt:lpstr>
      <vt:lpstr>Template Method</vt:lpstr>
      <vt:lpstr>Was ist hier schlecht?</vt:lpstr>
      <vt:lpstr>Code Smells identifiziert</vt:lpstr>
      <vt:lpstr>Lösung: Template Method Pattern</vt:lpstr>
      <vt:lpstr>Implementierung - Strukturierter Workflow</vt:lpstr>
      <vt:lpstr>Observer Pattern</vt:lpstr>
      <vt:lpstr>Was ist hier schlecht?</vt:lpstr>
      <vt:lpstr>Code Smells identifiziert</vt:lpstr>
      <vt:lpstr>Lösung: Observer Pattern</vt:lpstr>
      <vt:lpstr>Implementierung - Event-Driven Architecture</vt:lpstr>
      <vt:lpstr>Command Pattern</vt:lpstr>
      <vt:lpstr>Was ist hier schlecht?</vt:lpstr>
      <vt:lpstr>Code Smells identifiziert</vt:lpstr>
      <vt:lpstr>Lösung: Command Pattern</vt:lpstr>
      <vt:lpstr>Implementierung - Undo/Redo Operations</vt:lpstr>
      <vt:lpstr>State</vt:lpstr>
      <vt:lpstr>Was ist hier schlecht?</vt:lpstr>
      <vt:lpstr>Code Smells identifiziert</vt:lpstr>
      <vt:lpstr>Lösung: State Pattern</vt:lpstr>
      <vt:lpstr>Implementierung - Zustandsmaschinen</vt:lpstr>
      <vt:lpstr>Chain of Responsibility</vt:lpstr>
      <vt:lpstr>Was ist hier schlecht?</vt:lpstr>
      <vt:lpstr>Code Smells identifiziert</vt:lpstr>
      <vt:lpstr>Lösung: Chain of Responsibility Pattern</vt:lpstr>
      <vt:lpstr>Implementierung - Request-Pipelines</vt:lpstr>
      <vt:lpstr>Zusammenfassung</vt:lpstr>
      <vt:lpstr>Block 3 Zusammenfassung</vt:lpstr>
      <vt:lpstr>Telekom-Anwendungsgebiete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15</cp:revision>
  <dcterms:created xsi:type="dcterms:W3CDTF">2025-09-10T03:57:45Z</dcterms:created>
  <dcterms:modified xsi:type="dcterms:W3CDTF">2025-09-11T09:11:23Z</dcterms:modified>
</cp:coreProperties>
</file>