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90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0"/>
    <p:restoredTop sz="94687"/>
  </p:normalViewPr>
  <p:slideViewPr>
    <p:cSldViewPr snapToGrid="0">
      <p:cViewPr varScale="1">
        <p:scale>
          <a:sx n="125" d="100"/>
          <a:sy n="125" d="100"/>
        </p:scale>
        <p:origin x="17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5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Block 4 behandelt die fortgeschrittenen Design Patterns, die für komplexe Enterprise-Architektur unerlässlich sind. Focus liegt auf praktischer Integration aller Patterns in produktiven Telekom-Systemen.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73393-FF31-6D96-1051-FEB770277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BD85AA-F4EB-9342-1F2C-472B5AEA79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B2F2DC-04C2-12CE-A194-C637F6219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Safe Navigation mit Cycle Detection und type-safe Operations durch Method Overloading. Keine Casting-Fehler zur Runtime.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C1132-6CA5-E907-258D-D908A45F65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147552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Was war </a:t>
            </a:r>
            <a:r>
              <a:rPr lang="en-US" dirty="0" err="1"/>
              <a:t>vorher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// </a:t>
            </a:r>
            <a:r>
              <a:rPr lang="en-US" dirty="0" err="1"/>
              <a:t>Unbekannt</a:t>
            </a:r>
            <a:r>
              <a:rPr lang="en-US" dirty="0"/>
              <a:t>!</a:t>
            </a:r>
          </a:p>
          <a:p>
            <a:endParaRPr lang="en-US" dirty="0"/>
          </a:p>
          <a:p>
            <a:endParaRPr lang="en-US" dirty="0"/>
          </a:p>
          <a:p>
            <a:r>
              <a:rPr dirty="0" err="1"/>
              <a:t>Fehlgeschlagene</a:t>
            </a:r>
            <a:r>
              <a:rPr dirty="0"/>
              <a:t> Configuration-Changes </a:t>
            </a:r>
            <a:r>
              <a:rPr dirty="0" err="1"/>
              <a:t>ohne</a:t>
            </a:r>
            <a:r>
              <a:rPr dirty="0"/>
              <a:t> Rollback-</a:t>
            </a:r>
            <a:r>
              <a:rPr dirty="0" err="1"/>
              <a:t>Möglichkeit</a:t>
            </a:r>
            <a:r>
              <a:rPr dirty="0"/>
              <a:t> </a:t>
            </a:r>
            <a:r>
              <a:rPr dirty="0" err="1"/>
              <a:t>führen</a:t>
            </a:r>
            <a:r>
              <a:rPr dirty="0"/>
              <a:t> </a:t>
            </a:r>
            <a:r>
              <a:rPr dirty="0" err="1"/>
              <a:t>zu</a:t>
            </a:r>
            <a:r>
              <a:rPr dirty="0"/>
              <a:t> </a:t>
            </a:r>
            <a:r>
              <a:rPr dirty="0" err="1"/>
              <a:t>stundenlangen</a:t>
            </a:r>
            <a:r>
              <a:rPr dirty="0"/>
              <a:t> </a:t>
            </a:r>
            <a:r>
              <a:rPr dirty="0" err="1"/>
              <a:t>manuellen</a:t>
            </a:r>
            <a:r>
              <a:rPr dirty="0"/>
              <a:t> Recovery-</a:t>
            </a:r>
            <a:r>
              <a:rPr dirty="0" err="1"/>
              <a:t>Prozessen</a:t>
            </a:r>
            <a:r>
              <a:rPr dirty="0"/>
              <a:t> und </a:t>
            </a:r>
            <a:r>
              <a:rPr dirty="0" err="1"/>
              <a:t>kritischen</a:t>
            </a:r>
            <a:r>
              <a:rPr dirty="0"/>
              <a:t> </a:t>
            </a:r>
            <a:r>
              <a:rPr dirty="0" err="1"/>
              <a:t>Ausfällen</a:t>
            </a:r>
            <a:r>
              <a:rPr dirty="0"/>
              <a:t>.</a:t>
            </a:r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sz="1200" dirty="0"/>
              <a:t>No Backup: </a:t>
            </a:r>
            <a:r>
              <a:rPr lang="en-US" sz="1200" dirty="0" err="1"/>
              <a:t>Vorheriger</a:t>
            </a:r>
            <a:r>
              <a:rPr lang="en-US" sz="1200" dirty="0"/>
              <a:t> </a:t>
            </a:r>
            <a:r>
              <a:rPr lang="en-US" sz="1200" dirty="0" err="1"/>
              <a:t>Zustand</a:t>
            </a:r>
            <a:r>
              <a:rPr lang="en-US" sz="1200" dirty="0"/>
              <a:t> </a:t>
            </a:r>
            <a:r>
              <a:rPr lang="en-US" sz="1200" dirty="0" err="1"/>
              <a:t>unwiderruflich</a:t>
            </a:r>
            <a:r>
              <a:rPr lang="en-US" sz="1200" dirty="0"/>
              <a:t> </a:t>
            </a:r>
            <a:r>
              <a:rPr lang="en-US" sz="1200" dirty="0" err="1"/>
              <a:t>verloren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Partial Updates: Device in </a:t>
            </a:r>
            <a:r>
              <a:rPr lang="en-US" sz="1200" dirty="0" err="1"/>
              <a:t>inkonsistentem</a:t>
            </a:r>
            <a:r>
              <a:rPr lang="en-US" sz="1200" dirty="0"/>
              <a:t> </a:t>
            </a:r>
            <a:r>
              <a:rPr lang="en-US" sz="1200" dirty="0" err="1"/>
              <a:t>Zustand</a:t>
            </a:r>
            <a:r>
              <a:rPr lang="en-US" sz="1200" dirty="0"/>
              <a:t> </a:t>
            </a:r>
            <a:r>
              <a:rPr lang="en-US" sz="1200" dirty="0" err="1"/>
              <a:t>bei</a:t>
            </a:r>
            <a:r>
              <a:rPr lang="en-US" sz="1200" dirty="0"/>
              <a:t> </a:t>
            </a:r>
            <a:r>
              <a:rPr lang="en-US" sz="1200" dirty="0" err="1"/>
              <a:t>Fehlern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No Atomicity: Kein </a:t>
            </a:r>
            <a:r>
              <a:rPr lang="en-US" sz="1200" dirty="0" err="1"/>
              <a:t>sauberer</a:t>
            </a:r>
            <a:r>
              <a:rPr lang="en-US" sz="1200" dirty="0"/>
              <a:t> Rollback </a:t>
            </a:r>
            <a:r>
              <a:rPr lang="en-US" sz="1200" dirty="0" err="1"/>
              <a:t>bei</a:t>
            </a:r>
            <a:r>
              <a:rPr lang="en-US" sz="1200" dirty="0"/>
              <a:t> partial Failures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Manual Recovery: </a:t>
            </a:r>
            <a:r>
              <a:rPr lang="en-US" sz="1200" dirty="0" err="1"/>
              <a:t>Stunden</a:t>
            </a:r>
            <a:r>
              <a:rPr lang="en-US" sz="1200" dirty="0"/>
              <a:t> von Expert-Zeit für </a:t>
            </a:r>
            <a:r>
              <a:rPr lang="en-US" sz="1200" dirty="0" err="1"/>
              <a:t>Wiederherstellung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Production Outages: Configuration-Fehler → 30 Min </a:t>
            </a:r>
            <a:r>
              <a:rPr lang="en-US" sz="1200" dirty="0" err="1"/>
              <a:t>Komplettausfall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Audit &amp; Compliance: Keine </a:t>
            </a:r>
            <a:r>
              <a:rPr lang="en-US" sz="1200" dirty="0" err="1"/>
              <a:t>Historie</a:t>
            </a:r>
            <a:r>
              <a:rPr lang="en-US" sz="1200" dirty="0"/>
              <a:t> für Regulatory Requirements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Expert-Dependency: Nur 3-4 </a:t>
            </a:r>
            <a:r>
              <a:rPr lang="en-US" sz="1200" dirty="0" err="1"/>
              <a:t>Personen</a:t>
            </a:r>
            <a:r>
              <a:rPr lang="en-US" sz="1200" dirty="0"/>
              <a:t> </a:t>
            </a:r>
            <a:r>
              <a:rPr lang="en-US" sz="1200" dirty="0" err="1"/>
              <a:t>können</a:t>
            </a:r>
            <a:r>
              <a:rPr lang="en-US" sz="1200" dirty="0"/>
              <a:t> </a:t>
            </a:r>
            <a:r>
              <a:rPr lang="en-US" sz="1200" dirty="0" err="1"/>
              <a:t>kritische</a:t>
            </a:r>
            <a:r>
              <a:rPr lang="en-US" sz="1200" dirty="0"/>
              <a:t> Configs </a:t>
            </a:r>
            <a:r>
              <a:rPr lang="en-US" sz="1200" dirty="0" err="1"/>
              <a:t>wiederherstellen</a:t>
            </a:r>
            <a:endParaRPr lang="en-US" sz="1200" dirty="0"/>
          </a:p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In Telekom-Netzen kann ein Configuration-Fehler 50.000+ Kunden betreffen. Ohne Rollback-Mechanismen sind die Recovery-Zeiten inakzeptabel.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Das Memento Pattern ermöglicht atomare Configuration-Changes mit garantiertem Rollback und vollständiger Audit-Historie.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Production-ready Implementation mit Integrity-Validation und parallelem Emergency-Rollback für kritische Situationen.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String-</a:t>
            </a:r>
            <a:r>
              <a:rPr dirty="0" err="1"/>
              <a:t>basierte</a:t>
            </a:r>
            <a:r>
              <a:rPr dirty="0"/>
              <a:t> Configuration </a:t>
            </a:r>
            <a:r>
              <a:rPr dirty="0" err="1"/>
              <a:t>führt</a:t>
            </a:r>
            <a:r>
              <a:rPr dirty="0"/>
              <a:t> </a:t>
            </a:r>
            <a:r>
              <a:rPr dirty="0" err="1"/>
              <a:t>zu</a:t>
            </a:r>
            <a:r>
              <a:rPr dirty="0"/>
              <a:t> </a:t>
            </a:r>
            <a:r>
              <a:rPr dirty="0" err="1"/>
              <a:t>fragiler</a:t>
            </a:r>
            <a:r>
              <a:rPr dirty="0"/>
              <a:t> Syntax, </a:t>
            </a:r>
            <a:r>
              <a:rPr dirty="0" err="1"/>
              <a:t>fehlendem</a:t>
            </a:r>
            <a:r>
              <a:rPr dirty="0"/>
              <a:t> IDE-Support und </a:t>
            </a:r>
            <a:r>
              <a:rPr dirty="0" err="1"/>
              <a:t>schwer</a:t>
            </a:r>
            <a:r>
              <a:rPr dirty="0"/>
              <a:t> </a:t>
            </a:r>
            <a:r>
              <a:rPr dirty="0" err="1"/>
              <a:t>debugbaren</a:t>
            </a:r>
            <a:r>
              <a:rPr dirty="0"/>
              <a:t> </a:t>
            </a:r>
            <a:r>
              <a:rPr dirty="0" err="1"/>
              <a:t>Fehlern</a:t>
            </a:r>
            <a:r>
              <a:rPr dirty="0"/>
              <a:t>.</a:t>
            </a:r>
            <a:endParaRPr lang="en-US" dirty="0"/>
          </a:p>
          <a:p>
            <a:r>
              <a:rPr lang="en-US" dirty="0"/>
              <a:t>Fragile Syntax: Whitespace-sensitive, error-prone parsing</a:t>
            </a:r>
          </a:p>
          <a:p>
            <a:r>
              <a:rPr lang="en-US" dirty="0"/>
              <a:t>No Validation: Invalid IPs, VLAN IDs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caught</a:t>
            </a:r>
          </a:p>
          <a:p>
            <a:r>
              <a:rPr lang="en-US" dirty="0"/>
              <a:t>Error Handling: Silent failures </a:t>
            </a:r>
            <a:r>
              <a:rPr lang="en-US" dirty="0" err="1"/>
              <a:t>oder</a:t>
            </a:r>
            <a:r>
              <a:rPr lang="en-US" dirty="0"/>
              <a:t> Exception-Chaos</a:t>
            </a:r>
          </a:p>
          <a:p>
            <a:r>
              <a:rPr lang="en-US" dirty="0"/>
              <a:t>Debugging Horror: "Zeile 247 von 2000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falsch</a:t>
            </a:r>
            <a:r>
              <a:rPr lang="en-US" dirty="0"/>
              <a:t>" - good luck</a:t>
            </a:r>
          </a:p>
          <a:p>
            <a:r>
              <a:rPr lang="en-US" dirty="0"/>
              <a:t>No IDE Support: Keine Syntax-Highlighting, Auto-Completion</a:t>
            </a:r>
          </a:p>
          <a:p>
            <a:r>
              <a:rPr lang="en-US" dirty="0"/>
              <a:t>Expert Dependency: Java-Code für </a:t>
            </a:r>
            <a:r>
              <a:rPr lang="en-US" dirty="0" err="1"/>
              <a:t>jede</a:t>
            </a:r>
            <a:r>
              <a:rPr lang="en-US" dirty="0"/>
              <a:t> </a:t>
            </a:r>
            <a:r>
              <a:rPr lang="en-US" dirty="0" err="1"/>
              <a:t>neue</a:t>
            </a:r>
            <a:r>
              <a:rPr lang="en-US" dirty="0"/>
              <a:t> Configuration-Rule</a:t>
            </a:r>
          </a:p>
          <a:p>
            <a:r>
              <a:rPr lang="en-US" dirty="0"/>
              <a:t>Change Velocity: 2 Tage Development für </a:t>
            </a:r>
            <a:r>
              <a:rPr lang="en-US" dirty="0" err="1"/>
              <a:t>einfache</a:t>
            </a:r>
            <a:r>
              <a:rPr lang="en-US" dirty="0"/>
              <a:t> Firewall-Rule</a:t>
            </a:r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String-Parsing macht Network Engineers von Entwicklern abhängig und verlangsamt kritische Configuration-Changes erheblich.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Das Interpreter Pattern ermöglicht domänen-spezifische Sprachen, die Experten ohne Programmierkenntnisse verwenden können.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Strukturierter AST ermöglicht type-safe Configuration mit umfassender Validation und klarer Syntax für Network Engineers.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Pattern-Obsession </a:t>
            </a:r>
            <a:r>
              <a:rPr dirty="0" err="1"/>
              <a:t>führt</a:t>
            </a:r>
            <a:r>
              <a:rPr dirty="0"/>
              <a:t> </a:t>
            </a:r>
            <a:r>
              <a:rPr dirty="0" err="1"/>
              <a:t>zu</a:t>
            </a:r>
            <a:r>
              <a:rPr dirty="0"/>
              <a:t> Over-Engineering. </a:t>
            </a:r>
            <a:r>
              <a:rPr dirty="0" err="1"/>
              <a:t>Nicht</a:t>
            </a:r>
            <a:r>
              <a:rPr dirty="0"/>
              <a:t> </a:t>
            </a:r>
            <a:r>
              <a:rPr dirty="0" err="1"/>
              <a:t>jedes</a:t>
            </a:r>
            <a:r>
              <a:rPr dirty="0"/>
              <a:t> Problem </a:t>
            </a:r>
            <a:r>
              <a:rPr dirty="0" err="1"/>
              <a:t>braucht</a:t>
            </a:r>
            <a:r>
              <a:rPr dirty="0"/>
              <a:t> </a:t>
            </a:r>
            <a:r>
              <a:rPr dirty="0" err="1"/>
              <a:t>ein</a:t>
            </a:r>
            <a:r>
              <a:rPr dirty="0"/>
              <a:t> Pattern - </a:t>
            </a:r>
            <a:r>
              <a:rPr dirty="0" err="1"/>
              <a:t>manchmal</a:t>
            </a:r>
            <a:r>
              <a:rPr dirty="0"/>
              <a:t> </a:t>
            </a:r>
            <a:r>
              <a:rPr dirty="0" err="1"/>
              <a:t>ist</a:t>
            </a:r>
            <a:r>
              <a:rPr dirty="0"/>
              <a:t> die </a:t>
            </a:r>
            <a:r>
              <a:rPr dirty="0" err="1"/>
              <a:t>einfache</a:t>
            </a:r>
            <a:r>
              <a:rPr dirty="0"/>
              <a:t> </a:t>
            </a:r>
            <a:r>
              <a:rPr dirty="0" err="1"/>
              <a:t>Lösung</a:t>
            </a:r>
            <a:r>
              <a:rPr dirty="0"/>
              <a:t> die </a:t>
            </a:r>
            <a:r>
              <a:rPr dirty="0" err="1"/>
              <a:t>beste</a:t>
            </a:r>
            <a:r>
              <a:rPr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Pattern für </a:t>
            </a:r>
            <a:r>
              <a:rPr lang="en-US" dirty="0" err="1"/>
              <a:t>alles</a:t>
            </a:r>
            <a:r>
              <a:rPr lang="en-US" dirty="0"/>
              <a:t>: </a:t>
            </a:r>
            <a:r>
              <a:rPr lang="en-US" dirty="0" err="1"/>
              <a:t>Entwickler</a:t>
            </a:r>
            <a:r>
              <a:rPr lang="en-US" dirty="0"/>
              <a:t> </a:t>
            </a:r>
            <a:r>
              <a:rPr lang="en-US" dirty="0" err="1"/>
              <a:t>wollen</a:t>
            </a:r>
            <a:r>
              <a:rPr lang="en-US" dirty="0"/>
              <a:t> Patterns </a:t>
            </a:r>
            <a:r>
              <a:rPr lang="en-US" dirty="0" err="1"/>
              <a:t>überall</a:t>
            </a:r>
            <a:r>
              <a:rPr lang="en-US" dirty="0"/>
              <a:t> </a:t>
            </a:r>
            <a:r>
              <a:rPr lang="en-US" dirty="0" err="1"/>
              <a:t>verwenden</a:t>
            </a:r>
            <a:endParaRPr lang="en-US" dirty="0"/>
          </a:p>
          <a:p>
            <a:r>
              <a:rPr lang="en-US" dirty="0"/>
              <a:t>Over-Engineering: 150 </a:t>
            </a:r>
            <a:r>
              <a:rPr lang="en-US" dirty="0" err="1"/>
              <a:t>Zeilen</a:t>
            </a:r>
            <a:r>
              <a:rPr lang="en-US" dirty="0"/>
              <a:t> für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einzige</a:t>
            </a:r>
            <a:r>
              <a:rPr lang="en-US" dirty="0"/>
              <a:t> String-Operation</a:t>
            </a:r>
          </a:p>
          <a:p>
            <a:r>
              <a:rPr lang="en-US" dirty="0"/>
              <a:t>God Mediator: 10.000-Zeilen Monster-Klassen</a:t>
            </a:r>
          </a:p>
          <a:p>
            <a:r>
              <a:rPr lang="en-US" dirty="0"/>
              <a:t>Pattern Explosion: 50+ micro-patterns für simple Use Cases</a:t>
            </a:r>
          </a:p>
          <a:p>
            <a:r>
              <a:rPr lang="en-US" dirty="0"/>
              <a:t>Complexity Explosion: 7 Patterns für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triviale</a:t>
            </a:r>
            <a:r>
              <a:rPr lang="en-US" dirty="0"/>
              <a:t> Operation</a:t>
            </a:r>
          </a:p>
          <a:p>
            <a:r>
              <a:rPr lang="en-US" dirty="0"/>
              <a:t>Maintenance Horror: 30 Minuten </a:t>
            </a:r>
            <a:r>
              <a:rPr lang="en-US" dirty="0" err="1"/>
              <a:t>zum</a:t>
            </a:r>
            <a:r>
              <a:rPr lang="en-US" dirty="0"/>
              <a:t> Verstehen, 2h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Debuggen</a:t>
            </a:r>
            <a:endParaRPr lang="en-US" dirty="0"/>
          </a:p>
          <a:p>
            <a:r>
              <a:rPr lang="en-US" dirty="0"/>
              <a:t>Team Overwhelm: Junior Developers </a:t>
            </a:r>
            <a:r>
              <a:rPr lang="en-US" dirty="0" err="1"/>
              <a:t>können</a:t>
            </a:r>
            <a:r>
              <a:rPr lang="en-US" dirty="0"/>
              <a:t> Code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mehr</a:t>
            </a:r>
            <a:r>
              <a:rPr lang="en-US" dirty="0"/>
              <a:t> </a:t>
            </a:r>
            <a:r>
              <a:rPr lang="en-US" dirty="0" err="1"/>
              <a:t>lesen</a:t>
            </a:r>
            <a:endParaRPr lang="en-US" dirty="0"/>
          </a:p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Point-to-Point Communication </a:t>
            </a:r>
            <a:r>
              <a:rPr dirty="0" err="1"/>
              <a:t>führt</a:t>
            </a:r>
            <a:r>
              <a:rPr dirty="0"/>
              <a:t> </a:t>
            </a:r>
            <a:r>
              <a:rPr dirty="0" err="1"/>
              <a:t>zu</a:t>
            </a:r>
            <a:r>
              <a:rPr dirty="0"/>
              <a:t> </a:t>
            </a:r>
            <a:r>
              <a:rPr dirty="0" err="1"/>
              <a:t>exponentieller</a:t>
            </a:r>
            <a:r>
              <a:rPr dirty="0"/>
              <a:t> </a:t>
            </a:r>
            <a:r>
              <a:rPr dirty="0" err="1"/>
              <a:t>Komplexität</a:t>
            </a:r>
            <a:r>
              <a:rPr dirty="0"/>
              <a:t>. Bei 300+ </a:t>
            </a:r>
            <a:r>
              <a:rPr dirty="0" err="1"/>
              <a:t>Netzwerkgeräten</a:t>
            </a:r>
            <a:r>
              <a:rPr dirty="0"/>
              <a:t> </a:t>
            </a:r>
            <a:r>
              <a:rPr dirty="0" err="1"/>
              <a:t>entstehen</a:t>
            </a:r>
            <a:r>
              <a:rPr dirty="0"/>
              <a:t> </a:t>
            </a:r>
            <a:r>
              <a:rPr dirty="0" err="1"/>
              <a:t>über</a:t>
            </a:r>
            <a:r>
              <a:rPr dirty="0"/>
              <a:t> 3 </a:t>
            </a:r>
            <a:r>
              <a:rPr dirty="0" err="1"/>
              <a:t>Millionen</a:t>
            </a:r>
            <a:r>
              <a:rPr dirty="0"/>
              <a:t> Update-</a:t>
            </a:r>
            <a:r>
              <a:rPr dirty="0" err="1"/>
              <a:t>Operationen</a:t>
            </a:r>
            <a:r>
              <a:rPr dirty="0"/>
              <a:t> </a:t>
            </a:r>
            <a:r>
              <a:rPr dirty="0" err="1"/>
              <a:t>bei</a:t>
            </a:r>
            <a:r>
              <a:rPr dirty="0"/>
              <a:t> </a:t>
            </a:r>
            <a:r>
              <a:rPr dirty="0" err="1"/>
              <a:t>jeder</a:t>
            </a:r>
            <a:r>
              <a:rPr dirty="0"/>
              <a:t> </a:t>
            </a:r>
            <a:r>
              <a:rPr dirty="0" err="1"/>
              <a:t>Änderung</a:t>
            </a:r>
            <a:r>
              <a:rPr dirty="0"/>
              <a:t>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1200" dirty="0"/>
              <a:t>Performance-</a:t>
            </a:r>
            <a:r>
              <a:rPr lang="en-US" sz="1200" dirty="0" err="1"/>
              <a:t>Kollaps</a:t>
            </a:r>
            <a:r>
              <a:rPr lang="en-US" sz="1200" dirty="0"/>
              <a:t>: Ein Device-Change </a:t>
            </a:r>
            <a:r>
              <a:rPr lang="en-US" sz="1200" dirty="0" err="1"/>
              <a:t>triggert</a:t>
            </a:r>
            <a:r>
              <a:rPr lang="en-US" sz="1200" dirty="0"/>
              <a:t> 1000+ Notifications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Network Storms: Broadcast-Messages </a:t>
            </a:r>
            <a:r>
              <a:rPr lang="en-US" sz="1200" dirty="0" err="1"/>
              <a:t>überlasten</a:t>
            </a:r>
            <a:r>
              <a:rPr lang="en-US" sz="1200" dirty="0"/>
              <a:t> Management-Netz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Deadlocks: Circular Dependencies </a:t>
            </a:r>
            <a:r>
              <a:rPr lang="en-US" sz="1200" dirty="0" err="1"/>
              <a:t>zwischen</a:t>
            </a:r>
            <a:r>
              <a:rPr lang="en-US" sz="1200" dirty="0"/>
              <a:t> Devices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Maintenance-Horror: Neue Device-Art muss </a:t>
            </a:r>
            <a:r>
              <a:rPr lang="en-US" sz="1200" dirty="0" err="1"/>
              <a:t>mit</a:t>
            </a:r>
            <a:r>
              <a:rPr lang="en-US" sz="1200" dirty="0"/>
              <a:t> ALLEN Types </a:t>
            </a:r>
            <a:r>
              <a:rPr lang="en-US" sz="1200" dirty="0" err="1"/>
              <a:t>integriert</a:t>
            </a:r>
            <a:r>
              <a:rPr lang="en-US" sz="1200" dirty="0"/>
              <a:t> </a:t>
            </a:r>
            <a:r>
              <a:rPr lang="en-US" sz="1200" dirty="0" err="1"/>
              <a:t>werden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Testing-Explosion: </a:t>
            </a:r>
            <a:r>
              <a:rPr lang="en-US" sz="1200" dirty="0" err="1"/>
              <a:t>Jeder</a:t>
            </a:r>
            <a:r>
              <a:rPr lang="en-US" sz="1200" dirty="0"/>
              <a:t> Change </a:t>
            </a:r>
            <a:r>
              <a:rPr lang="en-US" sz="1200" dirty="0" err="1"/>
              <a:t>gegen</a:t>
            </a:r>
            <a:r>
              <a:rPr lang="en-US" sz="1200" dirty="0"/>
              <a:t> 100+ Device-</a:t>
            </a:r>
            <a:r>
              <a:rPr lang="en-US" sz="1200" dirty="0" err="1"/>
              <a:t>Kombinationen</a:t>
            </a:r>
            <a:r>
              <a:rPr lang="en-US" sz="1200" dirty="0"/>
              <a:t> </a:t>
            </a:r>
            <a:r>
              <a:rPr lang="en-US" sz="1200" dirty="0" err="1"/>
              <a:t>testen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Root-Cause-Analysis: "</a:t>
            </a:r>
            <a:r>
              <a:rPr lang="en-US" sz="1200" dirty="0" err="1"/>
              <a:t>Warum</a:t>
            </a:r>
            <a:r>
              <a:rPr lang="en-US" sz="1200" dirty="0"/>
              <a:t> </a:t>
            </a:r>
            <a:r>
              <a:rPr lang="en-US" sz="1200" dirty="0" err="1"/>
              <a:t>ist</a:t>
            </a:r>
            <a:r>
              <a:rPr lang="en-US" sz="1200" dirty="0"/>
              <a:t> Router-47 </a:t>
            </a:r>
            <a:r>
              <a:rPr lang="en-US" sz="1200" dirty="0" err="1"/>
              <a:t>langsam</a:t>
            </a:r>
            <a:r>
              <a:rPr lang="en-US" sz="1200" dirty="0"/>
              <a:t>?" → 72h Investigation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Change-Impact: </a:t>
            </a:r>
            <a:r>
              <a:rPr lang="en-US" sz="1200" dirty="0" err="1"/>
              <a:t>Unbekannt</a:t>
            </a:r>
            <a:r>
              <a:rPr lang="en-US" sz="1200" dirty="0"/>
              <a:t>, </a:t>
            </a:r>
            <a:r>
              <a:rPr lang="en-US" sz="1200" dirty="0" err="1"/>
              <a:t>zu</a:t>
            </a:r>
            <a:r>
              <a:rPr lang="en-US" sz="1200" dirty="0"/>
              <a:t> </a:t>
            </a:r>
            <a:r>
              <a:rPr lang="en-US" sz="1200" dirty="0" err="1"/>
              <a:t>komplex</a:t>
            </a:r>
            <a:r>
              <a:rPr lang="en-US" sz="1200" dirty="0"/>
              <a:t> </a:t>
            </a:r>
            <a:r>
              <a:rPr lang="en-US" sz="1200" dirty="0" err="1"/>
              <a:t>zu</a:t>
            </a:r>
            <a:r>
              <a:rPr lang="en-US" sz="1200" dirty="0"/>
              <a:t> </a:t>
            </a:r>
            <a:r>
              <a:rPr lang="en-US" sz="1200" dirty="0" err="1"/>
              <a:t>analysieren</a:t>
            </a:r>
            <a:endParaRPr lang="en-US" sz="1200" dirty="0"/>
          </a:p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Das größte Anti-Pattern ist "Pattern für alles". Patterns sollen Probleme lösen, nicht schaffen.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Erfolgreiche Pattern-Integration erfordert pragmatische Abwägung zwischen Nutzen und Komplexität.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Layered Architecture mit gradueller Pattern-Einführung: Foundation → Behavioral → Advanced Integration für produktive Enterprise-Systeme.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Das Pattern Selection Framework hilft bei der Entscheidung, wann Patterns Mehrwert bringen und wann sie Over-Engineering sind.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Block 4 hat gezeigt, wie Advanced Patterns in produktiven Enterprise-Systemen integriert werden. Der Schlüssel ist pragmatische Abwägung zwischen Nutzen und Komplexität.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Die direkte Kommunikation zwischen allen Netzwerkgeräten führt zu unbeherrschbarer Komplexität und kritischen Performance-Problemen.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Das Mediator Pattern reduziert die Komplexität von exponentiell auf linear und ermöglicht zentrale Orchestrierung aller Netzwerkoperationen.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Production-ready Implementation mit Parallel Processing, Error Isolation und Metrics. Jeder Handler kümmert sich um einen spezifischen Concern.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 err="1"/>
              <a:t>instanceof</a:t>
            </a:r>
            <a:r>
              <a:rPr dirty="0"/>
              <a:t>-Horror </a:t>
            </a:r>
            <a:r>
              <a:rPr dirty="0" err="1"/>
              <a:t>führt</a:t>
            </a:r>
            <a:r>
              <a:rPr dirty="0"/>
              <a:t> </a:t>
            </a:r>
            <a:r>
              <a:rPr dirty="0" err="1"/>
              <a:t>zu</a:t>
            </a:r>
            <a:r>
              <a:rPr dirty="0"/>
              <a:t> N×M </a:t>
            </a:r>
            <a:r>
              <a:rPr dirty="0" err="1"/>
              <a:t>Komplexität</a:t>
            </a:r>
            <a:r>
              <a:rPr dirty="0"/>
              <a:t>: N Device-Types × M Report-Formats. </a:t>
            </a:r>
            <a:r>
              <a:rPr dirty="0" err="1"/>
              <a:t>Jeder</a:t>
            </a:r>
            <a:r>
              <a:rPr dirty="0"/>
              <a:t> </a:t>
            </a:r>
            <a:r>
              <a:rPr dirty="0" err="1"/>
              <a:t>neue</a:t>
            </a:r>
            <a:r>
              <a:rPr dirty="0"/>
              <a:t> Type </a:t>
            </a:r>
            <a:r>
              <a:rPr dirty="0" err="1"/>
              <a:t>erfordert</a:t>
            </a:r>
            <a:r>
              <a:rPr dirty="0"/>
              <a:t> </a:t>
            </a:r>
            <a:r>
              <a:rPr dirty="0" err="1"/>
              <a:t>Änderungen</a:t>
            </a:r>
            <a:r>
              <a:rPr dirty="0"/>
              <a:t> in </a:t>
            </a:r>
            <a:r>
              <a:rPr dirty="0" err="1"/>
              <a:t>allen</a:t>
            </a:r>
            <a:r>
              <a:rPr dirty="0"/>
              <a:t> </a:t>
            </a:r>
            <a:r>
              <a:rPr dirty="0" err="1"/>
              <a:t>Formaten</a:t>
            </a:r>
            <a:r>
              <a:rPr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 // Was </a:t>
            </a:r>
            <a:r>
              <a:rPr lang="en-US" dirty="0" err="1"/>
              <a:t>passiert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neuen</a:t>
            </a:r>
            <a:r>
              <a:rPr lang="en-US" dirty="0"/>
              <a:t> Device-Types???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Die Vermischung von Navigation und Datenverarbeitung führt zu unlesbarem und wartungsfeindlichem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Die Kombination von Iterator und Visitor Pattern trennt Navigation von Verarbeitung und ermöglicht type-safe Operations ohne Casting.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Safe Navigation mit Cycle Detection und type-safe Operations durch Method Overloading. Keine Casting-Fehler zur Runtime.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7193-AE5D-4968-BAF6-3656BE156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70169"/>
            <a:ext cx="9144000" cy="895972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86BB9-FD07-7E5E-44C6-0A574C54E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58216"/>
            <a:ext cx="9144000" cy="5525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B45C3DAA-2C1B-4B03-DCD5-CEA9A48DC3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302560" y="2321640"/>
            <a:ext cx="1586880" cy="22147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214E46-3795-F2C4-2D6A-4DF0C15ACEDA}"/>
              </a:ext>
            </a:extLst>
          </p:cNvPr>
          <p:cNvSpPr/>
          <p:nvPr userDrawn="1"/>
        </p:nvSpPr>
        <p:spPr>
          <a:xfrm>
            <a:off x="10416209" y="-1"/>
            <a:ext cx="1610139" cy="191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9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-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1FF-93BF-4CCF-926B-0576DF6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AE5E-51A7-801C-5D44-B6AB89FF0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1pPr>
            <a:lvl2pPr marL="457200" indent="0">
              <a:buNone/>
              <a:defRPr sz="20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2pPr>
            <a:lvl3pPr marL="914400" indent="0">
              <a:buNone/>
              <a:defRPr sz="18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3pPr>
            <a:lvl4pPr marL="1371600" indent="0">
              <a:buNone/>
              <a:defRPr sz="16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4pPr>
            <a:lvl5pPr marL="1828800" indent="0">
              <a:buNone/>
              <a:defRPr sz="16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2C3E47A-69A0-8F49-E63F-B87255EE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9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0A35E-A630-2C0F-48C4-334D4CCF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39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36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E0C0-D32D-13D4-8621-9FED9847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457200"/>
            <a:ext cx="4364521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F3171-700D-AC09-57D2-7CE376F6C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525108" cy="54332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D5D4F-5251-A419-B3B6-3E776795B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504" y="2057400"/>
            <a:ext cx="4364521" cy="43632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C4C30-205A-2492-192B-B806843E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9874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4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ED0A-CB71-BE95-6D74-7073253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407504"/>
            <a:ext cx="7146235" cy="128214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A386B-F71F-624B-D60E-1519DE75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12765" y="0"/>
            <a:ext cx="4479235" cy="6858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26256-41DC-0D7B-7119-A2460887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504" y="1816443"/>
            <a:ext cx="7146235" cy="4703627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5832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ED0A-CB71-BE95-6D74-7073253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209" y="407504"/>
            <a:ext cx="5854148" cy="128214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A386B-F71F-624B-D60E-1519DE75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9942"/>
            <a:ext cx="4479235" cy="6858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26256-41DC-0D7B-7119-A2460887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01209" y="1816444"/>
            <a:ext cx="7026958" cy="4676432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193BDEA3-6F5B-33C7-1FE1-589B04B9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9874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D443-8D62-99E4-BE59-A33D1ABDD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80720"/>
            <a:ext cx="9144000" cy="687250"/>
          </a:xfrm>
          <a:prstGeom prst="rect">
            <a:avLst/>
          </a:prstGeom>
        </p:spPr>
        <p:txBody>
          <a:bodyPr anchor="b"/>
          <a:lstStyle>
            <a:lvl1pPr algn="ctr">
              <a:defRPr sz="36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9BB70-AB0C-EB4F-73E7-686FB01CE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60045"/>
            <a:ext cx="9144000" cy="4332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C62A5225-6C59-0F22-28CB-A0E9926764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98782" y="2595496"/>
            <a:ext cx="1194437" cy="16670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E3CF7D-A3E7-417D-2594-BEB7DA122EAC}"/>
              </a:ext>
            </a:extLst>
          </p:cNvPr>
          <p:cNvSpPr/>
          <p:nvPr userDrawn="1"/>
        </p:nvSpPr>
        <p:spPr>
          <a:xfrm>
            <a:off x="10416209" y="-1"/>
            <a:ext cx="1610139" cy="191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DB9-59A8-CF17-BB9B-F72B0FA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0088220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D29E-375A-0909-2E62-2F6CBC4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06B1-97FA-B22F-65EC-94B636B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8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DB9-59A8-CF17-BB9B-F72B0FA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0088220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D29E-375A-0909-2E62-2F6CBC4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06B1-97FA-B22F-65EC-94B636B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2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Bullet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3F90-FBB0-1588-E79D-EB61EC0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B7-03C2-B71C-2EDA-0359D941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825625"/>
            <a:ext cx="5582478" cy="4667250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A315-0D02-B709-C30A-483144A2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36096" cy="4667250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FACF-99F9-6EC6-9746-B8C7A0F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96" y="6492874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8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3F90-FBB0-1588-E79D-EB61EC0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B7-03C2-B71C-2EDA-0359D941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825625"/>
            <a:ext cx="5582478" cy="46672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A315-0D02-B709-C30A-483144A2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36096" cy="4667250"/>
          </a:xfrm>
        </p:spPr>
        <p:txBody>
          <a:bodyPr/>
          <a:lstStyle>
            <a:lvl1pPr marL="0" indent="0"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FACF-99F9-6EC6-9746-B8C7A0F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96" y="6492874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9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0D7-65B1-D72F-0D21-4B04BD3F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8" y="365125"/>
            <a:ext cx="1011140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7DE5-2F32-14FA-E76B-D744B262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88" y="1681163"/>
            <a:ext cx="55436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CDEA-3150-6B79-5CAA-316A2BED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88" y="2505074"/>
            <a:ext cx="5543687" cy="3987799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5CEA-A4A2-208B-B279-70AC76B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659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417B-357A-1441-1081-878E1A3E9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65913" cy="39878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AD1C-C9FB-8ECD-9D67-E4F2C569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4913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7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0D7-65B1-D72F-0D21-4B04BD3F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8" y="365125"/>
            <a:ext cx="1011140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7DE5-2F32-14FA-E76B-D744B262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88" y="1681163"/>
            <a:ext cx="55436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CDEA-3150-6B79-5CAA-316A2BED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88" y="2505074"/>
            <a:ext cx="5543687" cy="3987799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5CEA-A4A2-208B-B279-70AC76B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659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417B-357A-1441-1081-878E1A3E9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65913" cy="39878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AD1C-C9FB-8ECD-9D67-E4F2C569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4913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1FF-93BF-4CCF-926B-0576DF6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3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9312B-648F-07C4-1C1A-87F50DC9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B8739-0CD2-1439-97E1-AFE668843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DFFE-3F1B-D665-A941-E6705F464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1172EA-F3A5-C440-8FDE-A5EAD26928A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36DDDAD4-6DBF-843D-79CB-7A2FBAC6A16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lum/>
            <a:alphaModFix/>
          </a:blip>
          <a:srcRect/>
          <a:stretch>
            <a:fillRect/>
          </a:stretch>
        </p:blipFill>
        <p:spPr>
          <a:xfrm>
            <a:off x="10619994" y="0"/>
            <a:ext cx="1101857" cy="153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599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63" r:id="rId3"/>
    <p:sldLayoutId id="2147483675" r:id="rId4"/>
    <p:sldLayoutId id="2147483665" r:id="rId5"/>
    <p:sldLayoutId id="2147483676" r:id="rId6"/>
    <p:sldLayoutId id="2147483666" r:id="rId7"/>
    <p:sldLayoutId id="2147483677" r:id="rId8"/>
    <p:sldLayoutId id="2147483667" r:id="rId9"/>
    <p:sldLayoutId id="2147483672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34343"/>
        </a:buClr>
        <a:buFont typeface="Arial" panose="020B0604020202020204" pitchFamily="34" charset="0"/>
        <a:buChar char="•"/>
        <a:defRPr sz="2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24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20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1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1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Advanced Patterns &amp; Integration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Lösung: Iterator + Visitor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Separation of Concerns: Iterator (WIE </a:t>
            </a:r>
            <a:r>
              <a:rPr sz="1800" dirty="0" err="1"/>
              <a:t>navigieren</a:t>
            </a:r>
            <a:r>
              <a:rPr sz="1800" dirty="0"/>
              <a:t>) + Visitor (WAS </a:t>
            </a:r>
            <a:r>
              <a:rPr sz="1800" dirty="0" err="1"/>
              <a:t>machen</a:t>
            </a:r>
            <a:r>
              <a:rPr sz="1800" dirty="0"/>
              <a:t>)</a:t>
            </a:r>
          </a:p>
          <a:p>
            <a:pPr>
              <a:lnSpc>
                <a:spcPct val="150000"/>
              </a:lnSpc>
            </a:pPr>
            <a:r>
              <a:rPr sz="1800" dirty="0"/>
              <a:t>Type-Safe Operations: Keine </a:t>
            </a:r>
            <a:r>
              <a:rPr sz="1800" dirty="0" err="1"/>
              <a:t>instanceof</a:t>
            </a:r>
            <a:r>
              <a:rPr sz="1800" dirty="0"/>
              <a:t>-Checks </a:t>
            </a:r>
            <a:r>
              <a:rPr sz="1800" dirty="0" err="1"/>
              <a:t>zur</a:t>
            </a:r>
            <a:r>
              <a:rPr sz="1800" dirty="0"/>
              <a:t> Runtime</a:t>
            </a:r>
          </a:p>
          <a:p>
            <a:pPr>
              <a:lnSpc>
                <a:spcPct val="150000"/>
              </a:lnSpc>
            </a:pPr>
            <a:r>
              <a:rPr sz="1800" dirty="0"/>
              <a:t>Method Overloading: </a:t>
            </a:r>
            <a:r>
              <a:rPr sz="1800" dirty="0" err="1"/>
              <a:t>Jeder</a:t>
            </a:r>
            <a:r>
              <a:rPr sz="1800" dirty="0"/>
              <a:t> Device-Type hat </a:t>
            </a:r>
            <a:r>
              <a:rPr sz="1800" dirty="0" err="1"/>
              <a:t>optimierte</a:t>
            </a:r>
            <a:r>
              <a:rPr sz="1800" dirty="0"/>
              <a:t> </a:t>
            </a:r>
            <a:r>
              <a:rPr sz="1800" dirty="0" err="1"/>
              <a:t>Behandlung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Safe Navigation: </a:t>
            </a:r>
            <a:r>
              <a:rPr sz="1800" dirty="0" err="1"/>
              <a:t>ConcurrentModificationException</a:t>
            </a:r>
            <a:r>
              <a:rPr sz="1800" dirty="0"/>
              <a:t> </a:t>
            </a:r>
            <a:r>
              <a:rPr sz="1800" dirty="0" err="1"/>
              <a:t>vermeiden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Extensibility: Neue Operations </a:t>
            </a:r>
            <a:r>
              <a:rPr sz="1800" dirty="0" err="1"/>
              <a:t>ohne</a:t>
            </a:r>
            <a:r>
              <a:rPr sz="1800" dirty="0"/>
              <a:t> </a:t>
            </a:r>
            <a:r>
              <a:rPr sz="1800" dirty="0" err="1"/>
              <a:t>Datenstruktur-Änderungen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Parallel Processing: Stream-Integration für Performance</a:t>
            </a:r>
          </a:p>
          <a:p>
            <a:pPr>
              <a:lnSpc>
                <a:spcPct val="150000"/>
              </a:lnSpc>
            </a:pPr>
            <a:r>
              <a:rPr sz="1800" dirty="0"/>
              <a:t>Cycle Detection: </a:t>
            </a:r>
            <a:r>
              <a:rPr sz="1800" dirty="0" err="1"/>
              <a:t>Verhindert</a:t>
            </a:r>
            <a:r>
              <a:rPr sz="1800" dirty="0"/>
              <a:t> Infinite Loops in Mesh-</a:t>
            </a:r>
            <a:r>
              <a:rPr sz="1800" dirty="0" err="1"/>
              <a:t>Topologien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/>
          <a:p>
            <a:r>
              <a:rPr lang="en-US" dirty="0" err="1"/>
              <a:t>Implementierung</a:t>
            </a:r>
            <a:r>
              <a:rPr lang="en-US" dirty="0"/>
              <a:t> 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Autofit/>
          </a:bodyPr>
          <a:lstStyle/>
          <a:p>
            <a:r>
              <a:rPr lang="en-US" sz="1400" dirty="0"/>
              <a:t>public class </a:t>
            </a:r>
            <a:r>
              <a:rPr lang="en-US" sz="1400" dirty="0" err="1"/>
              <a:t>TopologyBreadthFirstIterator</a:t>
            </a:r>
            <a:r>
              <a:rPr lang="en-US" sz="1400" dirty="0"/>
              <a:t> implements </a:t>
            </a:r>
            <a:r>
              <a:rPr lang="en-US" sz="1400" dirty="0" err="1"/>
              <a:t>NetworkIterator</a:t>
            </a:r>
            <a:r>
              <a:rPr lang="en-US" sz="1400" dirty="0"/>
              <a:t>&lt;</a:t>
            </a:r>
            <a:r>
              <a:rPr lang="en-US" sz="1400" dirty="0" err="1"/>
              <a:t>NetworkNode</a:t>
            </a:r>
            <a:r>
              <a:rPr lang="en-US" sz="1400" dirty="0"/>
              <a:t>&gt; {</a:t>
            </a:r>
          </a:p>
          <a:p>
            <a:r>
              <a:rPr lang="en-US" sz="1400" dirty="0"/>
              <a:t>    private final Queue&lt;</a:t>
            </a:r>
            <a:r>
              <a:rPr lang="en-US" sz="1400" dirty="0" err="1"/>
              <a:t>NetworkNode</a:t>
            </a:r>
            <a:r>
              <a:rPr lang="en-US" sz="1400" dirty="0"/>
              <a:t>&gt; queue = new LinkedList&lt;&gt;();</a:t>
            </a:r>
          </a:p>
          <a:p>
            <a:r>
              <a:rPr lang="en-US" sz="1400" dirty="0"/>
              <a:t>    private final Set&lt;</a:t>
            </a:r>
            <a:r>
              <a:rPr lang="en-US" sz="1400" dirty="0" err="1"/>
              <a:t>NetworkNode</a:t>
            </a:r>
            <a:r>
              <a:rPr lang="en-US" sz="1400" dirty="0"/>
              <a:t>&gt; visited = new HashSet&lt;&gt;();</a:t>
            </a:r>
          </a:p>
          <a:p>
            <a:endParaRPr lang="en-US" sz="1400" dirty="0"/>
          </a:p>
          <a:p>
            <a:r>
              <a:rPr lang="en-US" sz="1400" dirty="0"/>
              <a:t>    @Override</a:t>
            </a:r>
          </a:p>
          <a:p>
            <a:r>
              <a:rPr lang="en-US" sz="1400" dirty="0"/>
              <a:t>    public </a:t>
            </a:r>
            <a:r>
              <a:rPr lang="en-US" sz="1400" dirty="0" err="1"/>
              <a:t>NetworkNode</a:t>
            </a:r>
            <a:r>
              <a:rPr lang="en-US" sz="1400" dirty="0"/>
              <a:t> next()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NetworkNode</a:t>
            </a:r>
            <a:r>
              <a:rPr lang="en-US" sz="1400" dirty="0"/>
              <a:t> current = </a:t>
            </a:r>
            <a:r>
              <a:rPr lang="en-US" sz="1400" dirty="0" err="1"/>
              <a:t>queue.poll</a:t>
            </a:r>
            <a:r>
              <a:rPr lang="en-US" sz="1400" dirty="0"/>
              <a:t>();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        if (!</a:t>
            </a:r>
            <a:r>
              <a:rPr lang="en-US" sz="1400" dirty="0" err="1"/>
              <a:t>visited.contains</a:t>
            </a:r>
            <a:r>
              <a:rPr lang="en-US" sz="1400" dirty="0"/>
              <a:t>(current))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visited.add</a:t>
            </a:r>
            <a:r>
              <a:rPr lang="en-US" sz="1400" dirty="0"/>
              <a:t>(current);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topology.getConnectedNodes</a:t>
            </a:r>
            <a:r>
              <a:rPr lang="en-US" sz="1400" dirty="0"/>
              <a:t>(current).stream().filter(node -&gt; !</a:t>
            </a:r>
            <a:r>
              <a:rPr lang="en-US" sz="1400" dirty="0" err="1"/>
              <a:t>visited.contains</a:t>
            </a:r>
            <a:r>
              <a:rPr lang="en-US" sz="1400" dirty="0"/>
              <a:t>(node))</a:t>
            </a:r>
          </a:p>
          <a:p>
            <a:r>
              <a:rPr lang="en-US" sz="1400" dirty="0"/>
              <a:t>                .</a:t>
            </a:r>
            <a:r>
              <a:rPr lang="en-US" sz="1400" dirty="0" err="1"/>
              <a:t>forEach</a:t>
            </a:r>
            <a:r>
              <a:rPr lang="en-US" sz="1400" dirty="0"/>
              <a:t>(queue::offer);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    return current;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30657-C983-C69B-BEEA-2411FE7CF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7324B-699B-7E9C-2D9D-A5ED3804E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/>
          <a:p>
            <a:r>
              <a:rPr lang="en-US" dirty="0" err="1"/>
              <a:t>Implementierung</a:t>
            </a:r>
            <a:r>
              <a:rPr lang="en-US" dirty="0"/>
              <a:t> Visitor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C60AD-2ECC-0678-9672-4CF8179AB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Autofit/>
          </a:bodyPr>
          <a:lstStyle/>
          <a:p>
            <a:r>
              <a:rPr lang="en-US" sz="1400" dirty="0"/>
              <a:t>// Visitor für type-safe Processing</a:t>
            </a:r>
          </a:p>
          <a:p>
            <a:r>
              <a:rPr lang="en-US" sz="1400" dirty="0"/>
              <a:t>public class </a:t>
            </a:r>
            <a:r>
              <a:rPr lang="en-US" sz="1400" dirty="0" err="1"/>
              <a:t>XmlReportVisitor</a:t>
            </a:r>
            <a:r>
              <a:rPr lang="en-US" sz="1400" dirty="0"/>
              <a:t> implements </a:t>
            </a:r>
            <a:r>
              <a:rPr lang="en-US" sz="1400" dirty="0" err="1"/>
              <a:t>NetworkNodeVisitor</a:t>
            </a:r>
            <a:r>
              <a:rPr lang="en-US" sz="1400" dirty="0"/>
              <a:t>&lt;String&gt; {</a:t>
            </a:r>
          </a:p>
          <a:p>
            <a:r>
              <a:rPr lang="en-US" sz="1400" dirty="0"/>
              <a:t>    @Override</a:t>
            </a:r>
          </a:p>
          <a:p>
            <a:r>
              <a:rPr lang="en-US" sz="1400" dirty="0"/>
              <a:t>    public String </a:t>
            </a:r>
            <a:r>
              <a:rPr lang="en-US" sz="1400" dirty="0" err="1"/>
              <a:t>visitRouter</a:t>
            </a:r>
            <a:r>
              <a:rPr lang="en-US" sz="1400" dirty="0"/>
              <a:t>(Router router) {</a:t>
            </a:r>
          </a:p>
          <a:p>
            <a:r>
              <a:rPr lang="en-US" sz="1400" dirty="0"/>
              <a:t>        // Router-</a:t>
            </a:r>
            <a:r>
              <a:rPr lang="en-US" sz="1400" dirty="0" err="1"/>
              <a:t>spezifische</a:t>
            </a:r>
            <a:r>
              <a:rPr lang="en-US" sz="1400" dirty="0"/>
              <a:t> XML-</a:t>
            </a:r>
            <a:r>
              <a:rPr lang="en-US" sz="1400" dirty="0" err="1"/>
              <a:t>Generierung</a:t>
            </a:r>
            <a:endParaRPr lang="en-US" sz="1400" dirty="0"/>
          </a:p>
          <a:p>
            <a:r>
              <a:rPr lang="en-US" sz="1400" dirty="0"/>
              <a:t>        return </a:t>
            </a:r>
            <a:r>
              <a:rPr lang="en-US" sz="1400" dirty="0" err="1"/>
              <a:t>generateRouterXml</a:t>
            </a:r>
            <a:r>
              <a:rPr lang="en-US" sz="1400" dirty="0"/>
              <a:t>(router);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598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Memento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ist hier schlecht?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class </a:t>
            </a:r>
            <a:r>
              <a:rPr lang="en-US" sz="1600" dirty="0" err="1"/>
              <a:t>NetworkDeviceConfigurator</a:t>
            </a:r>
            <a:r>
              <a:rPr lang="en-US" sz="1600" dirty="0"/>
              <a:t> {</a:t>
            </a:r>
          </a:p>
          <a:p>
            <a:r>
              <a:rPr lang="en-US" sz="1600" dirty="0"/>
              <a:t>    public void </a:t>
            </a:r>
            <a:r>
              <a:rPr lang="en-US" sz="1600" dirty="0" err="1"/>
              <a:t>applyConfiguration</a:t>
            </a:r>
            <a:r>
              <a:rPr lang="en-US" sz="1600" dirty="0"/>
              <a:t>(</a:t>
            </a:r>
            <a:r>
              <a:rPr lang="en-US" sz="1600" dirty="0" err="1"/>
              <a:t>NetworkDevice</a:t>
            </a:r>
            <a:r>
              <a:rPr lang="en-US" sz="1600" dirty="0"/>
              <a:t> device, Configuration </a:t>
            </a:r>
            <a:r>
              <a:rPr lang="en-US" sz="1600" dirty="0" err="1"/>
              <a:t>newConfig</a:t>
            </a:r>
            <a:r>
              <a:rPr lang="en-US" sz="1600" dirty="0"/>
              <a:t>) {</a:t>
            </a:r>
          </a:p>
          <a:p>
            <a:r>
              <a:rPr lang="en-US" sz="1600" dirty="0"/>
              <a:t>        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device.setRoutingTable</a:t>
            </a:r>
            <a:r>
              <a:rPr lang="en-US" sz="1600" dirty="0"/>
              <a:t>(</a:t>
            </a:r>
            <a:r>
              <a:rPr lang="en-US" sz="1600" dirty="0" err="1"/>
              <a:t>newConfig.getRoutes</a:t>
            </a:r>
            <a:r>
              <a:rPr lang="en-US" sz="1600" dirty="0"/>
              <a:t>());        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device.setVlanConfiguration</a:t>
            </a:r>
            <a:r>
              <a:rPr lang="en-US" sz="1600" dirty="0"/>
              <a:t>(</a:t>
            </a:r>
            <a:r>
              <a:rPr lang="en-US" sz="1600" dirty="0" err="1"/>
              <a:t>newConfig.getVlans</a:t>
            </a:r>
            <a:r>
              <a:rPr lang="en-US" sz="1600" dirty="0"/>
              <a:t>());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device.setSecurityPolicies</a:t>
            </a:r>
            <a:r>
              <a:rPr lang="en-US" sz="1600" dirty="0"/>
              <a:t>(</a:t>
            </a:r>
            <a:r>
              <a:rPr lang="en-US" sz="1600" dirty="0" err="1"/>
              <a:t>newConfig.getSecurityPolicies</a:t>
            </a:r>
            <a:r>
              <a:rPr lang="en-US" sz="1600" dirty="0"/>
              <a:t>()); </a:t>
            </a:r>
          </a:p>
          <a:p>
            <a:r>
              <a:rPr lang="en-US" sz="1600" dirty="0"/>
              <a:t>        </a:t>
            </a:r>
          </a:p>
          <a:p>
            <a:r>
              <a:rPr lang="en-US" sz="1600" dirty="0"/>
              <a:t>        try {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device.commitConfiguration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  } catch (</a:t>
            </a:r>
            <a:r>
              <a:rPr lang="en-US" sz="1600" dirty="0" err="1"/>
              <a:t>ConfigurationException</a:t>
            </a:r>
            <a:r>
              <a:rPr lang="en-US" sz="1600" dirty="0"/>
              <a:t> e) {</a:t>
            </a:r>
          </a:p>
          <a:p>
            <a:r>
              <a:rPr lang="en-US" sz="1600" dirty="0"/>
              <a:t>            throw new </a:t>
            </a:r>
            <a:r>
              <a:rPr lang="en-US" sz="1600" dirty="0" err="1"/>
              <a:t>RuntimeException</a:t>
            </a:r>
            <a:r>
              <a:rPr lang="en-US" sz="1600" dirty="0"/>
              <a:t>("Device unrecoverable", e);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Smells identifiziert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No Backup: </a:t>
            </a:r>
            <a:r>
              <a:rPr sz="1800" dirty="0" err="1"/>
              <a:t>Vorheriger</a:t>
            </a:r>
            <a:r>
              <a:rPr sz="1800" dirty="0"/>
              <a:t> </a:t>
            </a:r>
            <a:r>
              <a:rPr sz="1800" dirty="0" err="1"/>
              <a:t>Zustand</a:t>
            </a:r>
            <a:r>
              <a:rPr sz="1800" dirty="0"/>
              <a:t> </a:t>
            </a:r>
            <a:r>
              <a:rPr sz="1800" dirty="0" err="1"/>
              <a:t>unwiderruflich</a:t>
            </a:r>
            <a:r>
              <a:rPr sz="1800" dirty="0"/>
              <a:t> </a:t>
            </a:r>
            <a:r>
              <a:rPr sz="1800" dirty="0" err="1"/>
              <a:t>verloren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Partial Updates: Device in </a:t>
            </a:r>
            <a:r>
              <a:rPr sz="1800" dirty="0" err="1"/>
              <a:t>inkonsistentem</a:t>
            </a:r>
            <a:r>
              <a:rPr sz="1800" dirty="0"/>
              <a:t> </a:t>
            </a:r>
            <a:r>
              <a:rPr sz="1800" dirty="0" err="1"/>
              <a:t>Zustand</a:t>
            </a:r>
            <a:r>
              <a:rPr sz="1800" dirty="0"/>
              <a:t> </a:t>
            </a:r>
            <a:r>
              <a:rPr sz="1800" dirty="0" err="1"/>
              <a:t>bei</a:t>
            </a:r>
            <a:r>
              <a:rPr sz="1800" dirty="0"/>
              <a:t> </a:t>
            </a:r>
            <a:r>
              <a:rPr sz="1800" dirty="0" err="1"/>
              <a:t>Fehlern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No Atomicity: Kein </a:t>
            </a:r>
            <a:r>
              <a:rPr sz="1800" dirty="0" err="1"/>
              <a:t>sauberer</a:t>
            </a:r>
            <a:r>
              <a:rPr sz="1800" dirty="0"/>
              <a:t> Rollback </a:t>
            </a:r>
            <a:r>
              <a:rPr sz="1800" dirty="0" err="1"/>
              <a:t>bei</a:t>
            </a:r>
            <a:r>
              <a:rPr sz="1800" dirty="0"/>
              <a:t> partial Failures</a:t>
            </a:r>
          </a:p>
          <a:p>
            <a:pPr>
              <a:lnSpc>
                <a:spcPct val="150000"/>
              </a:lnSpc>
            </a:pPr>
            <a:r>
              <a:rPr sz="1800" dirty="0"/>
              <a:t>Manual Recovery: </a:t>
            </a:r>
            <a:r>
              <a:rPr sz="1800" dirty="0" err="1"/>
              <a:t>Stunden</a:t>
            </a:r>
            <a:r>
              <a:rPr sz="1800" dirty="0"/>
              <a:t> von Expert-Zeit für </a:t>
            </a:r>
            <a:r>
              <a:rPr sz="1800" dirty="0" err="1"/>
              <a:t>Wiederherstellung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Production Outages: Configuration-Fehler → 30 Min </a:t>
            </a:r>
            <a:r>
              <a:rPr sz="1800" dirty="0" err="1"/>
              <a:t>Komplettausfall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Audit &amp; Compliance: Keine </a:t>
            </a:r>
            <a:r>
              <a:rPr sz="1800" dirty="0" err="1"/>
              <a:t>Historie</a:t>
            </a:r>
            <a:r>
              <a:rPr sz="1800" dirty="0"/>
              <a:t> für Regulatory Requirements</a:t>
            </a:r>
          </a:p>
          <a:p>
            <a:pPr>
              <a:lnSpc>
                <a:spcPct val="150000"/>
              </a:lnSpc>
            </a:pPr>
            <a:r>
              <a:rPr sz="1800" dirty="0"/>
              <a:t>Expert-Dependency: Nur 3-4 </a:t>
            </a:r>
            <a:r>
              <a:rPr sz="1800" dirty="0" err="1"/>
              <a:t>Personen</a:t>
            </a:r>
            <a:r>
              <a:rPr sz="1800" dirty="0"/>
              <a:t> </a:t>
            </a:r>
            <a:r>
              <a:rPr sz="1800" dirty="0" err="1"/>
              <a:t>können</a:t>
            </a:r>
            <a:r>
              <a:rPr sz="1800" dirty="0"/>
              <a:t> </a:t>
            </a:r>
            <a:r>
              <a:rPr sz="1800" dirty="0" err="1"/>
              <a:t>kritische</a:t>
            </a:r>
            <a:r>
              <a:rPr sz="1800" dirty="0"/>
              <a:t> Configs </a:t>
            </a:r>
            <a:r>
              <a:rPr sz="1800" dirty="0" err="1"/>
              <a:t>wiederherstellen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Lösung: Memento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Production-Safe Changes: </a:t>
            </a:r>
            <a:r>
              <a:rPr sz="1800" dirty="0" err="1"/>
              <a:t>Garantierte</a:t>
            </a:r>
            <a:r>
              <a:rPr sz="1800" dirty="0"/>
              <a:t> Rollback-</a:t>
            </a:r>
            <a:r>
              <a:rPr sz="1800" dirty="0" err="1"/>
              <a:t>Möglichkeit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Atomic Operations: </a:t>
            </a:r>
            <a:r>
              <a:rPr sz="1800" dirty="0" err="1"/>
              <a:t>Entweder</a:t>
            </a:r>
            <a:r>
              <a:rPr sz="1800" dirty="0"/>
              <a:t> </a:t>
            </a:r>
            <a:r>
              <a:rPr sz="1800" dirty="0" err="1"/>
              <a:t>alles</a:t>
            </a:r>
            <a:r>
              <a:rPr sz="1800" dirty="0"/>
              <a:t> </a:t>
            </a:r>
            <a:r>
              <a:rPr sz="1800" dirty="0" err="1"/>
              <a:t>oder</a:t>
            </a:r>
            <a:r>
              <a:rPr sz="1800" dirty="0"/>
              <a:t> </a:t>
            </a:r>
            <a:r>
              <a:rPr sz="1800" dirty="0" err="1"/>
              <a:t>nichts</a:t>
            </a:r>
            <a:r>
              <a:rPr sz="1800" dirty="0"/>
              <a:t>, </a:t>
            </a:r>
            <a:r>
              <a:rPr sz="1800" dirty="0" err="1"/>
              <a:t>aber</a:t>
            </a:r>
            <a:r>
              <a:rPr sz="1800" dirty="0"/>
              <a:t> </a:t>
            </a:r>
            <a:r>
              <a:rPr sz="1800" dirty="0" err="1"/>
              <a:t>sauber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Audit-Compliance: </a:t>
            </a:r>
            <a:r>
              <a:rPr sz="1800" dirty="0" err="1"/>
              <a:t>Vollständige</a:t>
            </a:r>
            <a:r>
              <a:rPr sz="1800" dirty="0"/>
              <a:t> </a:t>
            </a:r>
            <a:r>
              <a:rPr sz="1800" dirty="0" err="1"/>
              <a:t>Historie</a:t>
            </a:r>
            <a:r>
              <a:rPr sz="1800" dirty="0"/>
              <a:t> </a:t>
            </a:r>
            <a:r>
              <a:rPr sz="1800" dirty="0" err="1"/>
              <a:t>aller</a:t>
            </a:r>
            <a:r>
              <a:rPr sz="1800" dirty="0"/>
              <a:t> Changes</a:t>
            </a:r>
          </a:p>
          <a:p>
            <a:pPr>
              <a:lnSpc>
                <a:spcPct val="150000"/>
              </a:lnSpc>
            </a:pPr>
            <a:r>
              <a:rPr sz="1800" dirty="0"/>
              <a:t>Disaster Recovery: State-Snapshots für </a:t>
            </a:r>
            <a:r>
              <a:rPr sz="1800" dirty="0" err="1"/>
              <a:t>schnelle</a:t>
            </a:r>
            <a:r>
              <a:rPr sz="1800" dirty="0"/>
              <a:t> </a:t>
            </a:r>
            <a:r>
              <a:rPr sz="1800" dirty="0" err="1"/>
              <a:t>Wiederherstellung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Immutable Snapshots: Deep Copy </a:t>
            </a:r>
            <a:r>
              <a:rPr sz="1800" dirty="0" err="1"/>
              <a:t>verhindert</a:t>
            </a:r>
            <a:r>
              <a:rPr sz="1800" dirty="0"/>
              <a:t> </a:t>
            </a:r>
            <a:r>
              <a:rPr sz="1800" dirty="0" err="1"/>
              <a:t>versehentliche</a:t>
            </a:r>
            <a:r>
              <a:rPr sz="1800" dirty="0"/>
              <a:t> Mutations</a:t>
            </a:r>
          </a:p>
          <a:p>
            <a:pPr>
              <a:lnSpc>
                <a:spcPct val="150000"/>
              </a:lnSpc>
            </a:pPr>
            <a:r>
              <a:rPr sz="1800" dirty="0"/>
              <a:t>Integrity Validation: Hash-</a:t>
            </a:r>
            <a:r>
              <a:rPr sz="1800" dirty="0" err="1"/>
              <a:t>basierte</a:t>
            </a:r>
            <a:r>
              <a:rPr sz="1800" dirty="0"/>
              <a:t> Corruption Detection</a:t>
            </a:r>
          </a:p>
          <a:p>
            <a:pPr>
              <a:lnSpc>
                <a:spcPct val="150000"/>
              </a:lnSpc>
            </a:pPr>
            <a:r>
              <a:rPr sz="1800" dirty="0"/>
              <a:t>Multi-Device Coordination: </a:t>
            </a:r>
            <a:r>
              <a:rPr sz="1800" dirty="0" err="1"/>
              <a:t>Orchestrierte</a:t>
            </a:r>
            <a:r>
              <a:rPr sz="1800" dirty="0"/>
              <a:t> Changes </a:t>
            </a:r>
            <a:r>
              <a:rPr sz="1800" dirty="0" err="1"/>
              <a:t>mit</a:t>
            </a:r>
            <a:r>
              <a:rPr sz="1800" dirty="0"/>
              <a:t> Rollback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Implementierung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200" dirty="0"/>
              <a:t>// Immutable Memento für Network Device State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200" dirty="0"/>
              <a:t>public class </a:t>
            </a:r>
            <a:r>
              <a:rPr lang="en-US" sz="1200" dirty="0" err="1"/>
              <a:t>NetworkDeviceMemento</a:t>
            </a:r>
            <a:r>
              <a:rPr lang="en-US" sz="1200" dirty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200" dirty="0"/>
              <a:t>    private final String </a:t>
            </a:r>
            <a:r>
              <a:rPr lang="en-US" sz="1200" dirty="0" err="1"/>
              <a:t>deviceId</a:t>
            </a:r>
            <a:r>
              <a:rPr lang="en-US" sz="12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200" dirty="0"/>
              <a:t>    private final </a:t>
            </a:r>
            <a:r>
              <a:rPr lang="en-US" sz="1200" dirty="0" err="1"/>
              <a:t>LocalDateTime</a:t>
            </a:r>
            <a:r>
              <a:rPr lang="en-US" sz="1200" dirty="0"/>
              <a:t> timestamp;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200" dirty="0"/>
              <a:t>    private final Map&lt;String, Object&gt; </a:t>
            </a:r>
            <a:r>
              <a:rPr lang="en-US" sz="1200" dirty="0" err="1"/>
              <a:t>configurationSnapshot</a:t>
            </a:r>
            <a:r>
              <a:rPr lang="en-US" sz="12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200" dirty="0"/>
              <a:t>    private final String </a:t>
            </a:r>
            <a:r>
              <a:rPr lang="en-US" sz="1200" dirty="0" err="1"/>
              <a:t>configurationHash</a:t>
            </a:r>
            <a:r>
              <a:rPr lang="en-US" sz="12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200" dirty="0"/>
              <a:t>  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200" dirty="0"/>
              <a:t>    </a:t>
            </a:r>
            <a:r>
              <a:rPr lang="en-US" sz="1200" dirty="0" err="1"/>
              <a:t>NetworkDeviceMemento</a:t>
            </a:r>
            <a:r>
              <a:rPr lang="en-US" sz="1200" dirty="0"/>
              <a:t>(String </a:t>
            </a:r>
            <a:r>
              <a:rPr lang="en-US" sz="1200" dirty="0" err="1"/>
              <a:t>deviceId</a:t>
            </a:r>
            <a:r>
              <a:rPr lang="en-US" sz="1200" dirty="0"/>
              <a:t>, Map&lt;String, Object&gt; configuration)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200" dirty="0"/>
              <a:t>        </a:t>
            </a:r>
            <a:r>
              <a:rPr lang="en-US" sz="1200" dirty="0" err="1"/>
              <a:t>this.deviceId</a:t>
            </a:r>
            <a:r>
              <a:rPr lang="en-US" sz="1200" dirty="0"/>
              <a:t> = </a:t>
            </a:r>
            <a:r>
              <a:rPr lang="en-US" sz="1200" dirty="0" err="1"/>
              <a:t>deviceId</a:t>
            </a:r>
            <a:r>
              <a:rPr lang="en-US" sz="12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200" dirty="0"/>
              <a:t>        </a:t>
            </a:r>
            <a:r>
              <a:rPr lang="en-US" sz="1200" dirty="0" err="1"/>
              <a:t>this.timestamp</a:t>
            </a:r>
            <a:r>
              <a:rPr lang="en-US" sz="1200" dirty="0"/>
              <a:t> = </a:t>
            </a:r>
            <a:r>
              <a:rPr lang="en-US" sz="1200" dirty="0" err="1"/>
              <a:t>LocalDateTime.now</a:t>
            </a:r>
            <a:r>
              <a:rPr lang="en-US" sz="1200" dirty="0"/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200" dirty="0"/>
              <a:t>        </a:t>
            </a:r>
            <a:r>
              <a:rPr lang="en-US" sz="1200" dirty="0" err="1"/>
              <a:t>this.configurationSnapshot</a:t>
            </a:r>
            <a:r>
              <a:rPr lang="en-US" sz="1200" dirty="0"/>
              <a:t> = </a:t>
            </a:r>
            <a:r>
              <a:rPr lang="en-US" sz="1200" dirty="0" err="1"/>
              <a:t>deepCopyConfiguration</a:t>
            </a:r>
            <a:r>
              <a:rPr lang="en-US" sz="1200" dirty="0"/>
              <a:t>(configuration);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200" dirty="0"/>
              <a:t>        </a:t>
            </a:r>
            <a:r>
              <a:rPr lang="en-US" sz="1200" dirty="0" err="1"/>
              <a:t>this.configurationHash</a:t>
            </a:r>
            <a:r>
              <a:rPr lang="en-US" sz="1200" dirty="0"/>
              <a:t> = </a:t>
            </a:r>
            <a:r>
              <a:rPr lang="en-US" sz="1200" dirty="0" err="1"/>
              <a:t>calculateConfigHash</a:t>
            </a:r>
            <a:r>
              <a:rPr lang="en-US" sz="1200" dirty="0"/>
              <a:t>(</a:t>
            </a:r>
            <a:r>
              <a:rPr lang="en-US" sz="1200" dirty="0" err="1"/>
              <a:t>configurationSnapshot</a:t>
            </a:r>
            <a:r>
              <a:rPr lang="en-US" sz="1200" dirty="0"/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200" dirty="0"/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200" dirty="0"/>
              <a:t>  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200" dirty="0"/>
              <a:t>    public </a:t>
            </a:r>
            <a:r>
              <a:rPr lang="en-US" sz="1200" dirty="0" err="1"/>
              <a:t>boolean</a:t>
            </a:r>
            <a:r>
              <a:rPr lang="en-US" sz="1200" dirty="0"/>
              <a:t> </a:t>
            </a:r>
            <a:r>
              <a:rPr lang="en-US" sz="1200" dirty="0" err="1"/>
              <a:t>validateIntegrity</a:t>
            </a:r>
            <a:r>
              <a:rPr lang="en-US" sz="1200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200" dirty="0"/>
              <a:t>        return </a:t>
            </a:r>
            <a:r>
              <a:rPr lang="en-US" sz="1200" dirty="0" err="1"/>
              <a:t>configurationHash.equals</a:t>
            </a:r>
            <a:r>
              <a:rPr lang="en-US" sz="1200" dirty="0"/>
              <a:t>(</a:t>
            </a:r>
            <a:r>
              <a:rPr lang="en-US" sz="1200" dirty="0" err="1"/>
              <a:t>calculateConfigHash</a:t>
            </a:r>
            <a:r>
              <a:rPr lang="en-US" sz="1200" dirty="0"/>
              <a:t>(</a:t>
            </a:r>
            <a:r>
              <a:rPr lang="en-US" sz="1200" dirty="0" err="1"/>
              <a:t>configurationSnapshot</a:t>
            </a:r>
            <a:r>
              <a:rPr lang="en-US" sz="1200" dirty="0"/>
              <a:t>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200" dirty="0"/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2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endParaRPr lang="en-US" sz="1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200" dirty="0"/>
              <a:t>public </a:t>
            </a:r>
            <a:r>
              <a:rPr lang="en-US" sz="1200" dirty="0" err="1"/>
              <a:t>EmergencyRollbackResult</a:t>
            </a:r>
            <a:r>
              <a:rPr lang="en-US" sz="1200" dirty="0"/>
              <a:t> </a:t>
            </a:r>
            <a:r>
              <a:rPr lang="en-US" sz="1200" dirty="0" err="1"/>
              <a:t>performEmergencyRollback</a:t>
            </a:r>
            <a:r>
              <a:rPr lang="en-US" sz="1200" dirty="0"/>
              <a:t>(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200" dirty="0"/>
              <a:t>        Map&lt;String, </a:t>
            </a:r>
            <a:r>
              <a:rPr lang="en-US" sz="1200" dirty="0" err="1"/>
              <a:t>NetworkDeviceMemento</a:t>
            </a:r>
            <a:r>
              <a:rPr lang="en-US" sz="1200" dirty="0"/>
              <a:t>&gt; </a:t>
            </a:r>
            <a:r>
              <a:rPr lang="en-US" sz="1200" dirty="0" err="1"/>
              <a:t>preChangeSnapshots</a:t>
            </a:r>
            <a:r>
              <a:rPr lang="en-US" sz="12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200" dirty="0"/>
              <a:t>  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200" dirty="0"/>
              <a:t>    </a:t>
            </a:r>
            <a:r>
              <a:rPr lang="en-US" sz="1200" dirty="0" err="1"/>
              <a:t>preChangeSnapshots.entrySet</a:t>
            </a:r>
            <a:r>
              <a:rPr lang="en-US" sz="1200" dirty="0"/>
              <a:t>().</a:t>
            </a:r>
            <a:r>
              <a:rPr lang="en-US" sz="1200" dirty="0" err="1"/>
              <a:t>parallelStream</a:t>
            </a:r>
            <a:r>
              <a:rPr lang="en-US" sz="1200" dirty="0"/>
              <a:t>().</a:t>
            </a:r>
            <a:r>
              <a:rPr lang="en-US" sz="1200" dirty="0" err="1"/>
              <a:t>forEach</a:t>
            </a:r>
            <a:r>
              <a:rPr lang="en-US" sz="1200" dirty="0"/>
              <a:t>(entry -&gt;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200" dirty="0"/>
              <a:t>        </a:t>
            </a:r>
            <a:r>
              <a:rPr lang="en-US" sz="1200" dirty="0" err="1"/>
              <a:t>NetworkDevice</a:t>
            </a:r>
            <a:r>
              <a:rPr lang="en-US" sz="1200" dirty="0"/>
              <a:t> device = </a:t>
            </a:r>
            <a:r>
              <a:rPr lang="en-US" sz="1200" dirty="0" err="1"/>
              <a:t>deviceService.getDevice</a:t>
            </a:r>
            <a:r>
              <a:rPr lang="en-US" sz="1200" dirty="0"/>
              <a:t>(</a:t>
            </a:r>
            <a:r>
              <a:rPr lang="en-US" sz="1200" dirty="0" err="1"/>
              <a:t>entry.getKey</a:t>
            </a:r>
            <a:r>
              <a:rPr lang="en-US" sz="1200" dirty="0"/>
              <a:t>());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200" dirty="0"/>
              <a:t>        </a:t>
            </a:r>
            <a:r>
              <a:rPr lang="en-US" sz="1200" dirty="0" err="1"/>
              <a:t>device.restoreFromMemento</a:t>
            </a:r>
            <a:r>
              <a:rPr lang="en-US" sz="1200" dirty="0"/>
              <a:t>(</a:t>
            </a:r>
            <a:r>
              <a:rPr lang="en-US" sz="1200" dirty="0" err="1"/>
              <a:t>entry.getValue</a:t>
            </a:r>
            <a:r>
              <a:rPr lang="en-US" sz="1200" dirty="0"/>
              <a:t>());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200" dirty="0"/>
              <a:t>    });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200" dirty="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Interpreter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ist hier schlecht?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600" dirty="0"/>
              <a:t>public void </a:t>
            </a:r>
            <a:r>
              <a:rPr lang="en-US" sz="1600" dirty="0" err="1"/>
              <a:t>parseNetworkConfig</a:t>
            </a:r>
            <a:r>
              <a:rPr lang="en-US" sz="1600" dirty="0"/>
              <a:t>(String </a:t>
            </a:r>
            <a:r>
              <a:rPr lang="en-US" sz="1600" dirty="0" err="1"/>
              <a:t>configText</a:t>
            </a:r>
            <a:r>
              <a:rPr lang="en-US" sz="16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600" dirty="0"/>
              <a:t>    String[] lines = </a:t>
            </a:r>
            <a:r>
              <a:rPr lang="en-US" sz="1600" dirty="0" err="1"/>
              <a:t>configText.split</a:t>
            </a:r>
            <a:r>
              <a:rPr lang="en-US" sz="1600" dirty="0"/>
              <a:t>("\n");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600" dirty="0"/>
              <a:t>  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600" dirty="0"/>
              <a:t>    for (String line : lines)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600" dirty="0"/>
              <a:t>        if (</a:t>
            </a:r>
            <a:r>
              <a:rPr lang="en-US" sz="1600" dirty="0" err="1"/>
              <a:t>line.startsWith</a:t>
            </a:r>
            <a:r>
              <a:rPr lang="en-US" sz="1600" dirty="0"/>
              <a:t>("route"))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600" dirty="0"/>
              <a:t>            String[] parts = </a:t>
            </a:r>
            <a:r>
              <a:rPr lang="en-US" sz="1600" dirty="0" err="1"/>
              <a:t>line.split</a:t>
            </a:r>
            <a:r>
              <a:rPr lang="en-US" sz="1600" dirty="0"/>
              <a:t>(" ");   		// Was </a:t>
            </a:r>
            <a:r>
              <a:rPr lang="en-US" sz="1600" dirty="0" err="1"/>
              <a:t>bei</a:t>
            </a:r>
            <a:r>
              <a:rPr lang="en-US" sz="1600" dirty="0"/>
              <a:t> Tabs? Extra-Spaces?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600" dirty="0"/>
              <a:t>            if (</a:t>
            </a:r>
            <a:r>
              <a:rPr lang="en-US" sz="1600" dirty="0" err="1"/>
              <a:t>parts.length</a:t>
            </a:r>
            <a:r>
              <a:rPr lang="en-US" sz="1600" dirty="0"/>
              <a:t> &gt;= 3) {            		// Was </a:t>
            </a:r>
            <a:r>
              <a:rPr lang="en-US" sz="1600" dirty="0" err="1"/>
              <a:t>wenn</a:t>
            </a:r>
            <a:r>
              <a:rPr lang="en-US" sz="1600" dirty="0"/>
              <a:t> </a:t>
            </a:r>
            <a:r>
              <a:rPr lang="en-US" sz="1600" dirty="0" err="1"/>
              <a:t>parts.length</a:t>
            </a:r>
            <a:r>
              <a:rPr lang="en-US" sz="1600" dirty="0"/>
              <a:t> == 2?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600" dirty="0"/>
              <a:t>                String destination = parts[1];  		// Was </a:t>
            </a:r>
            <a:r>
              <a:rPr lang="en-US" sz="1600" dirty="0" err="1"/>
              <a:t>wenn</a:t>
            </a:r>
            <a:r>
              <a:rPr lang="en-US" sz="1600" dirty="0"/>
              <a:t> leer?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600" dirty="0"/>
              <a:t>                String gateway = parts[2];      		// Was </a:t>
            </a:r>
            <a:r>
              <a:rPr lang="en-US" sz="1600" dirty="0" err="1"/>
              <a:t>wenn</a:t>
            </a:r>
            <a:r>
              <a:rPr lang="en-US" sz="1600" dirty="0"/>
              <a:t> invalid IP?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600" dirty="0"/>
              <a:t>                // Keine Syntax Validation!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600" dirty="0"/>
              <a:t>                </a:t>
            </a:r>
            <a:r>
              <a:rPr lang="en-US" sz="1600" dirty="0" err="1"/>
              <a:t>addRoute</a:t>
            </a:r>
            <a:r>
              <a:rPr lang="en-US" sz="1600" dirty="0"/>
              <a:t>(destination, gateway); 		// ...???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600" dirty="0"/>
              <a:t>        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600" dirty="0"/>
              <a:t>        } else if (</a:t>
            </a:r>
            <a:r>
              <a:rPr lang="en-US" sz="1600" dirty="0" err="1"/>
              <a:t>line.startsWith</a:t>
            </a:r>
            <a:r>
              <a:rPr lang="en-US" sz="1600" dirty="0"/>
              <a:t>("</a:t>
            </a:r>
            <a:r>
              <a:rPr lang="en-US" sz="1600" dirty="0" err="1"/>
              <a:t>vlan</a:t>
            </a:r>
            <a:r>
              <a:rPr lang="en-US" sz="1600" dirty="0"/>
              <a:t>"))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600" dirty="0"/>
              <a:t>            int </a:t>
            </a:r>
            <a:r>
              <a:rPr lang="en-US" sz="1600" dirty="0" err="1"/>
              <a:t>vlanId</a:t>
            </a:r>
            <a:r>
              <a:rPr lang="en-US" sz="1600" dirty="0"/>
              <a:t> = </a:t>
            </a:r>
            <a:r>
              <a:rPr lang="en-US" sz="1600" dirty="0" err="1"/>
              <a:t>Integer.parseInt</a:t>
            </a:r>
            <a:r>
              <a:rPr lang="en-US" sz="1600" dirty="0"/>
              <a:t>(parts[1]); 	// </a:t>
            </a:r>
            <a:r>
              <a:rPr lang="en-US" sz="1600" dirty="0" err="1"/>
              <a:t>NumberFormatException</a:t>
            </a:r>
            <a:r>
              <a:rPr lang="en-US" sz="1600" dirty="0"/>
              <a:t>?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600" dirty="0"/>
              <a:t>            // ... 100+ </a:t>
            </a:r>
            <a:r>
              <a:rPr lang="en-US" sz="1600" dirty="0" err="1"/>
              <a:t>weitere</a:t>
            </a:r>
            <a:r>
              <a:rPr lang="en-US" sz="1600" dirty="0"/>
              <a:t> </a:t>
            </a:r>
            <a:r>
              <a:rPr lang="en-US" sz="1600" dirty="0" err="1"/>
              <a:t>Zeilen</a:t>
            </a:r>
            <a:r>
              <a:rPr lang="en-US" sz="1600" dirty="0"/>
              <a:t> String-Horror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600" dirty="0"/>
              <a:t>    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600" dirty="0"/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600" dirty="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Mediator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Smells identifiziert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Fragile Syntax: Whitespace-sensitive, error-prone parsing</a:t>
            </a:r>
          </a:p>
          <a:p>
            <a:pPr>
              <a:lnSpc>
                <a:spcPct val="150000"/>
              </a:lnSpc>
            </a:pPr>
            <a:r>
              <a:rPr sz="1800" dirty="0"/>
              <a:t>No Validation: Invalid IPs, VLAN IDs </a:t>
            </a:r>
            <a:r>
              <a:rPr sz="1800" dirty="0" err="1"/>
              <a:t>werden</a:t>
            </a:r>
            <a:r>
              <a:rPr sz="1800" dirty="0"/>
              <a:t> </a:t>
            </a:r>
            <a:r>
              <a:rPr sz="1800" dirty="0" err="1"/>
              <a:t>nicht</a:t>
            </a:r>
            <a:r>
              <a:rPr sz="1800" dirty="0"/>
              <a:t> </a:t>
            </a:r>
            <a:r>
              <a:rPr lang="en-US" sz="1800" dirty="0" err="1"/>
              <a:t>erkannt</a:t>
            </a:r>
            <a:r>
              <a:rPr lang="en-US" sz="1800" dirty="0"/>
              <a:t> / </a:t>
            </a:r>
            <a:r>
              <a:rPr lang="en-US" sz="1800" dirty="0" err="1"/>
              <a:t>abgefangen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Error Handling: Silent failures </a:t>
            </a:r>
            <a:r>
              <a:rPr sz="1800" dirty="0" err="1"/>
              <a:t>oder</a:t>
            </a:r>
            <a:r>
              <a:rPr sz="1800" dirty="0"/>
              <a:t> Exception-Chaos</a:t>
            </a:r>
          </a:p>
          <a:p>
            <a:pPr>
              <a:lnSpc>
                <a:spcPct val="150000"/>
              </a:lnSpc>
            </a:pPr>
            <a:r>
              <a:rPr sz="1800" dirty="0"/>
              <a:t>Debugging </a:t>
            </a:r>
            <a:r>
              <a:rPr lang="en-US" sz="1800" dirty="0"/>
              <a:t>Pain</a:t>
            </a:r>
            <a:r>
              <a:rPr sz="1800" dirty="0"/>
              <a:t>: "Zeile 247 von 2000 </a:t>
            </a:r>
            <a:r>
              <a:rPr sz="1800" dirty="0" err="1"/>
              <a:t>ist</a:t>
            </a:r>
            <a:r>
              <a:rPr sz="1800" dirty="0"/>
              <a:t> </a:t>
            </a:r>
            <a:r>
              <a:rPr sz="1800" dirty="0" err="1"/>
              <a:t>falsch</a:t>
            </a:r>
            <a:r>
              <a:rPr sz="1800" dirty="0"/>
              <a:t>"</a:t>
            </a:r>
          </a:p>
          <a:p>
            <a:pPr>
              <a:lnSpc>
                <a:spcPct val="150000"/>
              </a:lnSpc>
            </a:pPr>
            <a:r>
              <a:rPr sz="1800" dirty="0"/>
              <a:t>No IDE Support: Keine Syntax-Highlighting, Auto-Completion</a:t>
            </a:r>
          </a:p>
          <a:p>
            <a:pPr>
              <a:lnSpc>
                <a:spcPct val="150000"/>
              </a:lnSpc>
            </a:pPr>
            <a:r>
              <a:rPr sz="1800" dirty="0"/>
              <a:t>Expert Dependency: Java-Code für </a:t>
            </a:r>
            <a:r>
              <a:rPr sz="1800" dirty="0" err="1"/>
              <a:t>jede</a:t>
            </a:r>
            <a:r>
              <a:rPr sz="1800" dirty="0"/>
              <a:t> </a:t>
            </a:r>
            <a:r>
              <a:rPr sz="1800" dirty="0" err="1"/>
              <a:t>neue</a:t>
            </a:r>
            <a:r>
              <a:rPr sz="1800" dirty="0"/>
              <a:t> Configuration-Rule</a:t>
            </a:r>
          </a:p>
          <a:p>
            <a:pPr>
              <a:lnSpc>
                <a:spcPct val="150000"/>
              </a:lnSpc>
            </a:pPr>
            <a:r>
              <a:rPr sz="1800" dirty="0"/>
              <a:t>Change Velocity: 2 Tage Development für </a:t>
            </a:r>
            <a:r>
              <a:rPr sz="1800" dirty="0" err="1"/>
              <a:t>einfache</a:t>
            </a:r>
            <a:r>
              <a:rPr sz="1800" dirty="0"/>
              <a:t> Firewall-Rule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Lösung: Interpreter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Configuration-as-Code: DSL für Network Engineers </a:t>
            </a:r>
            <a:r>
              <a:rPr sz="1800" dirty="0" err="1"/>
              <a:t>ohne</a:t>
            </a:r>
            <a:r>
              <a:rPr sz="1800" dirty="0"/>
              <a:t> Java-Knowledge</a:t>
            </a:r>
          </a:p>
          <a:p>
            <a:pPr>
              <a:lnSpc>
                <a:spcPct val="150000"/>
              </a:lnSpc>
            </a:pPr>
            <a:r>
              <a:rPr sz="1800" dirty="0"/>
              <a:t>Type-Safe Parsing: Abstract Syntax Tree </a:t>
            </a:r>
            <a:r>
              <a:rPr sz="1800" dirty="0" err="1"/>
              <a:t>statt</a:t>
            </a:r>
            <a:r>
              <a:rPr sz="1800" dirty="0"/>
              <a:t> String-Manipulation</a:t>
            </a:r>
          </a:p>
          <a:p>
            <a:pPr>
              <a:lnSpc>
                <a:spcPct val="150000"/>
              </a:lnSpc>
            </a:pPr>
            <a:r>
              <a:rPr sz="1800" dirty="0"/>
              <a:t>IDE Integration: Syntax-Highlighting und Auto-Completion </a:t>
            </a:r>
            <a:r>
              <a:rPr sz="1800" dirty="0" err="1"/>
              <a:t>möglich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Expert Empowerment: </a:t>
            </a:r>
            <a:r>
              <a:rPr sz="1800" dirty="0" err="1"/>
              <a:t>Fachexperten</a:t>
            </a:r>
            <a:r>
              <a:rPr sz="1800" dirty="0"/>
              <a:t> </a:t>
            </a:r>
            <a:r>
              <a:rPr sz="1800" dirty="0" err="1"/>
              <a:t>werden</a:t>
            </a:r>
            <a:r>
              <a:rPr sz="1800" dirty="0"/>
              <a:t> von </a:t>
            </a:r>
            <a:r>
              <a:rPr sz="1800" dirty="0" err="1"/>
              <a:t>Entwicklern</a:t>
            </a:r>
            <a:r>
              <a:rPr sz="1800" dirty="0"/>
              <a:t> </a:t>
            </a:r>
            <a:r>
              <a:rPr sz="1800" dirty="0" err="1"/>
              <a:t>unabhängig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Comprehensive Validation: Syntax- und Semantic-Checks</a:t>
            </a:r>
          </a:p>
          <a:p>
            <a:pPr>
              <a:lnSpc>
                <a:spcPct val="150000"/>
              </a:lnSpc>
            </a:pPr>
            <a:r>
              <a:rPr sz="1800" dirty="0"/>
              <a:t>Grammar Evolution: DSL </a:t>
            </a:r>
            <a:r>
              <a:rPr sz="1800" dirty="0" err="1"/>
              <a:t>kann</a:t>
            </a:r>
            <a:r>
              <a:rPr sz="1800" dirty="0"/>
              <a:t> </a:t>
            </a:r>
            <a:r>
              <a:rPr sz="1800" dirty="0" err="1"/>
              <a:t>schrittweise</a:t>
            </a:r>
            <a:r>
              <a:rPr sz="1800" dirty="0"/>
              <a:t> </a:t>
            </a:r>
            <a:r>
              <a:rPr sz="1800" dirty="0" err="1"/>
              <a:t>erweitert</a:t>
            </a:r>
            <a:r>
              <a:rPr sz="1800" dirty="0"/>
              <a:t> </a:t>
            </a:r>
            <a:r>
              <a:rPr sz="1800" dirty="0" err="1"/>
              <a:t>werden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Tool Support: Code-Generator für Common Patterns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Implementierung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000" dirty="0"/>
              <a:t>// Abstract Syntax Tree für Network Configuration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000" dirty="0"/>
              <a:t>public abstract class </a:t>
            </a:r>
            <a:r>
              <a:rPr lang="en-US" sz="1000" dirty="0" err="1"/>
              <a:t>ConfigurationExpression</a:t>
            </a:r>
            <a:r>
              <a:rPr lang="en-US" sz="1000" dirty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000" dirty="0"/>
              <a:t>    public abstract void interpret(</a:t>
            </a:r>
            <a:r>
              <a:rPr lang="en-US" sz="1000" dirty="0" err="1"/>
              <a:t>NetworkConfigurationContext</a:t>
            </a:r>
            <a:r>
              <a:rPr lang="en-US" sz="1000" dirty="0"/>
              <a:t> context);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000" dirty="0"/>
              <a:t>    public abstract void validate(</a:t>
            </a:r>
            <a:r>
              <a:rPr lang="en-US" sz="1000" dirty="0" err="1"/>
              <a:t>ValidationContext</a:t>
            </a:r>
            <a:r>
              <a:rPr lang="en-US" sz="1000" dirty="0"/>
              <a:t> </a:t>
            </a:r>
            <a:r>
              <a:rPr lang="en-US" sz="1000" dirty="0" err="1"/>
              <a:t>validationContext</a:t>
            </a:r>
            <a:r>
              <a:rPr lang="en-US" sz="1000" dirty="0"/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0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endParaRPr lang="en-US" sz="1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000" dirty="0"/>
              <a:t>// Terminal Expression für Route Configuration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000" dirty="0"/>
              <a:t>public class </a:t>
            </a:r>
            <a:r>
              <a:rPr lang="en-US" sz="1000" dirty="0" err="1"/>
              <a:t>RouteExpression</a:t>
            </a:r>
            <a:r>
              <a:rPr lang="en-US" sz="1000" dirty="0"/>
              <a:t> extends </a:t>
            </a:r>
            <a:r>
              <a:rPr lang="en-US" sz="1000" dirty="0" err="1"/>
              <a:t>ConfigurationExpression</a:t>
            </a:r>
            <a:r>
              <a:rPr lang="en-US" sz="1000" dirty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000" dirty="0"/>
              <a:t>    private final String </a:t>
            </a:r>
            <a:r>
              <a:rPr lang="en-US" sz="1000" dirty="0" err="1"/>
              <a:t>destinationNetwork</a:t>
            </a:r>
            <a:r>
              <a:rPr lang="en-US" sz="10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000" dirty="0"/>
              <a:t>    private final String </a:t>
            </a:r>
            <a:r>
              <a:rPr lang="en-US" sz="1000" dirty="0" err="1"/>
              <a:t>gatewayAddress</a:t>
            </a:r>
            <a:r>
              <a:rPr lang="en-US" sz="10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000" dirty="0"/>
              <a:t>    private final int metric;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000" dirty="0"/>
              <a:t>  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000" dirty="0"/>
              <a:t>    @Override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000" dirty="0"/>
              <a:t>    public void interpret(</a:t>
            </a:r>
            <a:r>
              <a:rPr lang="en-US" sz="1000" dirty="0" err="1"/>
              <a:t>NetworkConfigurationContext</a:t>
            </a:r>
            <a:r>
              <a:rPr lang="en-US" sz="1000" dirty="0"/>
              <a:t> context)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000" dirty="0"/>
              <a:t>        Route route = </a:t>
            </a:r>
            <a:r>
              <a:rPr lang="en-US" sz="1000" dirty="0" err="1"/>
              <a:t>Route.builder</a:t>
            </a:r>
            <a:r>
              <a:rPr lang="en-US" sz="1000" dirty="0"/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000" dirty="0"/>
              <a:t>            .destination(</a:t>
            </a:r>
            <a:r>
              <a:rPr lang="en-US" sz="1000" dirty="0" err="1"/>
              <a:t>destinationNetwork</a:t>
            </a:r>
            <a:r>
              <a:rPr lang="en-US" sz="10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000" dirty="0"/>
              <a:t>            .gateway(</a:t>
            </a:r>
            <a:r>
              <a:rPr lang="en-US" sz="1000" dirty="0" err="1"/>
              <a:t>gatewayAddress</a:t>
            </a:r>
            <a:r>
              <a:rPr lang="en-US" sz="10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000" dirty="0"/>
              <a:t>            .metric(metric)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000" dirty="0"/>
              <a:t>            .build();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000" dirty="0"/>
              <a:t>        </a:t>
            </a:r>
            <a:r>
              <a:rPr lang="en-US" sz="1000" dirty="0" err="1"/>
              <a:t>context.addRoute</a:t>
            </a:r>
            <a:r>
              <a:rPr lang="en-US" sz="1000" dirty="0"/>
              <a:t>(route);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000" dirty="0"/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000" dirty="0"/>
              <a:t>  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000" dirty="0"/>
              <a:t>    @Override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000" dirty="0"/>
              <a:t>    public void validate(</a:t>
            </a:r>
            <a:r>
              <a:rPr lang="en-US" sz="1000" dirty="0" err="1"/>
              <a:t>ValidationContext</a:t>
            </a:r>
            <a:r>
              <a:rPr lang="en-US" sz="1000" dirty="0"/>
              <a:t> </a:t>
            </a:r>
            <a:r>
              <a:rPr lang="en-US" sz="1000" dirty="0" err="1"/>
              <a:t>validationContext</a:t>
            </a:r>
            <a:r>
              <a:rPr lang="en-US" sz="1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000" dirty="0"/>
              <a:t>        if (!</a:t>
            </a:r>
            <a:r>
              <a:rPr lang="en-US" sz="1000" dirty="0" err="1"/>
              <a:t>NetworkUtils.isValidNetworkAddress</a:t>
            </a:r>
            <a:r>
              <a:rPr lang="en-US" sz="1000" dirty="0"/>
              <a:t>(</a:t>
            </a:r>
            <a:r>
              <a:rPr lang="en-US" sz="1000" dirty="0" err="1"/>
              <a:t>destinationNetwork</a:t>
            </a:r>
            <a:r>
              <a:rPr lang="en-US" sz="1000" dirty="0"/>
              <a:t>))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000" dirty="0"/>
              <a:t>            </a:t>
            </a:r>
            <a:r>
              <a:rPr lang="en-US" sz="1000" dirty="0" err="1"/>
              <a:t>validationContext.addError</a:t>
            </a:r>
            <a:r>
              <a:rPr lang="en-US" sz="1000" dirty="0"/>
              <a:t>("Invalid destination: " + </a:t>
            </a:r>
            <a:r>
              <a:rPr lang="en-US" sz="1000" dirty="0" err="1"/>
              <a:t>destinationNetwork</a:t>
            </a:r>
            <a:r>
              <a:rPr lang="en-US" sz="1000" dirty="0"/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000" dirty="0"/>
              <a:t>    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000" dirty="0"/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0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endParaRPr lang="en-US" sz="1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000" dirty="0"/>
              <a:t>// DSL Example: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000" dirty="0"/>
              <a:t>// route 192.168.1.0/24 via 10.0.0.1 metric 100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000" dirty="0"/>
              <a:t>// </a:t>
            </a:r>
            <a:r>
              <a:rPr lang="en-US" sz="1000" dirty="0" err="1"/>
              <a:t>vlan</a:t>
            </a:r>
            <a:r>
              <a:rPr lang="en-US" sz="1000" dirty="0"/>
              <a:t> 100 name "Production Network"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000" dirty="0"/>
              <a:t>//   </a:t>
            </a:r>
            <a:r>
              <a:rPr lang="en-US" sz="1000" dirty="0" err="1"/>
              <a:t>ip</a:t>
            </a:r>
            <a:r>
              <a:rPr lang="en-US" sz="1000" dirty="0"/>
              <a:t> address 192.168.100.1/24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000" dirty="0"/>
              <a:t>// end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Pattern Integration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ist hier schlecht?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600" dirty="0"/>
              <a:t>public class </a:t>
            </a:r>
            <a:r>
              <a:rPr lang="en-US" sz="1600" dirty="0" err="1"/>
              <a:t>StringProcessor</a:t>
            </a:r>
            <a:r>
              <a:rPr lang="en-US" sz="1600" dirty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600" dirty="0"/>
              <a:t>    // Factory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600" dirty="0"/>
              <a:t>    private final </a:t>
            </a:r>
            <a:r>
              <a:rPr lang="en-US" sz="1600" dirty="0" err="1"/>
              <a:t>AbstractStringOperationFactory</a:t>
            </a:r>
            <a:r>
              <a:rPr lang="en-US" sz="1600" dirty="0"/>
              <a:t> </a:t>
            </a:r>
            <a:r>
              <a:rPr lang="en-US" sz="1600" dirty="0" err="1"/>
              <a:t>operationFactory</a:t>
            </a:r>
            <a:r>
              <a:rPr lang="en-US" sz="16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600" dirty="0"/>
              <a:t>    // Strategy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600" dirty="0"/>
              <a:t>    private final Map&lt;</a:t>
            </a:r>
            <a:r>
              <a:rPr lang="en-US" sz="1600" dirty="0" err="1"/>
              <a:t>OperationType</a:t>
            </a:r>
            <a:r>
              <a:rPr lang="en-US" sz="1600" dirty="0"/>
              <a:t>, </a:t>
            </a:r>
            <a:r>
              <a:rPr lang="en-US" sz="1600" dirty="0" err="1"/>
              <a:t>StringProcessingStrategy</a:t>
            </a:r>
            <a:r>
              <a:rPr lang="en-US" sz="1600" dirty="0"/>
              <a:t>&gt; strategies;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600" dirty="0"/>
              <a:t>    // Observer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600" dirty="0"/>
              <a:t>    private final List&lt;</a:t>
            </a:r>
            <a:r>
              <a:rPr lang="en-US" sz="1600" dirty="0" err="1"/>
              <a:t>StringChangeObserver</a:t>
            </a:r>
            <a:r>
              <a:rPr lang="en-US" sz="1600" dirty="0"/>
              <a:t>&gt; observers;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600" dirty="0"/>
              <a:t>  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600" dirty="0"/>
              <a:t>    // 150 </a:t>
            </a:r>
            <a:r>
              <a:rPr lang="en-US" sz="1600" dirty="0" err="1"/>
              <a:t>Zeilen</a:t>
            </a:r>
            <a:r>
              <a:rPr lang="en-US" sz="1600" dirty="0"/>
              <a:t> Code für "Hello World".</a:t>
            </a:r>
            <a:r>
              <a:rPr lang="en-US" sz="1600" dirty="0" err="1"/>
              <a:t>toUpperCase</a:t>
            </a:r>
            <a:r>
              <a:rPr lang="en-US" sz="1600" dirty="0"/>
              <a:t>() :-D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600" dirty="0"/>
              <a:t>    public String </a:t>
            </a:r>
            <a:r>
              <a:rPr lang="en-US" sz="1600" dirty="0" err="1"/>
              <a:t>convertToUpperCase</a:t>
            </a:r>
            <a:r>
              <a:rPr lang="en-US" sz="1600" dirty="0"/>
              <a:t>(String input)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600" dirty="0"/>
              <a:t>        // [...]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600" dirty="0"/>
              <a:t>        return result;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600" dirty="0"/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600" dirty="0"/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Smells identifiziert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Pattern für </a:t>
            </a:r>
            <a:r>
              <a:rPr sz="1800" dirty="0" err="1"/>
              <a:t>alles</a:t>
            </a:r>
            <a:r>
              <a:rPr sz="1800" dirty="0"/>
              <a:t>: </a:t>
            </a:r>
            <a:r>
              <a:rPr sz="1800" dirty="0" err="1"/>
              <a:t>Entwickler</a:t>
            </a:r>
            <a:r>
              <a:rPr sz="1800" dirty="0"/>
              <a:t> </a:t>
            </a:r>
            <a:r>
              <a:rPr sz="1800" dirty="0" err="1"/>
              <a:t>wollen</a:t>
            </a:r>
            <a:r>
              <a:rPr sz="1800" dirty="0"/>
              <a:t> Patterns </a:t>
            </a:r>
            <a:r>
              <a:rPr sz="1800" dirty="0" err="1"/>
              <a:t>überall</a:t>
            </a:r>
            <a:r>
              <a:rPr sz="1800" dirty="0"/>
              <a:t> </a:t>
            </a:r>
            <a:r>
              <a:rPr sz="1800" dirty="0" err="1"/>
              <a:t>verwenden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Over-Engineering: 150 </a:t>
            </a:r>
            <a:r>
              <a:rPr sz="1800" dirty="0" err="1"/>
              <a:t>Zeilen</a:t>
            </a:r>
            <a:r>
              <a:rPr sz="1800" dirty="0"/>
              <a:t> für </a:t>
            </a:r>
            <a:r>
              <a:rPr sz="1800" dirty="0" err="1"/>
              <a:t>eine</a:t>
            </a:r>
            <a:r>
              <a:rPr sz="1800" dirty="0"/>
              <a:t> </a:t>
            </a:r>
            <a:r>
              <a:rPr sz="1800" dirty="0" err="1"/>
              <a:t>einzige</a:t>
            </a:r>
            <a:r>
              <a:rPr sz="1800" dirty="0"/>
              <a:t> String-Operation</a:t>
            </a:r>
          </a:p>
          <a:p>
            <a:pPr>
              <a:lnSpc>
                <a:spcPct val="150000"/>
              </a:lnSpc>
            </a:pPr>
            <a:r>
              <a:rPr sz="1800" dirty="0"/>
              <a:t>God Mediator: 10.000-Zeilen Monster-Klassen</a:t>
            </a:r>
          </a:p>
          <a:p>
            <a:pPr>
              <a:lnSpc>
                <a:spcPct val="150000"/>
              </a:lnSpc>
            </a:pPr>
            <a:r>
              <a:rPr sz="1800" dirty="0"/>
              <a:t>Pattern Explosion: 50+ micro-patterns für simple Use Cases</a:t>
            </a:r>
          </a:p>
          <a:p>
            <a:pPr>
              <a:lnSpc>
                <a:spcPct val="150000"/>
              </a:lnSpc>
            </a:pPr>
            <a:r>
              <a:rPr sz="1800" dirty="0"/>
              <a:t>Complexity Explosion: 7 Patterns für </a:t>
            </a:r>
            <a:r>
              <a:rPr sz="1800" dirty="0" err="1"/>
              <a:t>eine</a:t>
            </a:r>
            <a:r>
              <a:rPr sz="1800" dirty="0"/>
              <a:t> </a:t>
            </a:r>
            <a:r>
              <a:rPr sz="1800" dirty="0" err="1"/>
              <a:t>triviale</a:t>
            </a:r>
            <a:r>
              <a:rPr sz="1800" dirty="0"/>
              <a:t> Operation</a:t>
            </a:r>
          </a:p>
          <a:p>
            <a:pPr>
              <a:lnSpc>
                <a:spcPct val="150000"/>
              </a:lnSpc>
            </a:pPr>
            <a:r>
              <a:rPr sz="1800" dirty="0"/>
              <a:t>Maintenance Horror: 30 Minuten </a:t>
            </a:r>
            <a:r>
              <a:rPr sz="1800" dirty="0" err="1"/>
              <a:t>zum</a:t>
            </a:r>
            <a:r>
              <a:rPr sz="1800" dirty="0"/>
              <a:t> Verstehen, 2h </a:t>
            </a:r>
            <a:r>
              <a:rPr sz="1800" dirty="0" err="1"/>
              <a:t>zum</a:t>
            </a:r>
            <a:r>
              <a:rPr sz="1800" dirty="0"/>
              <a:t> </a:t>
            </a:r>
            <a:r>
              <a:rPr sz="1800" dirty="0" err="1"/>
              <a:t>Debuggen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Team Overwhelm: Junior Developers </a:t>
            </a:r>
            <a:r>
              <a:rPr sz="1800" dirty="0" err="1"/>
              <a:t>können</a:t>
            </a:r>
            <a:r>
              <a:rPr sz="1800" dirty="0"/>
              <a:t> Code </a:t>
            </a:r>
            <a:r>
              <a:rPr sz="1800" dirty="0" err="1"/>
              <a:t>nicht</a:t>
            </a:r>
            <a:r>
              <a:rPr sz="1800" dirty="0"/>
              <a:t> </a:t>
            </a:r>
            <a:r>
              <a:rPr sz="1800" dirty="0" err="1"/>
              <a:t>mehr</a:t>
            </a:r>
            <a:r>
              <a:rPr sz="1800" dirty="0"/>
              <a:t> </a:t>
            </a:r>
            <a:r>
              <a:rPr sz="1800" dirty="0" err="1"/>
              <a:t>lesen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Lösung: Intelligente Pattern-Integration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KISS Principle: Keep It Simple, Stupid - </a:t>
            </a:r>
            <a:r>
              <a:rPr sz="1800" dirty="0" err="1"/>
              <a:t>einfache</a:t>
            </a:r>
            <a:r>
              <a:rPr sz="1800" dirty="0"/>
              <a:t> </a:t>
            </a:r>
            <a:r>
              <a:rPr sz="1800" dirty="0" err="1"/>
              <a:t>Probleme</a:t>
            </a:r>
            <a:r>
              <a:rPr sz="1800" dirty="0"/>
              <a:t>, </a:t>
            </a:r>
            <a:r>
              <a:rPr sz="1800" dirty="0" err="1"/>
              <a:t>einfache</a:t>
            </a:r>
            <a:r>
              <a:rPr sz="1800" dirty="0"/>
              <a:t> </a:t>
            </a:r>
            <a:r>
              <a:rPr sz="1800" dirty="0" err="1"/>
              <a:t>Lösungen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Problem-First: Pattern </a:t>
            </a:r>
            <a:r>
              <a:rPr sz="1800" dirty="0" err="1"/>
              <a:t>nur</a:t>
            </a:r>
            <a:r>
              <a:rPr sz="1800" dirty="0"/>
              <a:t> </a:t>
            </a:r>
            <a:r>
              <a:rPr sz="1800" dirty="0" err="1"/>
              <a:t>wenn</a:t>
            </a:r>
            <a:r>
              <a:rPr sz="1800" dirty="0"/>
              <a:t> </a:t>
            </a:r>
            <a:r>
              <a:rPr sz="1800" dirty="0" err="1"/>
              <a:t>echtes</a:t>
            </a:r>
            <a:r>
              <a:rPr sz="1800" dirty="0"/>
              <a:t> Problem </a:t>
            </a:r>
            <a:r>
              <a:rPr sz="1800" dirty="0" err="1"/>
              <a:t>gelöst</a:t>
            </a:r>
            <a:r>
              <a:rPr sz="1800" dirty="0"/>
              <a:t> </a:t>
            </a:r>
            <a:r>
              <a:rPr sz="1800" dirty="0" err="1"/>
              <a:t>wird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Team Reality Check: Pattern-Complexity muss Team-Expertise </a:t>
            </a:r>
            <a:r>
              <a:rPr sz="1800" dirty="0" err="1"/>
              <a:t>entsprechen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Performance Impact: Pattern-Overhead </a:t>
            </a:r>
            <a:r>
              <a:rPr sz="1800" dirty="0" err="1"/>
              <a:t>messen</a:t>
            </a:r>
            <a:r>
              <a:rPr sz="1800" dirty="0"/>
              <a:t>, </a:t>
            </a:r>
            <a:r>
              <a:rPr sz="1800" dirty="0" err="1"/>
              <a:t>nicht</a:t>
            </a:r>
            <a:r>
              <a:rPr sz="1800" dirty="0"/>
              <a:t> </a:t>
            </a:r>
            <a:r>
              <a:rPr sz="1800" dirty="0" err="1"/>
              <a:t>annehmen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Graduelle</a:t>
            </a:r>
            <a:r>
              <a:rPr sz="1800" dirty="0"/>
              <a:t> Evolution: Foundation Patterns </a:t>
            </a:r>
            <a:r>
              <a:rPr sz="1800" dirty="0" err="1"/>
              <a:t>zuerst</a:t>
            </a:r>
            <a:r>
              <a:rPr sz="1800" dirty="0"/>
              <a:t>, Advanced </a:t>
            </a:r>
            <a:r>
              <a:rPr sz="1800" dirty="0" err="1"/>
              <a:t>später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Business Value: Patterns </a:t>
            </a:r>
            <a:r>
              <a:rPr sz="1800" dirty="0" err="1"/>
              <a:t>dienen</a:t>
            </a:r>
            <a:r>
              <a:rPr sz="1800" dirty="0"/>
              <a:t> Business, </a:t>
            </a:r>
            <a:r>
              <a:rPr sz="1800" dirty="0" err="1"/>
              <a:t>nicht</a:t>
            </a:r>
            <a:r>
              <a:rPr sz="1800" dirty="0"/>
              <a:t> </a:t>
            </a:r>
            <a:r>
              <a:rPr sz="1800" dirty="0" err="1"/>
              <a:t>umgekehrt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Architecture Review: Pattern-</a:t>
            </a:r>
            <a:r>
              <a:rPr sz="1800" dirty="0" err="1"/>
              <a:t>bewusste</a:t>
            </a:r>
            <a:r>
              <a:rPr sz="1800" dirty="0"/>
              <a:t> Code Reviews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Implementierung - Layer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dirty="0"/>
              <a:t>// Layer 1: Foundation Patterns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dirty="0"/>
              <a:t>@Component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dirty="0"/>
              <a:t>public class </a:t>
            </a:r>
            <a:r>
              <a:rPr lang="en-US" dirty="0" err="1"/>
              <a:t>TelekomConfigurationManager</a:t>
            </a:r>
            <a:r>
              <a:rPr lang="en-US" dirty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dirty="0"/>
              <a:t>    private static volatile </a:t>
            </a:r>
            <a:r>
              <a:rPr lang="en-US" dirty="0" err="1"/>
              <a:t>TelekomConfigurationManager</a:t>
            </a:r>
            <a:r>
              <a:rPr lang="en-US" dirty="0"/>
              <a:t> instance; // Singleton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dirty="0"/>
              <a:t>@Component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dirty="0"/>
              <a:t>public class </a:t>
            </a:r>
            <a:r>
              <a:rPr lang="en-US" dirty="0" err="1"/>
              <a:t>TelekomDeviceFactory</a:t>
            </a:r>
            <a:r>
              <a:rPr lang="en-US" dirty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dirty="0"/>
              <a:t>    public </a:t>
            </a:r>
            <a:r>
              <a:rPr lang="en-US" dirty="0" err="1"/>
              <a:t>NetworkDevice</a:t>
            </a:r>
            <a:r>
              <a:rPr lang="en-US" dirty="0"/>
              <a:t> </a:t>
            </a:r>
            <a:r>
              <a:rPr lang="en-US" dirty="0" err="1"/>
              <a:t>createDevice</a:t>
            </a:r>
            <a:r>
              <a:rPr lang="en-US" dirty="0"/>
              <a:t>(</a:t>
            </a:r>
            <a:r>
              <a:rPr lang="en-US" dirty="0" err="1"/>
              <a:t>DeviceType</a:t>
            </a:r>
            <a:r>
              <a:rPr lang="en-US" dirty="0"/>
              <a:t> type, </a:t>
            </a:r>
            <a:r>
              <a:rPr lang="en-US" dirty="0" err="1"/>
              <a:t>DeviceSpecification</a:t>
            </a:r>
            <a:r>
              <a:rPr lang="en-US" dirty="0"/>
              <a:t> spec)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dirty="0"/>
              <a:t>        return </a:t>
            </a:r>
            <a:r>
              <a:rPr lang="en-US" dirty="0" err="1"/>
              <a:t>deviceBuilders.get</a:t>
            </a:r>
            <a:r>
              <a:rPr lang="en-US" dirty="0"/>
              <a:t>(type).build(); // Factory + Builder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dirty="0"/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dirty="0"/>
              <a:t>// Layer 2: Behavioral Integration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dirty="0"/>
              <a:t>@Component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dirty="0"/>
              <a:t>public class </a:t>
            </a:r>
            <a:r>
              <a:rPr lang="en-US" dirty="0" err="1"/>
              <a:t>NetworkEventProcessor</a:t>
            </a:r>
            <a:r>
              <a:rPr lang="en-US" dirty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dirty="0"/>
              <a:t>    private final List&lt;</a:t>
            </a:r>
            <a:r>
              <a:rPr lang="en-US" dirty="0" err="1"/>
              <a:t>NetworkEventObserver</a:t>
            </a:r>
            <a:r>
              <a:rPr lang="en-US" dirty="0"/>
              <a:t>&gt; observers; // Observer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dirty="0"/>
              <a:t>    private final Map&lt;</a:t>
            </a:r>
            <a:r>
              <a:rPr lang="en-US" dirty="0" err="1"/>
              <a:t>EventType</a:t>
            </a:r>
            <a:r>
              <a:rPr lang="en-US" dirty="0"/>
              <a:t>, </a:t>
            </a:r>
            <a:r>
              <a:rPr lang="en-US" dirty="0" err="1"/>
              <a:t>EventProcessingStrategy</a:t>
            </a:r>
            <a:r>
              <a:rPr lang="en-US" dirty="0"/>
              <a:t>&gt; strategies; // Strategy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dirty="0"/>
              <a:t>// Layer 3: Advanced Coordination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dirty="0"/>
              <a:t>@Component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dirty="0"/>
              <a:t>public class </a:t>
            </a:r>
            <a:r>
              <a:rPr lang="en-US" dirty="0" err="1"/>
              <a:t>TelekomNetworkOrchestrationHub</a:t>
            </a:r>
            <a:r>
              <a:rPr lang="en-US" dirty="0"/>
              <a:t> implements </a:t>
            </a:r>
            <a:r>
              <a:rPr lang="en-US" dirty="0" err="1"/>
              <a:t>NetworkMediator</a:t>
            </a:r>
            <a:r>
              <a:rPr lang="en-US" dirty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dirty="0"/>
              <a:t>    // Mediator + Observer + Command + Iterator integration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dirty="0"/>
              <a:t>  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dirty="0"/>
              <a:t>    @Override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dirty="0"/>
              <a:t>    public void </a:t>
            </a:r>
            <a:r>
              <a:rPr lang="en-US" dirty="0" err="1"/>
              <a:t>handleNetworkChange</a:t>
            </a:r>
            <a:r>
              <a:rPr lang="en-US" dirty="0"/>
              <a:t>(</a:t>
            </a:r>
            <a:r>
              <a:rPr lang="en-US" dirty="0" err="1"/>
              <a:t>NetworkChangeEvent</a:t>
            </a:r>
            <a:r>
              <a:rPr lang="en-US" dirty="0"/>
              <a:t> event)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dirty="0"/>
              <a:t>        </a:t>
            </a:r>
            <a:r>
              <a:rPr lang="en-US" dirty="0" err="1"/>
              <a:t>NetworkImpactAnalysis</a:t>
            </a:r>
            <a:r>
              <a:rPr lang="en-US" dirty="0"/>
              <a:t> impact = </a:t>
            </a:r>
            <a:r>
              <a:rPr lang="en-US" dirty="0" err="1"/>
              <a:t>analyzeNetworkImpact</a:t>
            </a:r>
            <a:r>
              <a:rPr lang="en-US" dirty="0"/>
              <a:t>(event); // Iterator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dirty="0"/>
              <a:t>        </a:t>
            </a:r>
            <a:r>
              <a:rPr lang="en-US" dirty="0" err="1"/>
              <a:t>NetworkOperation</a:t>
            </a:r>
            <a:r>
              <a:rPr lang="en-US" dirty="0"/>
              <a:t> operation = </a:t>
            </a:r>
            <a:r>
              <a:rPr lang="en-US" dirty="0" err="1"/>
              <a:t>createResponseOperation</a:t>
            </a:r>
            <a:r>
              <a:rPr lang="en-US" dirty="0"/>
              <a:t>(impact); // Command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dirty="0"/>
              <a:t>        </a:t>
            </a:r>
            <a:r>
              <a:rPr lang="en-US" dirty="0" err="1"/>
              <a:t>OperationResult</a:t>
            </a:r>
            <a:r>
              <a:rPr lang="en-US" dirty="0"/>
              <a:t> result = </a:t>
            </a:r>
            <a:r>
              <a:rPr lang="en-US" dirty="0" err="1"/>
              <a:t>operationOrchestrator.executeOperation</a:t>
            </a:r>
            <a:r>
              <a:rPr lang="en-US" dirty="0"/>
              <a:t>(operation);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dirty="0"/>
              <a:t>        </a:t>
            </a:r>
            <a:r>
              <a:rPr lang="en-US" dirty="0" err="1"/>
              <a:t>eventProcessor.processNetworkEvent</a:t>
            </a:r>
            <a:r>
              <a:rPr lang="en-US" dirty="0"/>
              <a:t>(result); // Observer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dirty="0"/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Decision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numCol="1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sz="1800" b="1" dirty="0"/>
              <a:t>Patterns </a:t>
            </a:r>
            <a:r>
              <a:rPr lang="en-US" sz="1800" b="1" dirty="0" err="1"/>
              <a:t>verwenden</a:t>
            </a:r>
            <a:r>
              <a:rPr lang="en-US" sz="1800" b="1" dirty="0"/>
              <a:t>, </a:t>
            </a:r>
            <a:r>
              <a:rPr sz="1800" b="1" dirty="0" err="1"/>
              <a:t>wenn</a:t>
            </a:r>
            <a:r>
              <a:rPr sz="1800" b="1" dirty="0"/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800" dirty="0" err="1"/>
              <a:t>Komplexität</a:t>
            </a:r>
            <a:r>
              <a:rPr sz="1800" dirty="0"/>
              <a:t> Pattern-Overhead</a:t>
            </a:r>
            <a:r>
              <a:rPr lang="en-US" sz="1800" dirty="0"/>
              <a:t> </a:t>
            </a:r>
            <a:r>
              <a:rPr lang="en-US" sz="1800" dirty="0" err="1"/>
              <a:t>rechtfertigt</a:t>
            </a:r>
            <a:endParaRPr sz="1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800" dirty="0"/>
              <a:t>Team </a:t>
            </a:r>
            <a:r>
              <a:rPr sz="1800" dirty="0" err="1"/>
              <a:t>versteht</a:t>
            </a:r>
            <a:r>
              <a:rPr sz="1800" dirty="0"/>
              <a:t> und </a:t>
            </a:r>
            <a:r>
              <a:rPr sz="1800" dirty="0" err="1"/>
              <a:t>kann</a:t>
            </a:r>
            <a:r>
              <a:rPr sz="1800" dirty="0"/>
              <a:t> Patterns </a:t>
            </a:r>
            <a:r>
              <a:rPr sz="1800" dirty="0" err="1"/>
              <a:t>maintainen</a:t>
            </a:r>
            <a:endParaRPr sz="1800" dirty="0"/>
          </a:p>
          <a:p>
            <a:pPr marL="342900" indent="-342900">
              <a:lnSpc>
                <a:spcPct val="150000"/>
              </a:lnSpc>
            </a:pPr>
            <a:r>
              <a:rPr sz="1800" dirty="0"/>
              <a:t>Future Changes </a:t>
            </a:r>
            <a:r>
              <a:rPr sz="1800" dirty="0" err="1"/>
              <a:t>durch</a:t>
            </a:r>
            <a:r>
              <a:rPr sz="1800" dirty="0"/>
              <a:t> Pattern </a:t>
            </a:r>
            <a:r>
              <a:rPr sz="1800" dirty="0" err="1"/>
              <a:t>erleichtert</a:t>
            </a:r>
            <a:r>
              <a:rPr lang="en-US" sz="1800" dirty="0"/>
              <a:t> </a:t>
            </a:r>
            <a:r>
              <a:rPr lang="en-US" sz="1800" dirty="0" err="1"/>
              <a:t>werden</a:t>
            </a:r>
            <a:r>
              <a:rPr lang="en-US" sz="1800" dirty="0"/>
              <a:t> </a:t>
            </a:r>
            <a:endParaRPr sz="1800" dirty="0"/>
          </a:p>
          <a:p>
            <a:pPr marL="342900" indent="-342900">
              <a:lnSpc>
                <a:spcPct val="150000"/>
              </a:lnSpc>
            </a:pPr>
            <a:r>
              <a:rPr sz="1800" dirty="0"/>
              <a:t>Performance </a:t>
            </a:r>
            <a:r>
              <a:rPr sz="1800" dirty="0" err="1"/>
              <a:t>akzeptabel</a:t>
            </a:r>
            <a:r>
              <a:rPr lang="en-US" sz="1800" dirty="0"/>
              <a:t> </a:t>
            </a:r>
            <a:r>
              <a:rPr lang="en-US" sz="1800" dirty="0" err="1"/>
              <a:t>ist</a:t>
            </a:r>
            <a:r>
              <a:rPr lang="en-US" sz="1800" dirty="0"/>
              <a:t> </a:t>
            </a:r>
            <a:endParaRPr sz="1800" dirty="0"/>
          </a:p>
          <a:p>
            <a:pPr marL="342900" indent="-342900">
              <a:lnSpc>
                <a:spcPct val="150000"/>
              </a:lnSpc>
            </a:pPr>
            <a:r>
              <a:rPr sz="1800" dirty="0"/>
              <a:t>Pattern </a:t>
            </a:r>
            <a:r>
              <a:rPr sz="1800" dirty="0" err="1"/>
              <a:t>tatsächlich</a:t>
            </a:r>
            <a:r>
              <a:rPr sz="1800" dirty="0"/>
              <a:t> </a:t>
            </a:r>
            <a:r>
              <a:rPr sz="1800" dirty="0" err="1"/>
              <a:t>ein</a:t>
            </a:r>
            <a:r>
              <a:rPr sz="1800" dirty="0"/>
              <a:t> Problem</a:t>
            </a:r>
            <a:r>
              <a:rPr lang="en-US" sz="1800" dirty="0"/>
              <a:t> </a:t>
            </a:r>
            <a:r>
              <a:rPr lang="en-US" sz="1800" dirty="0" err="1"/>
              <a:t>löst</a:t>
            </a:r>
            <a:r>
              <a:rPr lang="en-US" sz="1800" dirty="0"/>
              <a:t> </a:t>
            </a:r>
            <a:endParaRPr sz="1800" dirty="0"/>
          </a:p>
          <a:p>
            <a:endParaRPr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08256-EA7B-55C0-4795-CB2DDD6C53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/>
              <a:t>Patterns </a:t>
            </a:r>
            <a:r>
              <a:rPr lang="en-US" sz="1800" b="1" dirty="0" err="1"/>
              <a:t>vermeiden</a:t>
            </a:r>
            <a:r>
              <a:rPr lang="en-US" sz="1800" b="1" dirty="0"/>
              <a:t>, </a:t>
            </a:r>
            <a:r>
              <a:rPr lang="en-US" sz="1800" b="1" dirty="0" err="1"/>
              <a:t>wenn</a:t>
            </a:r>
            <a:r>
              <a:rPr lang="en-US" sz="1800" b="1" dirty="0"/>
              <a:t>:</a:t>
            </a:r>
          </a:p>
          <a:p>
            <a:pPr marL="285750" indent="-285750">
              <a:lnSpc>
                <a:spcPct val="150000"/>
              </a:lnSpc>
            </a:pPr>
            <a:r>
              <a:rPr lang="en-US" sz="1800" dirty="0" err="1"/>
              <a:t>Unnötig</a:t>
            </a:r>
            <a:r>
              <a:rPr lang="en-US" sz="1800" dirty="0"/>
              <a:t> </a:t>
            </a:r>
            <a:r>
              <a:rPr lang="en-US" sz="1800" dirty="0" err="1"/>
              <a:t>komplizierter</a:t>
            </a:r>
            <a:r>
              <a:rPr lang="en-US" sz="1800" dirty="0"/>
              <a:t> Simple Code</a:t>
            </a:r>
          </a:p>
          <a:p>
            <a:pPr marL="285750" indent="-285750">
              <a:lnSpc>
                <a:spcPct val="150000"/>
              </a:lnSpc>
            </a:pPr>
            <a:r>
              <a:rPr lang="en-US" sz="1800" dirty="0" err="1"/>
              <a:t>Einmaliger</a:t>
            </a:r>
            <a:r>
              <a:rPr lang="en-US" sz="1800" dirty="0"/>
              <a:t> Use Case </a:t>
            </a:r>
            <a:r>
              <a:rPr lang="en-US" sz="1800" dirty="0" err="1"/>
              <a:t>ohne</a:t>
            </a:r>
            <a:r>
              <a:rPr lang="en-US" sz="1800" dirty="0"/>
              <a:t> </a:t>
            </a:r>
            <a:r>
              <a:rPr lang="en-US" sz="1800" dirty="0" err="1"/>
              <a:t>Erweiterung</a:t>
            </a:r>
            <a:endParaRPr lang="en-US" sz="1800" dirty="0"/>
          </a:p>
          <a:p>
            <a:pPr marL="285750" indent="-285750">
              <a:lnSpc>
                <a:spcPct val="150000"/>
              </a:lnSpc>
            </a:pPr>
            <a:r>
              <a:rPr lang="en-US" sz="1800" dirty="0"/>
              <a:t>Code performance-</a:t>
            </a:r>
            <a:r>
              <a:rPr lang="en-US" sz="1800" dirty="0" err="1"/>
              <a:t>kritisch</a:t>
            </a:r>
            <a:r>
              <a:rPr lang="en-US" sz="1800" dirty="0"/>
              <a:t> </a:t>
            </a:r>
            <a:r>
              <a:rPr lang="en-US" sz="1800" dirty="0" err="1"/>
              <a:t>ist</a:t>
            </a:r>
            <a:r>
              <a:rPr lang="en-US" sz="1800" dirty="0"/>
              <a:t> </a:t>
            </a:r>
          </a:p>
          <a:p>
            <a:pPr marL="285750" indent="-285750">
              <a:lnSpc>
                <a:spcPct val="150000"/>
              </a:lnSpc>
            </a:pPr>
            <a:r>
              <a:rPr lang="en-US" sz="1800" dirty="0"/>
              <a:t>Team </a:t>
            </a:r>
            <a:r>
              <a:rPr lang="en-US" sz="1800" dirty="0" err="1"/>
              <a:t>nicht</a:t>
            </a:r>
            <a:r>
              <a:rPr lang="en-US" sz="1800" dirty="0"/>
              <a:t> </a:t>
            </a:r>
            <a:r>
              <a:rPr lang="en-US" sz="1800" dirty="0" err="1"/>
              <a:t>bereit</a:t>
            </a:r>
            <a:r>
              <a:rPr lang="en-US" sz="1800" dirty="0"/>
              <a:t> für Pattern-Complexity </a:t>
            </a:r>
            <a:r>
              <a:rPr lang="en-US" sz="1800" dirty="0" err="1"/>
              <a:t>ist</a:t>
            </a:r>
            <a:r>
              <a:rPr lang="en-US" sz="1800" dirty="0"/>
              <a:t> </a:t>
            </a:r>
          </a:p>
          <a:p>
            <a:pPr marL="285750" indent="-285750">
              <a:lnSpc>
                <a:spcPct val="150000"/>
              </a:lnSpc>
            </a:pPr>
            <a:r>
              <a:rPr lang="en-US" sz="1800" dirty="0"/>
              <a:t>"Coolness Factor" </a:t>
            </a:r>
            <a:r>
              <a:rPr lang="en-US" sz="1800" dirty="0" err="1"/>
              <a:t>einziger</a:t>
            </a:r>
            <a:r>
              <a:rPr lang="en-US" sz="1800" dirty="0"/>
              <a:t> Grund </a:t>
            </a:r>
            <a:r>
              <a:rPr lang="en-US" sz="1800" dirty="0" err="1"/>
              <a:t>ist</a:t>
            </a:r>
            <a:endParaRPr lang="en-US" sz="1800" dirty="0"/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Zusammenfassung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ist hier schlecht?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600" dirty="0"/>
              <a:t>class </a:t>
            </a:r>
            <a:r>
              <a:rPr lang="en-US" sz="1600" dirty="0" err="1"/>
              <a:t>NetworkDevice</a:t>
            </a:r>
            <a:r>
              <a:rPr lang="en-US" sz="1600" dirty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600" dirty="0"/>
              <a:t>    private List&lt;Router&gt; routers;           // 50+ Router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600" dirty="0"/>
              <a:t>    private List&lt;Switch&gt; switches;          // 200+ Switches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600" dirty="0"/>
              <a:t>    private List&lt;</a:t>
            </a:r>
            <a:r>
              <a:rPr lang="en-US" sz="1600" dirty="0" err="1"/>
              <a:t>FirewallDevice</a:t>
            </a:r>
            <a:r>
              <a:rPr lang="en-US" sz="1600" dirty="0"/>
              <a:t>&gt; firewalls; // 30+ Firewalls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600" dirty="0"/>
              <a:t>    private List&lt;</a:t>
            </a:r>
            <a:r>
              <a:rPr lang="en-US" sz="1600" dirty="0" err="1"/>
              <a:t>MonitoringSystem</a:t>
            </a:r>
            <a:r>
              <a:rPr lang="en-US" sz="1600" dirty="0"/>
              <a:t>&gt; monitors; // 10+ Monitoring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600" dirty="0"/>
              <a:t>  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600" dirty="0"/>
              <a:t>    public void </a:t>
            </a:r>
            <a:r>
              <a:rPr lang="en-US" sz="1600" dirty="0" err="1"/>
              <a:t>statusChanged</a:t>
            </a:r>
            <a:r>
              <a:rPr lang="en-US" sz="1600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600" dirty="0"/>
              <a:t>        for (Router r : routers)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600" dirty="0"/>
              <a:t>            </a:t>
            </a:r>
            <a:r>
              <a:rPr lang="en-US" sz="1600" dirty="0" err="1"/>
              <a:t>r.updateTopology</a:t>
            </a:r>
            <a:r>
              <a:rPr lang="en-US" sz="1600" dirty="0"/>
              <a:t>(this);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600" dirty="0"/>
              <a:t>            for (Switch s : switches)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600" dirty="0"/>
              <a:t>                </a:t>
            </a:r>
            <a:r>
              <a:rPr lang="en-US" sz="1600" dirty="0" err="1"/>
              <a:t>s.recalculateRoutes</a:t>
            </a:r>
            <a:r>
              <a:rPr lang="en-US" sz="1600" dirty="0"/>
              <a:t>(r, this);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600" dirty="0"/>
              <a:t>                for (</a:t>
            </a:r>
            <a:r>
              <a:rPr lang="en-US" sz="1600" dirty="0" err="1"/>
              <a:t>FirewallDevice</a:t>
            </a:r>
            <a:r>
              <a:rPr lang="en-US" sz="1600" dirty="0"/>
              <a:t> f : firewalls)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600" dirty="0"/>
              <a:t>                    </a:t>
            </a:r>
            <a:r>
              <a:rPr lang="en-US" sz="1600" dirty="0" err="1"/>
              <a:t>f.updateRules</a:t>
            </a:r>
            <a:r>
              <a:rPr lang="en-US" sz="1600" dirty="0"/>
              <a:t>(r, s, this);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600" dirty="0"/>
              <a:t>            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600" dirty="0"/>
              <a:t>        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600" dirty="0"/>
              <a:t>    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600" dirty="0"/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latin typeface="Consolas"/>
              </a:defRPr>
            </a:pPr>
            <a:r>
              <a:rPr lang="en-US" sz="1600" dirty="0"/>
              <a:t>}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Block 4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Mediator Pattern: </a:t>
            </a:r>
            <a:r>
              <a:rPr sz="1800" dirty="0" err="1"/>
              <a:t>Löst</a:t>
            </a:r>
            <a:r>
              <a:rPr sz="1800" dirty="0"/>
              <a:t> Communication-Explosion, </a:t>
            </a:r>
            <a:r>
              <a:rPr sz="1800" dirty="0" err="1"/>
              <a:t>reduziert</a:t>
            </a:r>
            <a:r>
              <a:rPr sz="1800" dirty="0"/>
              <a:t> O(n²) auf O(n)</a:t>
            </a:r>
          </a:p>
          <a:p>
            <a:pPr>
              <a:lnSpc>
                <a:spcPct val="150000"/>
              </a:lnSpc>
            </a:pPr>
            <a:r>
              <a:rPr sz="1800" dirty="0"/>
              <a:t>Iterator + Visitor: </a:t>
            </a:r>
            <a:r>
              <a:rPr sz="1800" dirty="0" err="1"/>
              <a:t>Trennt</a:t>
            </a:r>
            <a:r>
              <a:rPr sz="1800" dirty="0"/>
              <a:t> Navigation von Processing, </a:t>
            </a:r>
            <a:r>
              <a:rPr sz="1800" dirty="0" err="1"/>
              <a:t>eliminiert</a:t>
            </a:r>
            <a:r>
              <a:rPr sz="1800" dirty="0"/>
              <a:t> </a:t>
            </a:r>
            <a:r>
              <a:rPr sz="1800" dirty="0" err="1"/>
              <a:t>instanceof</a:t>
            </a:r>
            <a:r>
              <a:rPr sz="1800" dirty="0"/>
              <a:t>-Horror</a:t>
            </a:r>
          </a:p>
          <a:p>
            <a:pPr>
              <a:lnSpc>
                <a:spcPct val="150000"/>
              </a:lnSpc>
            </a:pPr>
            <a:r>
              <a:rPr sz="1800" dirty="0"/>
              <a:t>Memento + Interpreter: Production-safe State-Management + Domain-specific Languages</a:t>
            </a:r>
          </a:p>
          <a:p>
            <a:pPr>
              <a:lnSpc>
                <a:spcPct val="150000"/>
              </a:lnSpc>
            </a:pPr>
            <a:r>
              <a:rPr sz="1800" dirty="0"/>
              <a:t>Pattern Integration: Layer-</a:t>
            </a:r>
            <a:r>
              <a:rPr sz="1800" dirty="0" err="1"/>
              <a:t>basierte</a:t>
            </a:r>
            <a:r>
              <a:rPr sz="1800" dirty="0"/>
              <a:t> Architektur </a:t>
            </a:r>
            <a:r>
              <a:rPr sz="1800" dirty="0" err="1"/>
              <a:t>mit</a:t>
            </a:r>
            <a:r>
              <a:rPr sz="1800" dirty="0"/>
              <a:t> </a:t>
            </a:r>
            <a:r>
              <a:rPr sz="1800" dirty="0" err="1"/>
              <a:t>gradueller</a:t>
            </a:r>
            <a:r>
              <a:rPr sz="1800" dirty="0"/>
              <a:t> Evolution</a:t>
            </a:r>
          </a:p>
          <a:p>
            <a:pPr>
              <a:lnSpc>
                <a:spcPct val="150000"/>
              </a:lnSpc>
            </a:pPr>
            <a:r>
              <a:rPr sz="1800" dirty="0"/>
              <a:t>Anti-Pattern Awareness: Pattern-Obsession </a:t>
            </a:r>
            <a:r>
              <a:rPr sz="1800" dirty="0" err="1"/>
              <a:t>vermeiden</a:t>
            </a:r>
            <a:r>
              <a:rPr sz="1800" dirty="0"/>
              <a:t>, KISS Principle </a:t>
            </a:r>
            <a:r>
              <a:rPr sz="1800" dirty="0" err="1"/>
              <a:t>beachten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Smells identifiziert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Performance-</a:t>
            </a:r>
            <a:r>
              <a:rPr sz="1800" dirty="0" err="1"/>
              <a:t>Kollaps</a:t>
            </a:r>
            <a:r>
              <a:rPr sz="1800" dirty="0"/>
              <a:t>: Ein Device-Change </a:t>
            </a:r>
            <a:r>
              <a:rPr sz="1800" dirty="0" err="1"/>
              <a:t>triggert</a:t>
            </a:r>
            <a:r>
              <a:rPr sz="1800" dirty="0"/>
              <a:t> </a:t>
            </a:r>
            <a:r>
              <a:rPr lang="en-US" sz="1800" dirty="0" err="1"/>
              <a:t>tausende</a:t>
            </a:r>
            <a:r>
              <a:rPr sz="1800" dirty="0"/>
              <a:t> Notifications</a:t>
            </a:r>
          </a:p>
          <a:p>
            <a:pPr>
              <a:lnSpc>
                <a:spcPct val="150000"/>
              </a:lnSpc>
            </a:pPr>
            <a:r>
              <a:rPr sz="1800" dirty="0"/>
              <a:t>Network Storms: Broadcast-Messages </a:t>
            </a:r>
            <a:r>
              <a:rPr sz="1800" dirty="0" err="1"/>
              <a:t>überlasten</a:t>
            </a:r>
            <a:r>
              <a:rPr sz="1800" dirty="0"/>
              <a:t> Management-Netz</a:t>
            </a:r>
          </a:p>
          <a:p>
            <a:pPr>
              <a:lnSpc>
                <a:spcPct val="150000"/>
              </a:lnSpc>
            </a:pPr>
            <a:r>
              <a:rPr sz="1800" dirty="0"/>
              <a:t>Deadlocks: Circular Dependencies </a:t>
            </a:r>
            <a:r>
              <a:rPr sz="1800" dirty="0" err="1"/>
              <a:t>zwischen</a:t>
            </a:r>
            <a:r>
              <a:rPr sz="1800" dirty="0"/>
              <a:t> Devices</a:t>
            </a:r>
          </a:p>
          <a:p>
            <a:pPr>
              <a:lnSpc>
                <a:spcPct val="150000"/>
              </a:lnSpc>
            </a:pPr>
            <a:r>
              <a:rPr sz="1800" dirty="0"/>
              <a:t>Maintenance-Horror: Neue Device-Art muss </a:t>
            </a:r>
            <a:r>
              <a:rPr sz="1800" dirty="0" err="1"/>
              <a:t>mit</a:t>
            </a:r>
            <a:r>
              <a:rPr sz="1800" dirty="0"/>
              <a:t> ALLEN Types </a:t>
            </a:r>
            <a:r>
              <a:rPr sz="1800" dirty="0" err="1"/>
              <a:t>integriert</a:t>
            </a:r>
            <a:r>
              <a:rPr sz="1800" dirty="0"/>
              <a:t> </a:t>
            </a:r>
            <a:r>
              <a:rPr sz="1800" dirty="0" err="1"/>
              <a:t>werden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Testing-Explosion: </a:t>
            </a:r>
            <a:r>
              <a:rPr sz="1800" dirty="0" err="1"/>
              <a:t>Jeder</a:t>
            </a:r>
            <a:r>
              <a:rPr sz="1800" dirty="0"/>
              <a:t> Change </a:t>
            </a:r>
            <a:r>
              <a:rPr sz="1800" dirty="0" err="1"/>
              <a:t>gegen</a:t>
            </a:r>
            <a:r>
              <a:rPr sz="1800" dirty="0"/>
              <a:t> </a:t>
            </a:r>
            <a:r>
              <a:rPr lang="en-US" sz="1800" dirty="0" err="1"/>
              <a:t>hunderte</a:t>
            </a:r>
            <a:r>
              <a:rPr sz="1800" dirty="0"/>
              <a:t> Device-</a:t>
            </a:r>
            <a:r>
              <a:rPr sz="1800" dirty="0" err="1"/>
              <a:t>Kombinationen</a:t>
            </a:r>
            <a:r>
              <a:rPr sz="1800" dirty="0"/>
              <a:t> </a:t>
            </a:r>
            <a:r>
              <a:rPr sz="1800" dirty="0" err="1"/>
              <a:t>testen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Root-Cause-Analysis: "</a:t>
            </a:r>
            <a:r>
              <a:rPr sz="1800" dirty="0" err="1"/>
              <a:t>Warum</a:t>
            </a:r>
            <a:r>
              <a:rPr sz="1800" dirty="0"/>
              <a:t> </a:t>
            </a:r>
            <a:r>
              <a:rPr sz="1800" dirty="0" err="1"/>
              <a:t>ist</a:t>
            </a:r>
            <a:r>
              <a:rPr sz="1800" dirty="0"/>
              <a:t> Router-47 </a:t>
            </a:r>
            <a:r>
              <a:rPr sz="1800" dirty="0" err="1"/>
              <a:t>langsam</a:t>
            </a:r>
            <a:r>
              <a:rPr sz="1800" dirty="0"/>
              <a:t>?" → </a:t>
            </a:r>
            <a:r>
              <a:rPr lang="en-US" sz="1800" dirty="0" err="1"/>
              <a:t>Stundenlange</a:t>
            </a:r>
            <a:r>
              <a:rPr sz="1800" dirty="0"/>
              <a:t> Investigation</a:t>
            </a:r>
          </a:p>
          <a:p>
            <a:pPr>
              <a:lnSpc>
                <a:spcPct val="150000"/>
              </a:lnSpc>
            </a:pPr>
            <a:r>
              <a:rPr sz="1800" dirty="0"/>
              <a:t>Change-Impact: </a:t>
            </a:r>
            <a:r>
              <a:rPr sz="1800" dirty="0" err="1"/>
              <a:t>Unbekannt</a:t>
            </a:r>
            <a:r>
              <a:rPr sz="1800" dirty="0"/>
              <a:t>, </a:t>
            </a:r>
            <a:r>
              <a:rPr sz="1800" dirty="0" err="1"/>
              <a:t>zu</a:t>
            </a:r>
            <a:r>
              <a:rPr sz="1800" dirty="0"/>
              <a:t> </a:t>
            </a:r>
            <a:r>
              <a:rPr sz="1800" dirty="0" err="1"/>
              <a:t>komplex</a:t>
            </a:r>
            <a:r>
              <a:rPr sz="1800" dirty="0"/>
              <a:t> </a:t>
            </a:r>
            <a:r>
              <a:rPr sz="1800" dirty="0" err="1"/>
              <a:t>zu</a:t>
            </a:r>
            <a:r>
              <a:rPr sz="1800" dirty="0"/>
              <a:t> </a:t>
            </a:r>
            <a:r>
              <a:rPr sz="1800" dirty="0" err="1"/>
              <a:t>analysieren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Lösung: Mediator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 err="1"/>
              <a:t>Zentrale</a:t>
            </a:r>
            <a:r>
              <a:rPr sz="1800" dirty="0"/>
              <a:t> </a:t>
            </a:r>
            <a:r>
              <a:rPr sz="1800" dirty="0" err="1"/>
              <a:t>Koordination</a:t>
            </a:r>
            <a:r>
              <a:rPr sz="1800" dirty="0"/>
              <a:t>: Ein Mediator </a:t>
            </a:r>
            <a:r>
              <a:rPr sz="1800" dirty="0" err="1"/>
              <a:t>statt</a:t>
            </a:r>
            <a:r>
              <a:rPr sz="1800" dirty="0"/>
              <a:t> 50.000 Point-to-Point </a:t>
            </a:r>
            <a:r>
              <a:rPr sz="1800" dirty="0" err="1"/>
              <a:t>Verbindungen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O(n) </a:t>
            </a:r>
            <a:r>
              <a:rPr sz="1800" dirty="0" err="1"/>
              <a:t>statt</a:t>
            </a:r>
            <a:r>
              <a:rPr sz="1800" dirty="0"/>
              <a:t> O(n²): Alle </a:t>
            </a:r>
            <a:r>
              <a:rPr sz="1800" dirty="0" err="1"/>
              <a:t>reden</a:t>
            </a:r>
            <a:r>
              <a:rPr sz="1800" dirty="0"/>
              <a:t> </a:t>
            </a:r>
            <a:r>
              <a:rPr sz="1800" dirty="0" err="1"/>
              <a:t>mit</a:t>
            </a:r>
            <a:r>
              <a:rPr sz="1800" dirty="0"/>
              <a:t> </a:t>
            </a:r>
            <a:r>
              <a:rPr sz="1800" dirty="0" err="1"/>
              <a:t>einem</a:t>
            </a:r>
            <a:r>
              <a:rPr sz="1800" dirty="0"/>
              <a:t> Mediator, </a:t>
            </a:r>
            <a:r>
              <a:rPr sz="1800" dirty="0" err="1"/>
              <a:t>nicht</a:t>
            </a:r>
            <a:r>
              <a:rPr sz="1800" dirty="0"/>
              <a:t> </a:t>
            </a:r>
            <a:r>
              <a:rPr sz="1800" dirty="0" err="1"/>
              <a:t>miteinander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Handler-Architektur: </a:t>
            </a:r>
            <a:r>
              <a:rPr sz="1800" dirty="0" err="1"/>
              <a:t>Spezialisierte</a:t>
            </a:r>
            <a:r>
              <a:rPr sz="1800" dirty="0"/>
              <a:t> Handler für </a:t>
            </a:r>
            <a:r>
              <a:rPr sz="1800" dirty="0" err="1"/>
              <a:t>verschiedene</a:t>
            </a:r>
            <a:r>
              <a:rPr sz="1800" dirty="0"/>
              <a:t> Device-Types</a:t>
            </a:r>
          </a:p>
          <a:p>
            <a:pPr>
              <a:lnSpc>
                <a:spcPct val="150000"/>
              </a:lnSpc>
            </a:pPr>
            <a:r>
              <a:rPr sz="1800" dirty="0"/>
              <a:t>Error Isolation: Ein Handler-Fehler </a:t>
            </a:r>
            <a:r>
              <a:rPr sz="1800" dirty="0" err="1"/>
              <a:t>stoppt</a:t>
            </a:r>
            <a:r>
              <a:rPr sz="1800" dirty="0"/>
              <a:t> </a:t>
            </a:r>
            <a:r>
              <a:rPr sz="1800" dirty="0" err="1"/>
              <a:t>nicht</a:t>
            </a:r>
            <a:r>
              <a:rPr sz="1800" dirty="0"/>
              <a:t> </a:t>
            </a:r>
            <a:r>
              <a:rPr sz="1800" dirty="0" err="1"/>
              <a:t>andere</a:t>
            </a:r>
            <a:r>
              <a:rPr sz="1800" dirty="0"/>
              <a:t> Handler</a:t>
            </a:r>
          </a:p>
          <a:p>
            <a:pPr>
              <a:lnSpc>
                <a:spcPct val="150000"/>
              </a:lnSpc>
            </a:pPr>
            <a:r>
              <a:rPr sz="1800" dirty="0"/>
              <a:t>Priority-based Processing: Routing </a:t>
            </a:r>
            <a:r>
              <a:rPr sz="1800" dirty="0" err="1"/>
              <a:t>vor</a:t>
            </a:r>
            <a:r>
              <a:rPr sz="1800" dirty="0"/>
              <a:t> Monitoring, Security </a:t>
            </a:r>
            <a:r>
              <a:rPr sz="1800" dirty="0" err="1"/>
              <a:t>nach</a:t>
            </a:r>
            <a:r>
              <a:rPr sz="1800" dirty="0"/>
              <a:t> Routing</a:t>
            </a:r>
          </a:p>
          <a:p>
            <a:pPr>
              <a:lnSpc>
                <a:spcPct val="150000"/>
              </a:lnSpc>
            </a:pPr>
            <a:r>
              <a:rPr sz="1800" dirty="0"/>
              <a:t>Event-driven Design: Async Processing für Performance</a:t>
            </a:r>
          </a:p>
          <a:p>
            <a:pPr>
              <a:lnSpc>
                <a:spcPct val="150000"/>
              </a:lnSpc>
            </a:pPr>
            <a:r>
              <a:rPr sz="1800" dirty="0"/>
              <a:t>Extensibility: Neue Handler </a:t>
            </a:r>
            <a:r>
              <a:rPr sz="1800" dirty="0" err="1"/>
              <a:t>ohne</a:t>
            </a:r>
            <a:r>
              <a:rPr sz="1800" dirty="0"/>
              <a:t> </a:t>
            </a:r>
            <a:r>
              <a:rPr sz="1800" dirty="0" err="1"/>
              <a:t>Änderung</a:t>
            </a:r>
            <a:r>
              <a:rPr sz="1800" dirty="0"/>
              <a:t> </a:t>
            </a:r>
            <a:r>
              <a:rPr sz="1800" dirty="0" err="1"/>
              <a:t>bestehender</a:t>
            </a:r>
            <a:r>
              <a:rPr sz="1800" dirty="0"/>
              <a:t>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/>
          <a:p>
            <a:r>
              <a:rPr lang="en-US"/>
              <a:t>Implementierung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4C5227-96FF-0026-4C42-F611CAA39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public class </a:t>
            </a:r>
            <a:r>
              <a:rPr lang="en-US" sz="1400" dirty="0" err="1"/>
              <a:t>TelekomNetworkOrchestrator</a:t>
            </a:r>
            <a:r>
              <a:rPr lang="en-US" sz="1400" dirty="0"/>
              <a:t> implements </a:t>
            </a:r>
            <a:r>
              <a:rPr lang="en-US" sz="1400" dirty="0" err="1"/>
              <a:t>NetworkMediator</a:t>
            </a:r>
            <a:r>
              <a:rPr lang="en-US" sz="1400" dirty="0"/>
              <a:t> {</a:t>
            </a:r>
          </a:p>
          <a:p>
            <a:r>
              <a:rPr lang="en-US" sz="1400" dirty="0"/>
              <a:t>    private final Map&lt;</a:t>
            </a:r>
            <a:r>
              <a:rPr lang="en-US" sz="1400" dirty="0" err="1"/>
              <a:t>DeviceType</a:t>
            </a:r>
            <a:r>
              <a:rPr lang="en-US" sz="1400" dirty="0"/>
              <a:t>, List&lt;</a:t>
            </a:r>
            <a:r>
              <a:rPr lang="en-US" sz="1400" dirty="0" err="1"/>
              <a:t>DeviceHandler</a:t>
            </a:r>
            <a:r>
              <a:rPr lang="en-US" sz="1400" dirty="0"/>
              <a:t>&gt;&gt; handlers = new </a:t>
            </a:r>
            <a:r>
              <a:rPr lang="en-US" sz="1400" dirty="0" err="1"/>
              <a:t>ConcurrentHashMap</a:t>
            </a:r>
            <a:r>
              <a:rPr lang="en-US" sz="1400" dirty="0"/>
              <a:t>&lt;&gt;();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    @Override</a:t>
            </a:r>
          </a:p>
          <a:p>
            <a:r>
              <a:rPr lang="en-US" sz="1400" dirty="0"/>
              <a:t>    public void </a:t>
            </a:r>
            <a:r>
              <a:rPr lang="en-US" sz="1400" dirty="0" err="1"/>
              <a:t>deviceStatusChanged</a:t>
            </a:r>
            <a:r>
              <a:rPr lang="en-US" sz="1400" dirty="0"/>
              <a:t>(</a:t>
            </a:r>
            <a:r>
              <a:rPr lang="en-US" sz="1400" dirty="0" err="1"/>
              <a:t>NetworkDevice</a:t>
            </a:r>
            <a:r>
              <a:rPr lang="en-US" sz="1400" dirty="0"/>
              <a:t> device, </a:t>
            </a:r>
            <a:r>
              <a:rPr lang="en-US" sz="1400" dirty="0" err="1"/>
              <a:t>DeviceStatus</a:t>
            </a:r>
            <a:r>
              <a:rPr lang="en-US" sz="1400" dirty="0"/>
              <a:t> status)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DeviceChangeEvent</a:t>
            </a:r>
            <a:r>
              <a:rPr lang="en-US" sz="1400" dirty="0"/>
              <a:t> event = new </a:t>
            </a:r>
            <a:r>
              <a:rPr lang="en-US" sz="1400" dirty="0" err="1"/>
              <a:t>DeviceChangeEvent</a:t>
            </a:r>
            <a:r>
              <a:rPr lang="en-US" sz="1400" dirty="0"/>
              <a:t>(device, status);</a:t>
            </a:r>
          </a:p>
          <a:p>
            <a:r>
              <a:rPr lang="en-US" sz="1400" dirty="0"/>
              <a:t>        List&lt;</a:t>
            </a:r>
            <a:r>
              <a:rPr lang="en-US" sz="1400" dirty="0" err="1"/>
              <a:t>DeviceHandler</a:t>
            </a:r>
            <a:r>
              <a:rPr lang="en-US" sz="1400" dirty="0"/>
              <a:t>&gt; </a:t>
            </a:r>
            <a:r>
              <a:rPr lang="en-US" sz="1400" dirty="0" err="1"/>
              <a:t>orderedHandlers</a:t>
            </a:r>
            <a:r>
              <a:rPr lang="en-US" sz="1400" dirty="0"/>
              <a:t> = </a:t>
            </a:r>
            <a:r>
              <a:rPr lang="en-US" sz="1400" dirty="0" err="1"/>
              <a:t>getOrderedHandlers</a:t>
            </a:r>
            <a:r>
              <a:rPr lang="en-US" sz="1400" dirty="0"/>
              <a:t>(</a:t>
            </a:r>
            <a:r>
              <a:rPr lang="en-US" sz="1400" dirty="0" err="1"/>
              <a:t>device.getType</a:t>
            </a:r>
            <a:r>
              <a:rPr lang="en-US" sz="1400" dirty="0"/>
              <a:t>());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orderedHandlers.parallelStream</a:t>
            </a:r>
            <a:r>
              <a:rPr lang="en-US" sz="1400" dirty="0"/>
              <a:t>().</a:t>
            </a:r>
            <a:r>
              <a:rPr lang="en-US" sz="1400" dirty="0" err="1"/>
              <a:t>forEach</a:t>
            </a:r>
            <a:r>
              <a:rPr lang="en-US" sz="1400" dirty="0"/>
              <a:t>(handler -&gt; {</a:t>
            </a:r>
          </a:p>
          <a:p>
            <a:r>
              <a:rPr lang="en-US" sz="1400" dirty="0"/>
              <a:t>            try 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handler.handle</a:t>
            </a:r>
            <a:r>
              <a:rPr lang="en-US" sz="1400" dirty="0"/>
              <a:t>(event);</a:t>
            </a:r>
          </a:p>
          <a:p>
            <a:r>
              <a:rPr lang="en-US" sz="1400" dirty="0"/>
              <a:t>            } catch (Exception e) {</a:t>
            </a:r>
          </a:p>
          <a:p>
            <a:r>
              <a:rPr lang="en-US" sz="1400" dirty="0"/>
              <a:t>                // Error Isolation: Ein Handler-Fehler </a:t>
            </a:r>
            <a:r>
              <a:rPr lang="en-US" sz="1400" dirty="0" err="1"/>
              <a:t>stoppt</a:t>
            </a:r>
            <a:r>
              <a:rPr lang="en-US" sz="1400" dirty="0"/>
              <a:t> </a:t>
            </a:r>
            <a:r>
              <a:rPr lang="en-US" sz="1400" dirty="0" err="1"/>
              <a:t>nicht</a:t>
            </a:r>
            <a:r>
              <a:rPr lang="en-US" sz="1400" dirty="0"/>
              <a:t> die </a:t>
            </a:r>
            <a:r>
              <a:rPr lang="en-US" sz="1400" dirty="0" err="1"/>
              <a:t>anderen</a:t>
            </a:r>
            <a:endParaRPr lang="en-US" sz="1400" dirty="0"/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});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Iterator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ist hier schlecht?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NetworkTopologyReport</a:t>
            </a:r>
            <a:r>
              <a:rPr lang="en-US" dirty="0"/>
              <a:t> {</a:t>
            </a:r>
          </a:p>
          <a:p>
            <a:r>
              <a:rPr lang="en-US" dirty="0"/>
              <a:t>    public String </a:t>
            </a:r>
            <a:r>
              <a:rPr lang="en-US" dirty="0" err="1"/>
              <a:t>generateReport</a:t>
            </a:r>
            <a:r>
              <a:rPr lang="en-US" dirty="0"/>
              <a:t>(</a:t>
            </a:r>
            <a:r>
              <a:rPr lang="en-US" dirty="0" err="1"/>
              <a:t>NetworkTopology</a:t>
            </a:r>
            <a:r>
              <a:rPr lang="en-US" dirty="0"/>
              <a:t> topology, </a:t>
            </a:r>
            <a:r>
              <a:rPr lang="en-US" dirty="0" err="1"/>
              <a:t>ReportType</a:t>
            </a:r>
            <a:r>
              <a:rPr lang="en-US" dirty="0"/>
              <a:t> </a:t>
            </a:r>
            <a:r>
              <a:rPr lang="en-US" dirty="0" err="1"/>
              <a:t>reportType</a:t>
            </a:r>
            <a:r>
              <a:rPr lang="en-US" dirty="0"/>
              <a:t>) {</a:t>
            </a:r>
          </a:p>
          <a:p>
            <a:r>
              <a:rPr lang="en-US" dirty="0"/>
              <a:t>        StringBuilder report = new StringBuilder();</a:t>
            </a:r>
            <a:br>
              <a:rPr lang="en-US" dirty="0"/>
            </a:br>
            <a:endParaRPr lang="en-US" dirty="0"/>
          </a:p>
          <a:p>
            <a:r>
              <a:rPr lang="en-US" dirty="0"/>
              <a:t>        for (</a:t>
            </a:r>
            <a:r>
              <a:rPr lang="en-US" dirty="0" err="1"/>
              <a:t>NetworkNode</a:t>
            </a:r>
            <a:r>
              <a:rPr lang="en-US" dirty="0"/>
              <a:t> node : </a:t>
            </a:r>
            <a:r>
              <a:rPr lang="en-US" dirty="0" err="1"/>
              <a:t>topology.getNodes</a:t>
            </a:r>
            <a:r>
              <a:rPr lang="en-US" dirty="0"/>
              <a:t>()) {</a:t>
            </a:r>
          </a:p>
          <a:p>
            <a:r>
              <a:rPr lang="en-US" dirty="0"/>
              <a:t>            if (node </a:t>
            </a:r>
            <a:r>
              <a:rPr lang="en-US" dirty="0" err="1"/>
              <a:t>instanceof</a:t>
            </a:r>
            <a:r>
              <a:rPr lang="en-US" dirty="0"/>
              <a:t> Router) {</a:t>
            </a:r>
          </a:p>
          <a:p>
            <a:r>
              <a:rPr lang="en-US" dirty="0"/>
              <a:t>                Router r = (Router) node;</a:t>
            </a:r>
          </a:p>
          <a:p>
            <a:r>
              <a:rPr lang="en-US" dirty="0"/>
              <a:t>                // [JSON Config]</a:t>
            </a:r>
          </a:p>
          <a:p>
            <a:r>
              <a:rPr lang="en-US" dirty="0"/>
              <a:t>            } else if (node </a:t>
            </a:r>
            <a:r>
              <a:rPr lang="en-US" dirty="0" err="1"/>
              <a:t>instanceof</a:t>
            </a:r>
            <a:r>
              <a:rPr lang="en-US" dirty="0"/>
              <a:t> Switch) {</a:t>
            </a:r>
          </a:p>
          <a:p>
            <a:r>
              <a:rPr lang="en-US" dirty="0"/>
              <a:t>                Switch s = (Switch) node;</a:t>
            </a:r>
          </a:p>
          <a:p>
            <a:r>
              <a:rPr lang="en-US" dirty="0"/>
              <a:t>                // [XML Config]</a:t>
            </a:r>
          </a:p>
          <a:p>
            <a:r>
              <a:rPr lang="en-US" dirty="0"/>
              <a:t>            } else if (node </a:t>
            </a:r>
            <a:r>
              <a:rPr lang="en-US" dirty="0" err="1"/>
              <a:t>instanceof</a:t>
            </a:r>
            <a:r>
              <a:rPr lang="en-US" dirty="0"/>
              <a:t> </a:t>
            </a:r>
            <a:r>
              <a:rPr lang="en-US" dirty="0" err="1"/>
              <a:t>FirewallDevice</a:t>
            </a:r>
            <a:r>
              <a:rPr lang="en-US" dirty="0"/>
              <a:t>) {</a:t>
            </a:r>
          </a:p>
          <a:p>
            <a:r>
              <a:rPr lang="en-US" dirty="0"/>
              <a:t>                // [Text Config]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Smells identifiziert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N × M Complexity: N Device-Types × M Report-Formats = </a:t>
            </a:r>
            <a:r>
              <a:rPr sz="1800" dirty="0" err="1"/>
              <a:t>exponentielle</a:t>
            </a:r>
            <a:r>
              <a:rPr sz="1800" dirty="0"/>
              <a:t> Code-</a:t>
            </a:r>
            <a:r>
              <a:rPr sz="1800" dirty="0" err="1"/>
              <a:t>Pfade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Instanceof</a:t>
            </a:r>
            <a:r>
              <a:rPr sz="1800" dirty="0"/>
              <a:t>-Horror: Type-Casting </a:t>
            </a:r>
            <a:r>
              <a:rPr sz="1800" dirty="0" err="1"/>
              <a:t>überall</a:t>
            </a:r>
            <a:r>
              <a:rPr sz="1800" dirty="0"/>
              <a:t>, </a:t>
            </a:r>
            <a:r>
              <a:rPr sz="1800" dirty="0" err="1"/>
              <a:t>fehleranfällig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Code Duplication: Device-Logic </a:t>
            </a:r>
            <a:r>
              <a:rPr sz="1800" dirty="0" err="1"/>
              <a:t>wird</a:t>
            </a:r>
            <a:r>
              <a:rPr sz="1800" dirty="0"/>
              <a:t> pro Format </a:t>
            </a:r>
            <a:r>
              <a:rPr sz="1800" dirty="0" err="1"/>
              <a:t>wiederholt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Maintenance-Nightmare: Bug in Router-Logic = Fix </a:t>
            </a:r>
            <a:r>
              <a:rPr lang="en-US" sz="1800" dirty="0"/>
              <a:t>a</a:t>
            </a:r>
            <a:r>
              <a:rPr sz="1800" dirty="0"/>
              <a:t>n </a:t>
            </a:r>
            <a:r>
              <a:rPr lang="en-US" sz="1800" dirty="0" err="1"/>
              <a:t>verschiedensten</a:t>
            </a:r>
            <a:r>
              <a:rPr lang="en-US" sz="1800" dirty="0"/>
              <a:t> </a:t>
            </a:r>
            <a:r>
              <a:rPr lang="en-US" sz="1800" dirty="0" err="1"/>
              <a:t>Stellen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Testing-Explosion: 5 Device-Types × 4 </a:t>
            </a:r>
            <a:r>
              <a:rPr sz="1800" dirty="0" err="1"/>
              <a:t>Formate</a:t>
            </a:r>
            <a:r>
              <a:rPr sz="1800" dirty="0"/>
              <a:t> = 20 Test-</a:t>
            </a:r>
            <a:r>
              <a:rPr sz="1800" dirty="0" err="1"/>
              <a:t>Kombinationen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sz="1800" dirty="0" err="1"/>
              <a:t>ConcurrentModificationException</a:t>
            </a:r>
            <a:r>
              <a:rPr sz="1800" dirty="0"/>
              <a:t>: Unsafe Collection Modification </a:t>
            </a:r>
            <a:r>
              <a:rPr sz="1800" dirty="0" err="1"/>
              <a:t>während</a:t>
            </a:r>
            <a:r>
              <a:rPr sz="1800" dirty="0"/>
              <a:t> Iteration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anillaCore" id="{A4188DAF-3037-9A46-8AA0-BDB523AB8B82}" vid="{1D57C864-6CD3-B749-8548-A8609C08E9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2753</Words>
  <Application>Microsoft Macintosh PowerPoint</Application>
  <PresentationFormat>Widescreen</PresentationFormat>
  <Paragraphs>391</Paragraphs>
  <Slides>30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Aptos</vt:lpstr>
      <vt:lpstr>Arial</vt:lpstr>
      <vt:lpstr>Open Sans</vt:lpstr>
      <vt:lpstr>Open Sans Light</vt:lpstr>
      <vt:lpstr>Source Code Pro</vt:lpstr>
      <vt:lpstr>Custom Design</vt:lpstr>
      <vt:lpstr>Advanced Patterns &amp; Integration</vt:lpstr>
      <vt:lpstr>Mediator</vt:lpstr>
      <vt:lpstr>Was ist hier schlecht?</vt:lpstr>
      <vt:lpstr>Code Smells identifiziert</vt:lpstr>
      <vt:lpstr>Lösung: Mediator Pattern</vt:lpstr>
      <vt:lpstr>Implementierung</vt:lpstr>
      <vt:lpstr>Iterator</vt:lpstr>
      <vt:lpstr>Was ist hier schlecht?</vt:lpstr>
      <vt:lpstr>Code Smells identifiziert</vt:lpstr>
      <vt:lpstr>Lösung: Iterator + Visitor Pattern</vt:lpstr>
      <vt:lpstr>Implementierung Iterator</vt:lpstr>
      <vt:lpstr>Implementierung Visitor</vt:lpstr>
      <vt:lpstr>Memento</vt:lpstr>
      <vt:lpstr>Was ist hier schlecht?</vt:lpstr>
      <vt:lpstr>Code Smells identifiziert</vt:lpstr>
      <vt:lpstr>Lösung: Memento Pattern</vt:lpstr>
      <vt:lpstr>Implementierung</vt:lpstr>
      <vt:lpstr>Interpreter</vt:lpstr>
      <vt:lpstr>Was ist hier schlecht?</vt:lpstr>
      <vt:lpstr>Code Smells identifiziert</vt:lpstr>
      <vt:lpstr>Lösung: Interpreter Pattern</vt:lpstr>
      <vt:lpstr>Implementierung</vt:lpstr>
      <vt:lpstr>Pattern Integration</vt:lpstr>
      <vt:lpstr>Was ist hier schlecht?</vt:lpstr>
      <vt:lpstr>Code Smells identifiziert</vt:lpstr>
      <vt:lpstr>Lösung: Intelligente Pattern-Integration</vt:lpstr>
      <vt:lpstr>Implementierung - Layer Architecture</vt:lpstr>
      <vt:lpstr>Decision Framework</vt:lpstr>
      <vt:lpstr>Zusammenfassung</vt:lpstr>
      <vt:lpstr>Block 4 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Samaschke, Karsten</dc:creator>
  <cp:lastModifiedBy>Samaschke, Karsten</cp:lastModifiedBy>
  <cp:revision>9</cp:revision>
  <dcterms:created xsi:type="dcterms:W3CDTF">2025-09-10T03:57:45Z</dcterms:created>
  <dcterms:modified xsi:type="dcterms:W3CDTF">2025-09-11T05:42:05Z</dcterms:modified>
</cp:coreProperties>
</file>