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/>
    <p:restoredTop sz="94694"/>
  </p:normalViewPr>
  <p:slideViewPr>
    <p:cSldViewPr snapToGrid="0">
      <p:cViewPr varScale="1">
        <p:scale>
          <a:sx n="121" d="100"/>
          <a:sy n="121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25EFB6-59D0-F44E-9431-B4EA9247A289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E916F-578A-054A-98F9-1C97656C0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939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 Workshop-Struktur folgt der bewährten GoF-Kategorisierung und fokussiert auf praktische Enterprise-Anwendungsfälle. Jeder Block kombiniert Theorie mit intensiven Praxisübungen.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Clean Code Definition nach Robert C. Martin: "Code that has been taken care of." 80% der Zeit wird Code gelesen, nur 20% geschrieben. Wartbarkeit ist wichtiger als Cleverness.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Legacy-Systeme mit Millionen Zeilen undokumentiertem Code verursachen hohe Wartungskosten, weil jede kleine Änderung Wochen dauert und risikoreich ist. Clean Code ist eine Investition in die Zukunft.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Auswirkungen: Zinsen (jede Änderung dauert länger), Hauptsumme (Aufwand für Refactoring), Insolvenz (System nicht mehr wartbar). Schulden-Management: Sichtbar machen, priorisieren, kontinuierlich abbauen.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Technology-First Symptome: Hype-Driven Development, Solution looking for a problem, Architecture Astronauts, Over-Engineering. Warum passiert das? Techniker denken technisch, Marketing macht Technologie sexy, CV-Driven Development, Komplexität wirkt professionell.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Das Grundproblem: Es gab KEIN fachliches Problem, das diese Technologien gelöst hätten. Finanzdaten sind RELATIONAL - NoSQL passte nicht zur Fachlichkeit.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DDD-Grundgedanke nach Eric Evans: "The heart of software is its ability to solve domain-related problems for its user. All other concerns should be subordinated." Technology-First führt zu Over-Engineering und unpassenden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Warnsignale für Technology-First: "Das ist modern/trendy", "Das macht Netflix auch", "Das steht in meinem Lebenslauf gut". Die richtigen Fragen: "Welches fachliche Problem löst das?", "Was sind unsere spezifischen Anforderungen?"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Alexanders Erkenntnis: "Each pattern describes a problem which occurs over and over again, and then describes the core of the solution." GoF erkannten: Erfahrene Entwickler nutzen bewährte Lösungen, wiederkehrende Probleme haben wiederkehrende Lösungen.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Kommunikationsverbesserung: Vorher: "Wir brauchen eine Klasse, die andere Klassen erzeugt..." Nachher: "Wir nutzen Factory Pattern". Team-Kommunikation wird effizienter, neue Teammitglieder verstehen Design schneller.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Golden Hammer vermeiden: "Ich habe einen Hammer, alles sieht aus wie ein Nagel". Pattern Overload: 20 Patterns für 5 Klassen. Wichtige Fragen: Haben wir wirklich das Problem? Ist es komplex genug für ein Pattern?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 umfassen Service-Instantiierung, Multi-Provider APIs, komplexe Request-Objekte, kostspielige Objektklonierung und Shared Resources. Lernziele: Dependency Injection verstehen, flexible Objekterzeugung implementieren, Tight Coupling vermeiden.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Was Refactoring NICHT ist: Bugfixes, neue Features, Performance-Optimierung, Rewrite. Refactoring ist kontinuierlich, nicht ein einmaliges Event.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Boy Scout Aktionen: temp → elapsedTimeInDays, 7 → DAYS_PER_WEEK, Duplicate Code extrahieren, Unused Code entfernen, Kommentare durch self-documenting code ersetzen.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Gute Refactoring-Zeitpunkte: Sprint Planning, Bug-Fixing mit Boy Scout Rule, Code Reviews, Technische Stories. "Make the change easy, then make the easy change."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Häufige Refactoring-Patterns: Extract Method (Long Method aufteilen), Replace Magic Number with Named Constant. Enterprise-Kontext: Legacy Systems extra vorsichtig, Live Systems graduelle Änderungen.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Beispiel Strategy Pattern: Ein if-else → zweites if-else → Duplikation reduzieren → drittes ähnliches Pattern → "Das ist Strategy Pattern!" → Refactoring zu Strategy Pattern. Tests sind essenziell für sicheres Refactoring.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Anwendungsfälle: Legacy-System Integration, Service-Erweiterungen, API-Vereinfachung und hierarchische Strukturen. Lernziele: Legacy-Integration meistern, flexible Erweiterungen implementieren, Komplexität kapseln, Hierarchien elegant modellieren.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Praktische Anwendungsfälle: Event-Systeme, Algorithmus-Varianten, API-Operations und Workflow-States. Lernziele: Lose Kopplung durch Events, Algorithmen flexibel gestalten, Undo/Redo implementieren, State Machines beherrschen.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Lernziele: Enterprise-Architektur implementieren, Datenzugriff professionell abstrahieren, UI-Logik sauber trennen, komplexe Workflows koordinieren. Diese Patterns sind essentiell für skalierbare Enterprise-Anwendungen.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Grund für diese Beschränkung: GoF Patterns sind zeitlos und fundamental, Prinzipien gelten für alle Technologien, lieber wenige Patterns richtig verstehen, jeden Tag praktische Übungen. Fokus behalten und Übertragbarkeit sicherstellen.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Nach dem Workshop können Sie GoF-Patterns in konkreten Problemkontexten anwenden, pattern-basierte Refactoring-Strategien entwickeln, Architektur-Entscheidungen mit Patterns begründen, Clean Code Prinzipien mit Pattern-Design verbinden.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Diese Definitionen zeigen verschiedene Perspektiven auf Software-Architektur. Gemeinsame Erkenntnisse: Struktur (Organisation der Software), Entscheidungen (wichtige Design-Entscheidungen), Beziehungen (Zusammenhänge), Kosten (spätere Änderbarkeit), Kommunikation (Vermittlung des Designs).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Enterprise-Herausforderungen: Modernisierung bei laufendem Betrieb, Compliance und Governance, Performance bei hoher Last, Kostenoptimierung bei gleichzeitig hoher Qualität. Integration von Dutzenden von Systemen.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Software Architektur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Einführungsblock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Praktische Organisation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Was Sie </a:t>
            </a:r>
            <a:r>
              <a:rPr b="1" dirty="0" err="1"/>
              <a:t>mitbringen</a:t>
            </a:r>
            <a:r>
              <a:rPr b="1" dirty="0"/>
              <a:t> </a:t>
            </a:r>
            <a:r>
              <a:rPr b="1" dirty="0" err="1"/>
              <a:t>sollten</a:t>
            </a:r>
            <a:r>
              <a:rPr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Laptop </a:t>
            </a:r>
            <a:r>
              <a:rPr sz="1800" dirty="0" err="1"/>
              <a:t>mit</a:t>
            </a:r>
            <a:r>
              <a:rPr sz="1800" dirty="0"/>
              <a:t> Java 11+ und IDE (IntelliJ/Eclipse)</a:t>
            </a:r>
          </a:p>
          <a:p>
            <a:pPr>
              <a:lnSpc>
                <a:spcPct val="150000"/>
              </a:lnSpc>
            </a:pPr>
            <a:r>
              <a:rPr sz="1800" dirty="0"/>
              <a:t>Git für Code-</a:t>
            </a:r>
            <a:r>
              <a:rPr sz="1800" dirty="0" err="1"/>
              <a:t>Austausch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Offenheit</a:t>
            </a:r>
            <a:r>
              <a:rPr sz="1800" dirty="0"/>
              <a:t> für </a:t>
            </a:r>
            <a:r>
              <a:rPr sz="1800" dirty="0" err="1"/>
              <a:t>neue</a:t>
            </a:r>
            <a:r>
              <a:rPr sz="1800" dirty="0"/>
              <a:t> </a:t>
            </a:r>
            <a:r>
              <a:rPr sz="1800" dirty="0" err="1"/>
              <a:t>Perspektiven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Eigene</a:t>
            </a:r>
            <a:r>
              <a:rPr sz="1800" dirty="0"/>
              <a:t> Code-</a:t>
            </a:r>
            <a:r>
              <a:rPr sz="1800" dirty="0" err="1"/>
              <a:t>Beispiele</a:t>
            </a:r>
            <a:r>
              <a:rPr sz="1800" dirty="0"/>
              <a:t> (</a:t>
            </a:r>
            <a:r>
              <a:rPr sz="1800" dirty="0" err="1"/>
              <a:t>wenn</a:t>
            </a:r>
            <a:r>
              <a:rPr sz="1800" dirty="0"/>
              <a:t> </a:t>
            </a:r>
            <a:r>
              <a:rPr sz="1800" dirty="0" err="1"/>
              <a:t>möglich</a:t>
            </a:r>
            <a:r>
              <a:rPr sz="1800" dirty="0"/>
              <a:t>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Was </a:t>
            </a:r>
            <a:r>
              <a:rPr b="1" dirty="0" err="1"/>
              <a:t>wir</a:t>
            </a:r>
            <a:r>
              <a:rPr b="1" dirty="0"/>
              <a:t> </a:t>
            </a:r>
            <a:r>
              <a:rPr b="1" dirty="0" err="1"/>
              <a:t>bereitstellen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 err="1"/>
              <a:t>Vollständige</a:t>
            </a:r>
            <a:r>
              <a:rPr sz="1800" dirty="0"/>
              <a:t> Code-</a:t>
            </a:r>
            <a:r>
              <a:rPr sz="1800" dirty="0" err="1"/>
              <a:t>Beispiele</a:t>
            </a:r>
            <a:r>
              <a:rPr sz="1800" dirty="0"/>
              <a:t> für alle Patterns</a:t>
            </a:r>
          </a:p>
          <a:p>
            <a:pPr>
              <a:lnSpc>
                <a:spcPct val="150000"/>
              </a:lnSpc>
            </a:pPr>
            <a:r>
              <a:rPr sz="1800" dirty="0"/>
              <a:t>Enterprise-</a:t>
            </a:r>
            <a:r>
              <a:rPr sz="1800" dirty="0" err="1"/>
              <a:t>typische</a:t>
            </a:r>
            <a:r>
              <a:rPr sz="1800" dirty="0"/>
              <a:t> Use Cases</a:t>
            </a:r>
          </a:p>
          <a:p>
            <a:pPr>
              <a:lnSpc>
                <a:spcPct val="150000"/>
              </a:lnSpc>
            </a:pPr>
            <a:r>
              <a:rPr sz="1800" dirty="0"/>
              <a:t>Refactoring-Challenges</a:t>
            </a:r>
          </a:p>
          <a:p>
            <a:pPr>
              <a:lnSpc>
                <a:spcPct val="150000"/>
              </a:lnSpc>
            </a:pPr>
            <a:r>
              <a:rPr sz="1800" dirty="0"/>
              <a:t>Pattern-</a:t>
            </a:r>
            <a:r>
              <a:rPr sz="1800" dirty="0" err="1"/>
              <a:t>Spickzettel</a:t>
            </a:r>
            <a:r>
              <a:rPr sz="1800" dirty="0"/>
              <a:t> </a:t>
            </a:r>
            <a:r>
              <a:rPr sz="1800" dirty="0" err="1"/>
              <a:t>als</a:t>
            </a:r>
            <a:r>
              <a:rPr sz="1800" dirty="0"/>
              <a:t> </a:t>
            </a:r>
            <a:r>
              <a:rPr sz="1800" dirty="0" err="1"/>
              <a:t>Nachschlagewerk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Software-Architektur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und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Software-Architektur? - Verschiedene Definitionen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IEEE 1471</a:t>
            </a:r>
            <a:br>
              <a:rPr lang="en-US" sz="1800" dirty="0"/>
            </a:br>
            <a:r>
              <a:rPr sz="1800" i="1" dirty="0"/>
              <a:t>"</a:t>
            </a:r>
            <a:r>
              <a:rPr sz="1800" i="1" dirty="0" err="1"/>
              <a:t>Grundlegende</a:t>
            </a:r>
            <a:r>
              <a:rPr sz="1800" i="1" dirty="0"/>
              <a:t> </a:t>
            </a:r>
            <a:r>
              <a:rPr sz="1800" i="1" dirty="0" err="1"/>
              <a:t>Organisation</a:t>
            </a:r>
            <a:r>
              <a:rPr sz="1800" i="1" dirty="0"/>
              <a:t> </a:t>
            </a:r>
            <a:r>
              <a:rPr sz="1800" i="1" dirty="0" err="1"/>
              <a:t>eines</a:t>
            </a:r>
            <a:r>
              <a:rPr sz="1800" i="1" dirty="0"/>
              <a:t> Systems </a:t>
            </a:r>
            <a:r>
              <a:rPr sz="1800" i="1" dirty="0" err="1"/>
              <a:t>durch</a:t>
            </a:r>
            <a:r>
              <a:rPr sz="1800" i="1" dirty="0"/>
              <a:t> </a:t>
            </a:r>
            <a:r>
              <a:rPr sz="1800" i="1" dirty="0" err="1"/>
              <a:t>Komponenten</a:t>
            </a:r>
            <a:r>
              <a:rPr sz="1800" i="1" dirty="0"/>
              <a:t> und </a:t>
            </a:r>
            <a:r>
              <a:rPr sz="1800" i="1" dirty="0" err="1"/>
              <a:t>deren</a:t>
            </a:r>
            <a:r>
              <a:rPr sz="1800" i="1" dirty="0"/>
              <a:t> </a:t>
            </a:r>
            <a:r>
              <a:rPr sz="1800" i="1" dirty="0" err="1"/>
              <a:t>Beziehungen</a:t>
            </a:r>
            <a:r>
              <a:rPr sz="1800" i="1" dirty="0"/>
              <a:t>"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Martin Fowler</a:t>
            </a:r>
            <a:br>
              <a:rPr lang="en-US" sz="1800" dirty="0"/>
            </a:br>
            <a:r>
              <a:rPr sz="1800" i="1" dirty="0"/>
              <a:t>"Architecture is about the important stuff. Whatever that is."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Grady Booch</a:t>
            </a:r>
            <a:br>
              <a:rPr lang="en-US" sz="1800" dirty="0"/>
            </a:br>
            <a:r>
              <a:rPr sz="1800" i="1" dirty="0"/>
              <a:t>"</a:t>
            </a:r>
            <a:r>
              <a:rPr sz="1800" i="1" dirty="0" err="1"/>
              <a:t>Signifikante</a:t>
            </a:r>
            <a:r>
              <a:rPr sz="1800" i="1" dirty="0"/>
              <a:t> Design-</a:t>
            </a:r>
            <a:r>
              <a:rPr sz="1800" i="1" dirty="0" err="1"/>
              <a:t>Entscheidungen</a:t>
            </a:r>
            <a:r>
              <a:rPr sz="1800" i="1" dirty="0"/>
              <a:t>, </a:t>
            </a:r>
            <a:r>
              <a:rPr sz="1800" i="1" dirty="0" err="1"/>
              <a:t>gemessen</a:t>
            </a:r>
            <a:r>
              <a:rPr sz="1800" i="1" dirty="0"/>
              <a:t> an </a:t>
            </a:r>
            <a:r>
              <a:rPr sz="1800" i="1" dirty="0" err="1"/>
              <a:t>Änderungskosten</a:t>
            </a:r>
            <a:r>
              <a:rPr sz="1800" i="1" dirty="0"/>
              <a:t>"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Simon Brown</a:t>
            </a:r>
            <a:br>
              <a:rPr lang="en-US" sz="1800" dirty="0"/>
            </a:br>
            <a:r>
              <a:rPr sz="1800" i="1" dirty="0"/>
              <a:t>"</a:t>
            </a:r>
            <a:r>
              <a:rPr sz="1800" i="1" dirty="0" err="1"/>
              <a:t>Struktur</a:t>
            </a:r>
            <a:r>
              <a:rPr sz="1800" i="1" dirty="0"/>
              <a:t> und Vision für </a:t>
            </a:r>
            <a:r>
              <a:rPr sz="1800" i="1" dirty="0" err="1"/>
              <a:t>gemeinsames</a:t>
            </a:r>
            <a:r>
              <a:rPr sz="1800" i="1" dirty="0"/>
              <a:t> </a:t>
            </a:r>
            <a:r>
              <a:rPr sz="1800" i="1" dirty="0" err="1"/>
              <a:t>Verständnis</a:t>
            </a:r>
            <a:r>
              <a:rPr sz="1800" i="1" dirty="0"/>
              <a:t>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Enterprise-</a:t>
            </a:r>
            <a:r>
              <a:rPr dirty="0" err="1"/>
              <a:t>Kontext</a:t>
            </a:r>
            <a:r>
              <a:rPr dirty="0"/>
              <a:t> - </a:t>
            </a:r>
            <a:r>
              <a:rPr dirty="0" err="1"/>
              <a:t>Besonderheiten</a:t>
            </a:r>
            <a:r>
              <a:rPr dirty="0"/>
              <a:t> in </a:t>
            </a:r>
            <a:r>
              <a:rPr dirty="0" err="1"/>
              <a:t>großen</a:t>
            </a:r>
            <a:r>
              <a:rPr dirty="0"/>
              <a:t> </a:t>
            </a:r>
            <a:r>
              <a:rPr dirty="0" err="1"/>
              <a:t>Unternehmen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Legacy-Systeme: </a:t>
            </a:r>
            <a:r>
              <a:rPr sz="1800" dirty="0" err="1"/>
              <a:t>Jahrzehntealte</a:t>
            </a:r>
            <a:r>
              <a:rPr sz="1800" dirty="0"/>
              <a:t> Systeme, die </a:t>
            </a:r>
            <a:r>
              <a:rPr sz="1800" dirty="0" err="1"/>
              <a:t>noch</a:t>
            </a:r>
            <a:r>
              <a:rPr sz="1800" dirty="0"/>
              <a:t> </a:t>
            </a:r>
            <a:r>
              <a:rPr sz="1800" dirty="0" err="1"/>
              <a:t>laufen</a:t>
            </a:r>
            <a:r>
              <a:rPr sz="1800" dirty="0"/>
              <a:t> </a:t>
            </a:r>
            <a:r>
              <a:rPr sz="1800" dirty="0" err="1"/>
              <a:t>müssen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Regulatorische</a:t>
            </a:r>
            <a:r>
              <a:rPr sz="1800" dirty="0"/>
              <a:t> </a:t>
            </a:r>
            <a:r>
              <a:rPr sz="1800" dirty="0" err="1"/>
              <a:t>Anforderungen</a:t>
            </a:r>
            <a:r>
              <a:rPr sz="1800" dirty="0"/>
              <a:t>: DSGVO, Compliance-Standards</a:t>
            </a:r>
          </a:p>
          <a:p>
            <a:pPr>
              <a:lnSpc>
                <a:spcPct val="150000"/>
              </a:lnSpc>
            </a:pPr>
            <a:r>
              <a:rPr sz="1800" dirty="0" err="1"/>
              <a:t>Hochverfügbarkeit</a:t>
            </a:r>
            <a:r>
              <a:rPr sz="1800" dirty="0"/>
              <a:t>: 99.9%+ Uptime-</a:t>
            </a:r>
            <a:r>
              <a:rPr sz="1800" dirty="0" err="1"/>
              <a:t>Anforderungen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Skalierung</a:t>
            </a:r>
            <a:r>
              <a:rPr sz="1800" dirty="0"/>
              <a:t>: </a:t>
            </a:r>
            <a:r>
              <a:rPr sz="1800" dirty="0" err="1"/>
              <a:t>Millionen</a:t>
            </a:r>
            <a:r>
              <a:rPr sz="1800" dirty="0"/>
              <a:t> von </a:t>
            </a:r>
            <a:r>
              <a:rPr sz="1800" dirty="0" err="1"/>
              <a:t>Benutzern</a:t>
            </a:r>
            <a:r>
              <a:rPr sz="1800" dirty="0"/>
              <a:t>, </a:t>
            </a:r>
            <a:r>
              <a:rPr sz="1800" dirty="0" err="1"/>
              <a:t>große</a:t>
            </a:r>
            <a:r>
              <a:rPr sz="1800" dirty="0"/>
              <a:t> </a:t>
            </a:r>
            <a:r>
              <a:rPr sz="1800" dirty="0" err="1"/>
              <a:t>Datenmengen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Sicherheit: </a:t>
            </a:r>
            <a:r>
              <a:rPr sz="1800" dirty="0" err="1"/>
              <a:t>Kritische</a:t>
            </a:r>
            <a:r>
              <a:rPr sz="1800" dirty="0"/>
              <a:t> </a:t>
            </a:r>
            <a:r>
              <a:rPr sz="1800" dirty="0" err="1"/>
              <a:t>Geschäftsdaten</a:t>
            </a:r>
            <a:r>
              <a:rPr sz="1800" dirty="0"/>
              <a:t>, Cyber-Security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Clean Code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Grundlagen für wartbaren Code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 Code Grundlagen - Was bedeutet "sauber"?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Lesbarkeit</a:t>
            </a:r>
            <a:r>
              <a:rPr sz="1800" dirty="0"/>
              <a:t> </a:t>
            </a:r>
            <a:r>
              <a:rPr sz="1800" dirty="0" err="1"/>
              <a:t>vor</a:t>
            </a:r>
            <a:r>
              <a:rPr sz="1800" dirty="0"/>
              <a:t> Cleverness</a:t>
            </a:r>
          </a:p>
          <a:p>
            <a:pPr>
              <a:lnSpc>
                <a:spcPct val="150000"/>
              </a:lnSpc>
            </a:pPr>
            <a:r>
              <a:rPr sz="1800" dirty="0" err="1"/>
              <a:t>Eindeutige</a:t>
            </a:r>
            <a:r>
              <a:rPr sz="1800" dirty="0"/>
              <a:t> Namen für </a:t>
            </a:r>
            <a:r>
              <a:rPr sz="1800" dirty="0" err="1"/>
              <a:t>Funktionen</a:t>
            </a:r>
            <a:r>
              <a:rPr sz="1800" dirty="0"/>
              <a:t>, </a:t>
            </a:r>
            <a:r>
              <a:rPr sz="1800" dirty="0" err="1"/>
              <a:t>Variablen</a:t>
            </a:r>
            <a:r>
              <a:rPr sz="1800" dirty="0"/>
              <a:t>, Boolean</a:t>
            </a:r>
          </a:p>
          <a:p>
            <a:pPr>
              <a:lnSpc>
                <a:spcPct val="150000"/>
              </a:lnSpc>
            </a:pPr>
            <a:r>
              <a:rPr sz="1800" dirty="0"/>
              <a:t>Kurze </a:t>
            </a:r>
            <a:r>
              <a:rPr sz="1800" dirty="0" err="1"/>
              <a:t>Funktionen</a:t>
            </a:r>
            <a:r>
              <a:rPr sz="1800" dirty="0"/>
              <a:t> (Eine </a:t>
            </a:r>
            <a:r>
              <a:rPr sz="1800" dirty="0" err="1"/>
              <a:t>Funktion</a:t>
            </a:r>
            <a:r>
              <a:rPr sz="1800" dirty="0"/>
              <a:t> = Ein </a:t>
            </a:r>
            <a:r>
              <a:rPr sz="1800" dirty="0" err="1"/>
              <a:t>Gedanke</a:t>
            </a:r>
            <a:r>
              <a:rPr sz="1800" dirty="0"/>
              <a:t>)</a:t>
            </a:r>
          </a:p>
          <a:p>
            <a:pPr>
              <a:lnSpc>
                <a:spcPct val="150000"/>
              </a:lnSpc>
            </a:pPr>
            <a:r>
              <a:rPr sz="1800" dirty="0"/>
              <a:t>Keine </a:t>
            </a:r>
            <a:r>
              <a:rPr sz="1800" dirty="0" err="1"/>
              <a:t>Kommentare</a:t>
            </a:r>
            <a:r>
              <a:rPr sz="1800" dirty="0"/>
              <a:t>, die Code </a:t>
            </a:r>
            <a:r>
              <a:rPr sz="1800" dirty="0" err="1"/>
              <a:t>erklären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Konsistenz</a:t>
            </a:r>
            <a:r>
              <a:rPr sz="1800" dirty="0"/>
              <a:t> in </a:t>
            </a:r>
            <a:r>
              <a:rPr sz="1800" dirty="0" err="1"/>
              <a:t>Namenskonventionen</a:t>
            </a:r>
            <a:r>
              <a:rPr sz="1800" dirty="0"/>
              <a:t> und </a:t>
            </a:r>
            <a:r>
              <a:rPr sz="1800" dirty="0" err="1"/>
              <a:t>Formatierung</a:t>
            </a:r>
            <a:endParaRPr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Software-Lebenszyklus in der Praxis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Kostenverteilung</a:t>
            </a:r>
            <a:endParaRPr b="1" dirty="0"/>
          </a:p>
          <a:p>
            <a:pPr>
              <a:lnSpc>
                <a:spcPct val="150000"/>
              </a:lnSpc>
            </a:pPr>
            <a:r>
              <a:rPr sz="1800" dirty="0" err="1"/>
              <a:t>Entwicklung</a:t>
            </a:r>
            <a:r>
              <a:rPr sz="1800" dirty="0"/>
              <a:t>: 20% der </a:t>
            </a:r>
            <a:r>
              <a:rPr sz="1800" dirty="0" err="1"/>
              <a:t>Gesamtkosten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Wartung</a:t>
            </a:r>
            <a:r>
              <a:rPr sz="1800" dirty="0"/>
              <a:t>: 80% der </a:t>
            </a:r>
            <a:r>
              <a:rPr sz="1800" dirty="0" err="1"/>
              <a:t>Gesamtkosten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Wartbarkeits-Faktoren</a:t>
            </a:r>
            <a:endParaRPr b="1" dirty="0"/>
          </a:p>
          <a:p>
            <a:pPr>
              <a:lnSpc>
                <a:spcPct val="150000"/>
              </a:lnSpc>
            </a:pPr>
            <a:r>
              <a:rPr sz="1800" dirty="0"/>
              <a:t>Verständlichkeit: Kann ich verstehen, was der Code </a:t>
            </a:r>
            <a:r>
              <a:rPr sz="1800" dirty="0" err="1"/>
              <a:t>macht</a:t>
            </a:r>
            <a:r>
              <a:rPr sz="1800" dirty="0"/>
              <a:t>?</a:t>
            </a:r>
          </a:p>
          <a:p>
            <a:pPr>
              <a:lnSpc>
                <a:spcPct val="150000"/>
              </a:lnSpc>
            </a:pPr>
            <a:r>
              <a:rPr sz="1800" dirty="0" err="1"/>
              <a:t>Änderbarkeit</a:t>
            </a:r>
            <a:r>
              <a:rPr sz="1800" dirty="0"/>
              <a:t>: Kann ich </a:t>
            </a:r>
            <a:r>
              <a:rPr sz="1800" dirty="0" err="1"/>
              <a:t>sicher</a:t>
            </a:r>
            <a:r>
              <a:rPr sz="1800" dirty="0"/>
              <a:t> </a:t>
            </a:r>
            <a:r>
              <a:rPr sz="1800" dirty="0" err="1"/>
              <a:t>Änderungen</a:t>
            </a:r>
            <a:r>
              <a:rPr sz="1800" dirty="0"/>
              <a:t> </a:t>
            </a:r>
            <a:r>
              <a:rPr sz="1800" dirty="0" err="1"/>
              <a:t>vornehmen</a:t>
            </a:r>
            <a:r>
              <a:rPr sz="1800" dirty="0"/>
              <a:t>?</a:t>
            </a:r>
          </a:p>
          <a:p>
            <a:pPr>
              <a:lnSpc>
                <a:spcPct val="150000"/>
              </a:lnSpc>
            </a:pPr>
            <a:r>
              <a:rPr sz="1800" dirty="0" err="1"/>
              <a:t>Testbarkeit</a:t>
            </a:r>
            <a:r>
              <a:rPr sz="1800" dirty="0"/>
              <a:t>: Kann ich das </a:t>
            </a:r>
            <a:r>
              <a:rPr sz="1800" dirty="0" err="1"/>
              <a:t>Verhalten</a:t>
            </a:r>
            <a:r>
              <a:rPr sz="1800" dirty="0"/>
              <a:t> </a:t>
            </a:r>
            <a:r>
              <a:rPr sz="1800" dirty="0" err="1"/>
              <a:t>überprüfen</a:t>
            </a:r>
            <a:r>
              <a:rPr sz="1800" dirty="0"/>
              <a:t>?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Technische Schulden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Definition </a:t>
            </a:r>
            <a:r>
              <a:rPr b="1" dirty="0" err="1"/>
              <a:t>nach</a:t>
            </a:r>
            <a:r>
              <a:rPr b="1" dirty="0"/>
              <a:t> Martin Fowler: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i="1" dirty="0"/>
              <a:t>"Technical debt is a metaphor referring to the eventual consequences of poor system design, software architecture or software development within a codebase."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Arten</a:t>
            </a:r>
            <a:r>
              <a:rPr b="1" dirty="0"/>
              <a:t> </a:t>
            </a:r>
            <a:r>
              <a:rPr b="1" dirty="0" err="1"/>
              <a:t>technischer</a:t>
            </a:r>
            <a:r>
              <a:rPr b="1" dirty="0"/>
              <a:t> </a:t>
            </a:r>
            <a:r>
              <a:rPr b="1" dirty="0" err="1"/>
              <a:t>Schulden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 err="1"/>
              <a:t>Bewusste</a:t>
            </a:r>
            <a:r>
              <a:rPr sz="1800" dirty="0"/>
              <a:t> </a:t>
            </a:r>
            <a:r>
              <a:rPr sz="1800" dirty="0" err="1"/>
              <a:t>Schulden</a:t>
            </a:r>
            <a:r>
              <a:rPr sz="1800" dirty="0"/>
              <a:t>: "Quick and dirty, </a:t>
            </a:r>
            <a:r>
              <a:rPr sz="1800" dirty="0" err="1"/>
              <a:t>aber</a:t>
            </a:r>
            <a:r>
              <a:rPr sz="1800" dirty="0"/>
              <a:t> </a:t>
            </a:r>
            <a:r>
              <a:rPr sz="1800" dirty="0" err="1"/>
              <a:t>nächste</a:t>
            </a:r>
            <a:r>
              <a:rPr sz="1800" dirty="0"/>
              <a:t> </a:t>
            </a:r>
            <a:r>
              <a:rPr sz="1800" dirty="0" err="1"/>
              <a:t>Woche</a:t>
            </a:r>
            <a:r>
              <a:rPr sz="1800" dirty="0"/>
              <a:t> </a:t>
            </a:r>
            <a:r>
              <a:rPr sz="1800" dirty="0" err="1"/>
              <a:t>aufräumen</a:t>
            </a:r>
            <a:r>
              <a:rPr sz="1800" dirty="0"/>
              <a:t>"</a:t>
            </a:r>
          </a:p>
          <a:p>
            <a:pPr>
              <a:lnSpc>
                <a:spcPct val="150000"/>
              </a:lnSpc>
            </a:pPr>
            <a:r>
              <a:rPr sz="1800" dirty="0" err="1"/>
              <a:t>Unbewusste</a:t>
            </a:r>
            <a:r>
              <a:rPr sz="1800" dirty="0"/>
              <a:t> </a:t>
            </a:r>
            <a:r>
              <a:rPr sz="1800" dirty="0" err="1"/>
              <a:t>Schulden</a:t>
            </a:r>
            <a:r>
              <a:rPr sz="1800" dirty="0"/>
              <a:t>: </a:t>
            </a:r>
            <a:r>
              <a:rPr sz="1800" dirty="0" err="1"/>
              <a:t>Entstehen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</a:t>
            </a:r>
            <a:r>
              <a:rPr sz="1800" dirty="0" err="1"/>
              <a:t>Unwissen</a:t>
            </a:r>
            <a:r>
              <a:rPr sz="1800" dirty="0"/>
              <a:t> (</a:t>
            </a:r>
            <a:r>
              <a:rPr sz="1800" dirty="0" err="1"/>
              <a:t>gefährlichste</a:t>
            </a:r>
            <a:r>
              <a:rPr sz="1800" dirty="0"/>
              <a:t> Art)</a:t>
            </a:r>
          </a:p>
          <a:p>
            <a:pPr>
              <a:lnSpc>
                <a:spcPct val="150000"/>
              </a:lnSpc>
            </a:pPr>
            <a:r>
              <a:rPr sz="1800" dirty="0"/>
              <a:t>Umwelt-</a:t>
            </a:r>
            <a:r>
              <a:rPr sz="1800" dirty="0" err="1"/>
              <a:t>Schulden</a:t>
            </a:r>
            <a:r>
              <a:rPr sz="1800" dirty="0"/>
              <a:t>: </a:t>
            </a:r>
            <a:r>
              <a:rPr sz="1800" dirty="0" err="1"/>
              <a:t>Änderung</a:t>
            </a:r>
            <a:r>
              <a:rPr sz="1800" dirty="0"/>
              <a:t> der </a:t>
            </a:r>
            <a:r>
              <a:rPr sz="1800" dirty="0" err="1"/>
              <a:t>Anforderungen</a:t>
            </a:r>
            <a:r>
              <a:rPr sz="1800" dirty="0"/>
              <a:t> </a:t>
            </a:r>
            <a:r>
              <a:rPr sz="1800" dirty="0" err="1"/>
              <a:t>macht</a:t>
            </a:r>
            <a:r>
              <a:rPr sz="1800" dirty="0"/>
              <a:t> Code </a:t>
            </a:r>
            <a:r>
              <a:rPr sz="1800" dirty="0" err="1"/>
              <a:t>obsolet</a:t>
            </a:r>
            <a:endParaRPr sz="18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Fachlichkeit vor Technik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Domain-Driven Design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 häufigste Anti-Pattern: Technology-First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/>
              <a:t>"Wir </a:t>
            </a:r>
            <a:r>
              <a:rPr sz="1800" dirty="0" err="1"/>
              <a:t>nutzen</a:t>
            </a:r>
            <a:r>
              <a:rPr sz="1800" dirty="0"/>
              <a:t> </a:t>
            </a:r>
            <a:r>
              <a:rPr sz="1800" dirty="0" err="1"/>
              <a:t>jetzt</a:t>
            </a:r>
            <a:r>
              <a:rPr sz="1800" dirty="0"/>
              <a:t> Microservices!" - Aber </a:t>
            </a:r>
            <a:r>
              <a:rPr sz="1800" dirty="0" err="1"/>
              <a:t>warum</a:t>
            </a:r>
            <a:r>
              <a:rPr sz="1800" dirty="0"/>
              <a:t>?</a:t>
            </a:r>
          </a:p>
          <a:p>
            <a:pPr>
              <a:lnSpc>
                <a:spcPct val="150000"/>
              </a:lnSpc>
            </a:pPr>
            <a:r>
              <a:rPr sz="1800" dirty="0"/>
              <a:t>"Lass </a:t>
            </a:r>
            <a:r>
              <a:rPr sz="1800" dirty="0" err="1"/>
              <a:t>uns</a:t>
            </a:r>
            <a:r>
              <a:rPr sz="1800" dirty="0"/>
              <a:t> auf Kubernetes </a:t>
            </a:r>
            <a:r>
              <a:rPr sz="1800" dirty="0" err="1"/>
              <a:t>umsteigen</a:t>
            </a:r>
            <a:r>
              <a:rPr sz="1800" dirty="0"/>
              <a:t>!" - Aber welches Problem </a:t>
            </a:r>
            <a:r>
              <a:rPr sz="1800" dirty="0" err="1"/>
              <a:t>löst</a:t>
            </a:r>
            <a:r>
              <a:rPr sz="1800" dirty="0"/>
              <a:t> das?</a:t>
            </a:r>
          </a:p>
          <a:p>
            <a:pPr>
              <a:lnSpc>
                <a:spcPct val="150000"/>
              </a:lnSpc>
            </a:pPr>
            <a:r>
              <a:rPr sz="1800" dirty="0"/>
              <a:t>"NoSQL </a:t>
            </a:r>
            <a:r>
              <a:rPr sz="1800" dirty="0" err="1"/>
              <a:t>ist</a:t>
            </a:r>
            <a:r>
              <a:rPr sz="1800" dirty="0"/>
              <a:t> modern, </a:t>
            </a:r>
            <a:r>
              <a:rPr sz="1800" dirty="0" err="1"/>
              <a:t>weg</a:t>
            </a:r>
            <a:r>
              <a:rPr sz="1800" dirty="0"/>
              <a:t> </a:t>
            </a:r>
            <a:r>
              <a:rPr sz="1800" dirty="0" err="1"/>
              <a:t>mit</a:t>
            </a:r>
            <a:r>
              <a:rPr sz="1800" dirty="0"/>
              <a:t> der </a:t>
            </a:r>
            <a:r>
              <a:rPr sz="1800" dirty="0" err="1"/>
              <a:t>relationalen</a:t>
            </a:r>
            <a:r>
              <a:rPr sz="1800" dirty="0"/>
              <a:t> DB!" - Aber was </a:t>
            </a:r>
            <a:r>
              <a:rPr sz="1800" dirty="0" err="1"/>
              <a:t>sind</a:t>
            </a:r>
            <a:r>
              <a:rPr sz="1800" dirty="0"/>
              <a:t> </a:t>
            </a:r>
            <a:r>
              <a:rPr sz="1800" dirty="0" err="1"/>
              <a:t>unsere</a:t>
            </a:r>
            <a:r>
              <a:rPr sz="1800" dirty="0"/>
              <a:t> </a:t>
            </a:r>
            <a:r>
              <a:rPr sz="1800" dirty="0" err="1"/>
              <a:t>Datenanforderungen</a:t>
            </a:r>
            <a:r>
              <a:rPr sz="1800" dirty="0"/>
              <a:t>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Workshop-Erwartungen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Technology-First Beispiele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Der Microservices-Hype:</a:t>
            </a:r>
          </a:p>
          <a:p>
            <a:pPr>
              <a:lnSpc>
                <a:spcPct val="150000"/>
              </a:lnSpc>
            </a:pPr>
            <a:r>
              <a:rPr sz="1800" dirty="0"/>
              <a:t>Problem: Monolith </a:t>
            </a:r>
            <a:r>
              <a:rPr sz="1800" dirty="0" err="1"/>
              <a:t>funktioniert</a:t>
            </a:r>
            <a:r>
              <a:rPr sz="1800" dirty="0"/>
              <a:t> gut, </a:t>
            </a:r>
            <a:r>
              <a:rPr sz="1800" dirty="0" err="1"/>
              <a:t>aber</a:t>
            </a:r>
            <a:r>
              <a:rPr sz="1800" dirty="0"/>
              <a:t> "Microservices </a:t>
            </a:r>
            <a:r>
              <a:rPr sz="1800" dirty="0" err="1"/>
              <a:t>sind</a:t>
            </a:r>
            <a:r>
              <a:rPr sz="1800" dirty="0"/>
              <a:t> modern"</a:t>
            </a:r>
          </a:p>
          <a:p>
            <a:pPr>
              <a:lnSpc>
                <a:spcPct val="150000"/>
              </a:lnSpc>
            </a:pPr>
            <a:r>
              <a:rPr sz="1800" dirty="0" err="1"/>
              <a:t>Entscheidung</a:t>
            </a:r>
            <a:r>
              <a:rPr sz="1800" dirty="0"/>
              <a:t>: Monolith in 20+ Services </a:t>
            </a:r>
            <a:r>
              <a:rPr sz="1800" dirty="0" err="1"/>
              <a:t>aufteilen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Ergebnis</a:t>
            </a:r>
            <a:r>
              <a:rPr sz="1800" dirty="0"/>
              <a:t>: 3x </a:t>
            </a:r>
            <a:r>
              <a:rPr sz="1800" dirty="0" err="1"/>
              <a:t>höhere</a:t>
            </a:r>
            <a:r>
              <a:rPr sz="1800" dirty="0"/>
              <a:t> </a:t>
            </a:r>
            <a:r>
              <a:rPr sz="1800" dirty="0" err="1"/>
              <a:t>Komplexität</a:t>
            </a:r>
            <a:r>
              <a:rPr sz="1800" dirty="0"/>
              <a:t>, </a:t>
            </a:r>
            <a:r>
              <a:rPr sz="1800" dirty="0" err="1"/>
              <a:t>Latenz-Probleme</a:t>
            </a:r>
            <a:r>
              <a:rPr sz="1800" dirty="0"/>
              <a:t>, Debugging-</a:t>
            </a:r>
            <a:r>
              <a:rPr sz="1800" dirty="0" err="1"/>
              <a:t>Albtraum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Die NoSQL-</a:t>
            </a:r>
            <a:r>
              <a:rPr b="1" dirty="0" err="1"/>
              <a:t>Modernisierung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Problem: </a:t>
            </a:r>
            <a:r>
              <a:rPr sz="1800" dirty="0" err="1"/>
              <a:t>Bewährte</a:t>
            </a:r>
            <a:r>
              <a:rPr sz="1800" dirty="0"/>
              <a:t> </a:t>
            </a:r>
            <a:r>
              <a:rPr sz="1800" dirty="0" err="1"/>
              <a:t>relationale</a:t>
            </a:r>
            <a:r>
              <a:rPr sz="1800" dirty="0"/>
              <a:t> DB für </a:t>
            </a:r>
            <a:r>
              <a:rPr sz="1800" dirty="0" err="1"/>
              <a:t>Finanzdaten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Entscheidung</a:t>
            </a:r>
            <a:r>
              <a:rPr sz="1800" dirty="0"/>
              <a:t>: Migration auf Document-Database</a:t>
            </a:r>
          </a:p>
          <a:p>
            <a:pPr>
              <a:lnSpc>
                <a:spcPct val="150000"/>
              </a:lnSpc>
            </a:pPr>
            <a:r>
              <a:rPr sz="1800" dirty="0" err="1"/>
              <a:t>Ergebnis</a:t>
            </a:r>
            <a:r>
              <a:rPr sz="1800" dirty="0"/>
              <a:t>: </a:t>
            </a:r>
            <a:r>
              <a:rPr sz="1800" dirty="0" err="1"/>
              <a:t>Datenkonsistenz-Probleme</a:t>
            </a:r>
            <a:r>
              <a:rPr sz="1800" dirty="0"/>
              <a:t>, Migration </a:t>
            </a:r>
            <a:r>
              <a:rPr sz="1800" dirty="0" err="1"/>
              <a:t>zurück</a:t>
            </a:r>
            <a:r>
              <a:rPr sz="1800" dirty="0"/>
              <a:t> </a:t>
            </a:r>
            <a:r>
              <a:rPr sz="1800" dirty="0" err="1"/>
              <a:t>nach</a:t>
            </a:r>
            <a:r>
              <a:rPr sz="1800" dirty="0"/>
              <a:t> 18 </a:t>
            </a:r>
            <a:r>
              <a:rPr sz="1800" dirty="0" err="1"/>
              <a:t>Monaten</a:t>
            </a:r>
            <a:endParaRPr sz="1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Design: Fachlichkeit First - Die richtige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1. </a:t>
            </a:r>
            <a:r>
              <a:rPr sz="1800" b="1" dirty="0" err="1"/>
              <a:t>Fachlichkeit</a:t>
            </a:r>
            <a:r>
              <a:rPr sz="1800" b="1" dirty="0"/>
              <a:t> verstehen:</a:t>
            </a:r>
            <a:br>
              <a:rPr lang="en-US" sz="1800" dirty="0"/>
            </a:br>
            <a:r>
              <a:rPr sz="1800" dirty="0" err="1"/>
              <a:t>Geschäftsproblem</a:t>
            </a:r>
            <a:r>
              <a:rPr sz="1800" dirty="0"/>
              <a:t>, </a:t>
            </a:r>
            <a:r>
              <a:rPr sz="1800" dirty="0" err="1"/>
              <a:t>Arbeitsprozesse</a:t>
            </a:r>
            <a:r>
              <a:rPr sz="1800" dirty="0"/>
              <a:t>, </a:t>
            </a:r>
            <a:r>
              <a:rPr sz="1800" dirty="0" err="1"/>
              <a:t>Regeln</a:t>
            </a:r>
            <a:r>
              <a:rPr sz="1800" dirty="0"/>
              <a:t>, </a:t>
            </a:r>
            <a:r>
              <a:rPr sz="1800" dirty="0" err="1"/>
              <a:t>echte</a:t>
            </a:r>
            <a:r>
              <a:rPr sz="1800" dirty="0"/>
              <a:t> </a:t>
            </a:r>
            <a:r>
              <a:rPr sz="1800" dirty="0" err="1"/>
              <a:t>Anforderungen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2. </a:t>
            </a:r>
            <a:r>
              <a:rPr sz="1800" b="1" dirty="0" err="1"/>
              <a:t>Fachliche</a:t>
            </a:r>
            <a:r>
              <a:rPr sz="1800" b="1" dirty="0"/>
              <a:t> Architektur </a:t>
            </a:r>
            <a:r>
              <a:rPr sz="1800" b="1" dirty="0" err="1"/>
              <a:t>entwerfen</a:t>
            </a:r>
            <a:r>
              <a:rPr sz="1800" b="1" dirty="0"/>
              <a:t>:</a:t>
            </a:r>
            <a:br>
              <a:rPr lang="en-US" sz="1800" dirty="0"/>
            </a:br>
            <a:r>
              <a:rPr sz="1800" dirty="0"/>
              <a:t>Domains, Bounded Contexts, </a:t>
            </a:r>
            <a:r>
              <a:rPr sz="1800" dirty="0" err="1"/>
              <a:t>fachliche</a:t>
            </a:r>
            <a:r>
              <a:rPr sz="1800" dirty="0"/>
              <a:t> Services, </a:t>
            </a:r>
            <a:r>
              <a:rPr sz="1800" dirty="0" err="1"/>
              <a:t>Geschäftslogik-Modellierung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3. Technologie </a:t>
            </a:r>
            <a:r>
              <a:rPr sz="1800" b="1" dirty="0" err="1"/>
              <a:t>auswählen</a:t>
            </a:r>
            <a:r>
              <a:rPr sz="1800" b="1" dirty="0"/>
              <a:t>:</a:t>
            </a:r>
            <a:br>
              <a:rPr lang="en-US" sz="1800" dirty="0"/>
            </a:br>
            <a:r>
              <a:rPr sz="1800" dirty="0"/>
              <a:t>Was </a:t>
            </a:r>
            <a:r>
              <a:rPr sz="1800" dirty="0" err="1"/>
              <a:t>unterstützt</a:t>
            </a:r>
            <a:r>
              <a:rPr sz="1800" dirty="0"/>
              <a:t> </a:t>
            </a:r>
            <a:r>
              <a:rPr sz="1800" dirty="0" err="1"/>
              <a:t>unser</a:t>
            </a:r>
            <a:r>
              <a:rPr sz="1800" dirty="0"/>
              <a:t> </a:t>
            </a:r>
            <a:r>
              <a:rPr sz="1800" dirty="0" err="1"/>
              <a:t>fachliches</a:t>
            </a:r>
            <a:r>
              <a:rPr sz="1800" dirty="0"/>
              <a:t> Modell am </a:t>
            </a:r>
            <a:r>
              <a:rPr sz="1800" dirty="0" err="1"/>
              <a:t>besten</a:t>
            </a:r>
            <a:r>
              <a:rPr sz="1800" dirty="0"/>
              <a:t>?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richtige Herangehensweise - Fragen in der richtigen Reihenfolge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Phase 1: </a:t>
            </a:r>
            <a:r>
              <a:rPr sz="1800" b="1" dirty="0" err="1"/>
              <a:t>Fachlichkeit</a:t>
            </a:r>
            <a:r>
              <a:rPr sz="1800" b="1" dirty="0"/>
              <a:t> verstehen</a:t>
            </a:r>
            <a:br>
              <a:rPr lang="en-US" sz="1800" dirty="0"/>
            </a:br>
            <a:r>
              <a:rPr sz="1800" dirty="0"/>
              <a:t>Was </a:t>
            </a:r>
            <a:r>
              <a:rPr sz="1800" dirty="0" err="1"/>
              <a:t>soll</a:t>
            </a:r>
            <a:r>
              <a:rPr sz="1800" dirty="0"/>
              <a:t> das System tun? </a:t>
            </a:r>
            <a:r>
              <a:rPr sz="1800" dirty="0" err="1"/>
              <a:t>Warum</a:t>
            </a:r>
            <a:r>
              <a:rPr sz="1800" dirty="0"/>
              <a:t> </a:t>
            </a:r>
            <a:r>
              <a:rPr sz="1800" dirty="0" err="1"/>
              <a:t>ist</a:t>
            </a:r>
            <a:r>
              <a:rPr sz="1800" dirty="0"/>
              <a:t> das </a:t>
            </a:r>
            <a:r>
              <a:rPr sz="1800" dirty="0" err="1"/>
              <a:t>wichtig</a:t>
            </a:r>
            <a:r>
              <a:rPr sz="1800" dirty="0"/>
              <a:t>? </a:t>
            </a:r>
            <a:r>
              <a:rPr sz="1800" dirty="0" err="1"/>
              <a:t>Wer</a:t>
            </a:r>
            <a:r>
              <a:rPr sz="1800" dirty="0"/>
              <a:t> </a:t>
            </a:r>
            <a:r>
              <a:rPr sz="1800" dirty="0" err="1"/>
              <a:t>sind</a:t>
            </a:r>
            <a:r>
              <a:rPr sz="1800" dirty="0"/>
              <a:t> die Stakeholder?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Phase 2: </a:t>
            </a:r>
            <a:r>
              <a:rPr sz="1800" b="1" dirty="0" err="1"/>
              <a:t>Fachliche</a:t>
            </a:r>
            <a:r>
              <a:rPr sz="1800" b="1" dirty="0"/>
              <a:t> </a:t>
            </a:r>
            <a:r>
              <a:rPr sz="1800" b="1" dirty="0" err="1"/>
              <a:t>Lösung</a:t>
            </a:r>
            <a:r>
              <a:rPr sz="1800" b="1" dirty="0"/>
              <a:t> </a:t>
            </a:r>
            <a:r>
              <a:rPr sz="1800" b="1" dirty="0" err="1"/>
              <a:t>entwerfen</a:t>
            </a:r>
            <a:r>
              <a:rPr sz="1800" b="1" dirty="0"/>
              <a:t> </a:t>
            </a:r>
            <a:br>
              <a:rPr lang="en-US" sz="1800" dirty="0"/>
            </a:br>
            <a:r>
              <a:rPr sz="1800" dirty="0" err="1"/>
              <a:t>Welche</a:t>
            </a:r>
            <a:r>
              <a:rPr sz="1800" dirty="0"/>
              <a:t> </a:t>
            </a:r>
            <a:r>
              <a:rPr sz="1800" dirty="0" err="1"/>
              <a:t>fachlichen</a:t>
            </a:r>
            <a:r>
              <a:rPr sz="1800" dirty="0"/>
              <a:t> </a:t>
            </a:r>
            <a:r>
              <a:rPr sz="1800" dirty="0" err="1"/>
              <a:t>Bereiche</a:t>
            </a:r>
            <a:r>
              <a:rPr sz="1800" dirty="0"/>
              <a:t> </a:t>
            </a:r>
            <a:r>
              <a:rPr sz="1800" dirty="0" err="1"/>
              <a:t>gibt</a:t>
            </a:r>
            <a:r>
              <a:rPr sz="1800" dirty="0"/>
              <a:t> es? Wo </a:t>
            </a:r>
            <a:r>
              <a:rPr sz="1800" dirty="0" err="1"/>
              <a:t>sind</a:t>
            </a:r>
            <a:r>
              <a:rPr sz="1800" dirty="0"/>
              <a:t> die </a:t>
            </a:r>
            <a:r>
              <a:rPr sz="1800" dirty="0" err="1"/>
              <a:t>Grenzen</a:t>
            </a:r>
            <a:r>
              <a:rPr sz="1800" dirty="0"/>
              <a:t>? Wie </a:t>
            </a:r>
            <a:r>
              <a:rPr sz="1800" dirty="0" err="1"/>
              <a:t>kommunizieren</a:t>
            </a:r>
            <a:r>
              <a:rPr sz="1800" dirty="0"/>
              <a:t> </a:t>
            </a:r>
            <a:r>
              <a:rPr sz="1800" dirty="0" err="1"/>
              <a:t>sie</a:t>
            </a:r>
            <a:r>
              <a:rPr sz="1800" dirty="0"/>
              <a:t>?</a:t>
            </a:r>
            <a:br>
              <a:rPr lang="en-US" sz="1800" dirty="0"/>
            </a:b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Phase 3: Technologie </a:t>
            </a:r>
            <a:r>
              <a:rPr sz="1800" b="1" dirty="0" err="1"/>
              <a:t>auswählen</a:t>
            </a:r>
            <a:r>
              <a:rPr sz="1800" b="1" dirty="0"/>
              <a:t> </a:t>
            </a:r>
            <a:br>
              <a:rPr lang="en-US" sz="1800" dirty="0"/>
            </a:br>
            <a:r>
              <a:rPr sz="1800" dirty="0" err="1"/>
              <a:t>Womit</a:t>
            </a:r>
            <a:r>
              <a:rPr sz="1800" dirty="0"/>
              <a:t> </a:t>
            </a:r>
            <a:r>
              <a:rPr sz="1800" dirty="0" err="1"/>
              <a:t>implementieren</a:t>
            </a:r>
            <a:r>
              <a:rPr sz="1800" dirty="0"/>
              <a:t> </a:t>
            </a:r>
            <a:r>
              <a:rPr sz="1800" dirty="0" err="1"/>
              <a:t>wir</a:t>
            </a:r>
            <a:r>
              <a:rPr sz="1800" dirty="0"/>
              <a:t> das am </a:t>
            </a:r>
            <a:r>
              <a:rPr sz="1800" dirty="0" err="1"/>
              <a:t>besten</a:t>
            </a:r>
            <a:r>
              <a:rPr sz="1800" dirty="0"/>
              <a:t>? Was </a:t>
            </a:r>
            <a:r>
              <a:rPr sz="1800" dirty="0" err="1"/>
              <a:t>löst</a:t>
            </a:r>
            <a:r>
              <a:rPr sz="1800" dirty="0"/>
              <a:t> </a:t>
            </a:r>
            <a:r>
              <a:rPr sz="1800" dirty="0" err="1"/>
              <a:t>unsere</a:t>
            </a:r>
            <a:r>
              <a:rPr sz="1800" dirty="0"/>
              <a:t> </a:t>
            </a:r>
            <a:r>
              <a:rPr sz="1800" dirty="0" err="1"/>
              <a:t>spezifischen</a:t>
            </a:r>
            <a:r>
              <a:rPr sz="1800" dirty="0"/>
              <a:t> </a:t>
            </a:r>
            <a:r>
              <a:rPr sz="1800" dirty="0" err="1"/>
              <a:t>Probleme</a:t>
            </a:r>
            <a:r>
              <a:rPr sz="1800" dirty="0"/>
              <a:t>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 Patterns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Motivation und Geschichte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Design Patterns Motivation - Geschichte: Warum entstanden Design Patterns?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Christopher Alexander (1977): "A Pattern Language" - </a:t>
            </a:r>
            <a:r>
              <a:rPr sz="1800" b="1" dirty="0" err="1"/>
              <a:t>Gebäude</a:t>
            </a:r>
            <a:r>
              <a:rPr sz="1800" b="1" dirty="0"/>
              <a:t>-Architektur!</a:t>
            </a:r>
          </a:p>
          <a:p>
            <a:pPr>
              <a:lnSpc>
                <a:spcPct val="150000"/>
              </a:lnSpc>
            </a:pPr>
            <a:endParaRPr lang="en-US"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b="1" dirty="0"/>
              <a:t>Gang of Four (1994): </a:t>
            </a:r>
            <a:r>
              <a:rPr sz="1800" b="1" dirty="0" err="1"/>
              <a:t>Übertragung</a:t>
            </a:r>
            <a:r>
              <a:rPr sz="1800" b="1" dirty="0"/>
              <a:t> auf Software</a:t>
            </a:r>
            <a:r>
              <a:rPr lang="en-US" sz="1800"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Problem 1: </a:t>
            </a:r>
            <a:r>
              <a:rPr sz="1800" dirty="0" err="1"/>
              <a:t>Wiederkehrende</a:t>
            </a:r>
            <a:r>
              <a:rPr sz="1800" dirty="0"/>
              <a:t> Design-</a:t>
            </a:r>
            <a:r>
              <a:rPr sz="1800" dirty="0" err="1"/>
              <a:t>Probleme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Problem 2: Schlechte </a:t>
            </a:r>
            <a:r>
              <a:rPr sz="1800" dirty="0" err="1"/>
              <a:t>Kommunikation</a:t>
            </a:r>
            <a:r>
              <a:rPr sz="1800" dirty="0"/>
              <a:t> </a:t>
            </a:r>
            <a:r>
              <a:rPr sz="1800" dirty="0" err="1"/>
              <a:t>zwischen</a:t>
            </a:r>
            <a:r>
              <a:rPr sz="1800" dirty="0"/>
              <a:t> </a:t>
            </a:r>
            <a:r>
              <a:rPr sz="1800" dirty="0" err="1"/>
              <a:t>Entwicklern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Problem 3: </a:t>
            </a:r>
            <a:r>
              <a:rPr sz="1800" dirty="0" err="1"/>
              <a:t>Fehlende</a:t>
            </a:r>
            <a:r>
              <a:rPr sz="1800" dirty="0"/>
              <a:t> Best Practices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Warum Design Patterns? - Vier Hauptvorteile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sz="1800" dirty="0" err="1"/>
              <a:t>Bewährte</a:t>
            </a:r>
            <a:r>
              <a:rPr sz="1800" dirty="0"/>
              <a:t> </a:t>
            </a:r>
            <a:r>
              <a:rPr sz="1800" dirty="0" err="1"/>
              <a:t>Lösungen</a:t>
            </a:r>
            <a:r>
              <a:rPr sz="1800" dirty="0"/>
              <a:t> </a:t>
            </a:r>
            <a:r>
              <a:rPr sz="1800" dirty="0" err="1"/>
              <a:t>nutzen</a:t>
            </a:r>
            <a:r>
              <a:rPr sz="1800" dirty="0"/>
              <a:t>: </a:t>
            </a:r>
            <a:r>
              <a:rPr sz="1800" dirty="0" err="1"/>
              <a:t>Anstatt</a:t>
            </a:r>
            <a:r>
              <a:rPr sz="1800" dirty="0"/>
              <a:t> Rad neu </a:t>
            </a:r>
            <a:r>
              <a:rPr sz="1800" dirty="0" err="1"/>
              <a:t>erfinden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Gemeinsame</a:t>
            </a:r>
            <a:r>
              <a:rPr sz="1800" dirty="0"/>
              <a:t> </a:t>
            </a:r>
            <a:r>
              <a:rPr sz="1800" dirty="0" err="1"/>
              <a:t>Sprache</a:t>
            </a:r>
            <a:r>
              <a:rPr sz="1800" dirty="0"/>
              <a:t> </a:t>
            </a:r>
            <a:r>
              <a:rPr sz="1800" dirty="0" err="1"/>
              <a:t>entwickeln</a:t>
            </a:r>
            <a:r>
              <a:rPr sz="1800" dirty="0"/>
              <a:t>: </a:t>
            </a:r>
            <a:r>
              <a:rPr sz="1800" dirty="0" err="1"/>
              <a:t>Vokabular</a:t>
            </a:r>
            <a:r>
              <a:rPr sz="1800" dirty="0"/>
              <a:t> für Teams</a:t>
            </a:r>
          </a:p>
          <a:p>
            <a:pPr>
              <a:lnSpc>
                <a:spcPct val="150000"/>
              </a:lnSpc>
            </a:pPr>
            <a:r>
              <a:rPr sz="1800" dirty="0"/>
              <a:t>Design-</a:t>
            </a:r>
            <a:r>
              <a:rPr sz="1800" dirty="0" err="1"/>
              <a:t>Qualität</a:t>
            </a:r>
            <a:r>
              <a:rPr sz="1800" dirty="0"/>
              <a:t> </a:t>
            </a:r>
            <a:r>
              <a:rPr sz="1800" dirty="0" err="1"/>
              <a:t>verbessern</a:t>
            </a:r>
            <a:r>
              <a:rPr sz="1800" dirty="0"/>
              <a:t>: SOLID-</a:t>
            </a:r>
            <a:r>
              <a:rPr sz="1800" dirty="0" err="1"/>
              <a:t>Prinzipien</a:t>
            </a:r>
            <a:r>
              <a:rPr sz="1800" dirty="0"/>
              <a:t> </a:t>
            </a:r>
            <a:r>
              <a:rPr sz="1800" dirty="0" err="1"/>
              <a:t>kodifiziert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Wartbarkeit</a:t>
            </a:r>
            <a:r>
              <a:rPr sz="1800" dirty="0"/>
              <a:t> </a:t>
            </a:r>
            <a:r>
              <a:rPr sz="1800" dirty="0" err="1"/>
              <a:t>erhöhen</a:t>
            </a:r>
            <a:r>
              <a:rPr sz="1800" dirty="0"/>
              <a:t>: </a:t>
            </a:r>
            <a:r>
              <a:rPr sz="1800" dirty="0" err="1"/>
              <a:t>Bekannte</a:t>
            </a:r>
            <a:r>
              <a:rPr sz="1800" dirty="0"/>
              <a:t> Patterns </a:t>
            </a:r>
            <a:r>
              <a:rPr sz="1800" dirty="0" err="1"/>
              <a:t>sind</a:t>
            </a:r>
            <a:r>
              <a:rPr sz="1800" dirty="0"/>
              <a:t> </a:t>
            </a:r>
            <a:r>
              <a:rPr sz="1800" dirty="0" err="1"/>
              <a:t>verständlicher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Patterns sind NICHT... - Pattern-Missbrauch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Patterns </a:t>
            </a:r>
            <a:r>
              <a:rPr b="1" dirty="0" err="1"/>
              <a:t>sind</a:t>
            </a:r>
            <a:r>
              <a:rPr b="1" dirty="0"/>
              <a:t> NICHT:</a:t>
            </a:r>
          </a:p>
          <a:p>
            <a:pPr>
              <a:lnSpc>
                <a:spcPct val="150000"/>
              </a:lnSpc>
            </a:pPr>
            <a:r>
              <a:rPr sz="1900" dirty="0" err="1"/>
              <a:t>Silberkugeln</a:t>
            </a:r>
            <a:r>
              <a:rPr sz="1900" dirty="0"/>
              <a:t>: Patterns </a:t>
            </a:r>
            <a:r>
              <a:rPr sz="1900" dirty="0" err="1"/>
              <a:t>lösen</a:t>
            </a:r>
            <a:r>
              <a:rPr sz="1900" dirty="0"/>
              <a:t> </a:t>
            </a:r>
            <a:r>
              <a:rPr sz="1900" dirty="0" err="1"/>
              <a:t>nicht</a:t>
            </a:r>
            <a:r>
              <a:rPr sz="1900" dirty="0"/>
              <a:t> alle </a:t>
            </a:r>
            <a:r>
              <a:rPr sz="1900" dirty="0" err="1"/>
              <a:t>Probleme</a:t>
            </a:r>
            <a:endParaRPr sz="1900" dirty="0"/>
          </a:p>
          <a:p>
            <a:pPr>
              <a:lnSpc>
                <a:spcPct val="150000"/>
              </a:lnSpc>
            </a:pPr>
            <a:r>
              <a:rPr sz="1900" dirty="0"/>
              <a:t>Dogmen: Patterns </a:t>
            </a:r>
            <a:r>
              <a:rPr sz="1900" dirty="0" err="1"/>
              <a:t>müssen</a:t>
            </a:r>
            <a:r>
              <a:rPr sz="1900" dirty="0"/>
              <a:t> </a:t>
            </a:r>
            <a:r>
              <a:rPr sz="1900" dirty="0" err="1"/>
              <a:t>nicht</a:t>
            </a:r>
            <a:r>
              <a:rPr sz="1900" dirty="0"/>
              <a:t> </a:t>
            </a:r>
            <a:r>
              <a:rPr sz="1900" dirty="0" err="1"/>
              <a:t>sklavisch</a:t>
            </a:r>
            <a:r>
              <a:rPr sz="1900" dirty="0"/>
              <a:t> </a:t>
            </a:r>
            <a:r>
              <a:rPr sz="1900" dirty="0" err="1"/>
              <a:t>befolgt</a:t>
            </a:r>
            <a:r>
              <a:rPr sz="1900" dirty="0"/>
              <a:t> </a:t>
            </a:r>
            <a:r>
              <a:rPr sz="1900" dirty="0" err="1"/>
              <a:t>werden</a:t>
            </a:r>
            <a:endParaRPr sz="1900" dirty="0"/>
          </a:p>
          <a:p>
            <a:pPr>
              <a:lnSpc>
                <a:spcPct val="150000"/>
              </a:lnSpc>
            </a:pPr>
            <a:r>
              <a:rPr sz="1900" dirty="0" err="1"/>
              <a:t>Komplexität</a:t>
            </a:r>
            <a:r>
              <a:rPr sz="1900" dirty="0"/>
              <a:t> um der </a:t>
            </a:r>
            <a:r>
              <a:rPr sz="1900" dirty="0" err="1"/>
              <a:t>Komplexität</a:t>
            </a:r>
            <a:r>
              <a:rPr sz="1900" dirty="0"/>
              <a:t> </a:t>
            </a:r>
            <a:r>
              <a:rPr sz="1900" dirty="0" err="1"/>
              <a:t>willen</a:t>
            </a:r>
            <a:endParaRPr sz="1900" dirty="0"/>
          </a:p>
          <a:p>
            <a:pPr>
              <a:lnSpc>
                <a:spcPct val="150000"/>
              </a:lnSpc>
            </a:pPr>
            <a:r>
              <a:rPr sz="1900" dirty="0"/>
              <a:t>Copy-Paste Code: Patterns </a:t>
            </a:r>
            <a:r>
              <a:rPr sz="1900" dirty="0" err="1"/>
              <a:t>sind</a:t>
            </a:r>
            <a:r>
              <a:rPr sz="1900" dirty="0"/>
              <a:t> </a:t>
            </a:r>
            <a:r>
              <a:rPr sz="1900" dirty="0" err="1"/>
              <a:t>konzeptuelle</a:t>
            </a:r>
            <a:r>
              <a:rPr sz="1900" dirty="0"/>
              <a:t> </a:t>
            </a:r>
            <a:r>
              <a:rPr sz="1900" dirty="0" err="1"/>
              <a:t>Lösungen</a:t>
            </a:r>
            <a:endParaRPr sz="19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Anti-</a:t>
            </a:r>
            <a:r>
              <a:rPr b="1" dirty="0" err="1"/>
              <a:t>Beispiel</a:t>
            </a:r>
            <a:r>
              <a:rPr b="1" dirty="0"/>
              <a:t> </a:t>
            </a:r>
            <a:r>
              <a:rPr b="1" dirty="0" err="1"/>
              <a:t>aus</a:t>
            </a:r>
            <a:r>
              <a:rPr b="1" dirty="0"/>
              <a:t> der Praxis:</a:t>
            </a:r>
          </a:p>
          <a:p>
            <a:pPr>
              <a:lnSpc>
                <a:spcPct val="150000"/>
              </a:lnSpc>
            </a:pPr>
            <a:r>
              <a:rPr sz="1800" dirty="0"/>
              <a:t>Problem: </a:t>
            </a:r>
            <a:r>
              <a:rPr sz="1800" dirty="0" err="1"/>
              <a:t>Einfache</a:t>
            </a:r>
            <a:r>
              <a:rPr sz="1800" dirty="0"/>
              <a:t> </a:t>
            </a:r>
            <a:r>
              <a:rPr sz="1800" dirty="0" err="1"/>
              <a:t>Konfigurationswerte</a:t>
            </a:r>
            <a:r>
              <a:rPr sz="1800" dirty="0"/>
              <a:t> </a:t>
            </a:r>
            <a:r>
              <a:rPr sz="1800" dirty="0" err="1"/>
              <a:t>lesen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Overengineered: </a:t>
            </a:r>
            <a:r>
              <a:rPr sz="1800" dirty="0" err="1"/>
              <a:t>AbstractConfigurationFactoryBuilderStrategyProxy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Einfach</a:t>
            </a:r>
            <a:r>
              <a:rPr sz="1800" dirty="0"/>
              <a:t>: </a:t>
            </a:r>
            <a:r>
              <a:rPr sz="1800" dirty="0" err="1"/>
              <a:t>Properties.load</a:t>
            </a:r>
            <a:r>
              <a:rPr sz="1800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Refactoring Philosophie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Der Weg zu besserer Code-Qualität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ist Refactoring?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Definition </a:t>
            </a:r>
            <a:r>
              <a:rPr b="1" dirty="0" err="1"/>
              <a:t>nach</a:t>
            </a:r>
            <a:r>
              <a:rPr b="1" dirty="0"/>
              <a:t> Martin Fowler: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i="1" dirty="0"/>
              <a:t>"Refactoring is the process of changing a software system in such a way that it does not alter the external behavior of the code yet improves its internal structure."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Schlüsselelemente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 err="1"/>
              <a:t>Verhalten</a:t>
            </a:r>
            <a:r>
              <a:rPr sz="1800" dirty="0"/>
              <a:t> </a:t>
            </a:r>
            <a:r>
              <a:rPr sz="1800" dirty="0" err="1"/>
              <a:t>bleibt</a:t>
            </a:r>
            <a:r>
              <a:rPr sz="1800" dirty="0"/>
              <a:t> </a:t>
            </a:r>
            <a:r>
              <a:rPr sz="1800" dirty="0" err="1"/>
              <a:t>gleich</a:t>
            </a:r>
            <a:r>
              <a:rPr sz="1800" dirty="0"/>
              <a:t> - </a:t>
            </a:r>
            <a:r>
              <a:rPr sz="1800" dirty="0" err="1"/>
              <a:t>Funktionalität</a:t>
            </a:r>
            <a:r>
              <a:rPr sz="1800" dirty="0"/>
              <a:t> </a:t>
            </a:r>
            <a:r>
              <a:rPr sz="1800" dirty="0" err="1"/>
              <a:t>ändert</a:t>
            </a:r>
            <a:r>
              <a:rPr sz="1800" dirty="0"/>
              <a:t> </a:t>
            </a:r>
            <a:r>
              <a:rPr sz="1800" dirty="0" err="1"/>
              <a:t>sich</a:t>
            </a:r>
            <a:r>
              <a:rPr sz="1800" dirty="0"/>
              <a:t> </a:t>
            </a:r>
            <a:r>
              <a:rPr sz="1800" dirty="0" err="1"/>
              <a:t>nicht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Struktur</a:t>
            </a:r>
            <a:r>
              <a:rPr sz="1800" dirty="0"/>
              <a:t> </a:t>
            </a:r>
            <a:r>
              <a:rPr sz="1800" dirty="0" err="1"/>
              <a:t>wird</a:t>
            </a:r>
            <a:r>
              <a:rPr sz="1800" dirty="0"/>
              <a:t> </a:t>
            </a:r>
            <a:r>
              <a:rPr sz="1800" dirty="0" err="1"/>
              <a:t>besser</a:t>
            </a:r>
            <a:r>
              <a:rPr sz="1800" dirty="0"/>
              <a:t> - Code </a:t>
            </a:r>
            <a:r>
              <a:rPr sz="1800" dirty="0" err="1"/>
              <a:t>wird</a:t>
            </a:r>
            <a:r>
              <a:rPr sz="1800" dirty="0"/>
              <a:t> </a:t>
            </a:r>
            <a:r>
              <a:rPr sz="1800" dirty="0" err="1"/>
              <a:t>wartbarer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Kleine </a:t>
            </a:r>
            <a:r>
              <a:rPr sz="1800" dirty="0" err="1"/>
              <a:t>Schritte</a:t>
            </a:r>
            <a:r>
              <a:rPr sz="1800" dirty="0"/>
              <a:t> - Viele </a:t>
            </a:r>
            <a:r>
              <a:rPr sz="1800" dirty="0" err="1"/>
              <a:t>kleine</a:t>
            </a:r>
            <a:r>
              <a:rPr sz="1800" dirty="0"/>
              <a:t>, </a:t>
            </a:r>
            <a:r>
              <a:rPr sz="1800" dirty="0" err="1"/>
              <a:t>sichere</a:t>
            </a:r>
            <a:r>
              <a:rPr sz="1800" dirty="0"/>
              <a:t> </a:t>
            </a:r>
            <a:r>
              <a:rPr sz="1800" dirty="0" err="1"/>
              <a:t>Änderungen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Die Boy Scout Rule - Ursprung und Übertragung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Boy Scouts of America: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600" i="1" dirty="0"/>
              <a:t>"Try and leave this world a little better than you found it."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/>
          </a:p>
          <a:p>
            <a:pPr marL="0" indent="0">
              <a:lnSpc>
                <a:spcPct val="150000"/>
              </a:lnSpc>
              <a:buNone/>
            </a:pPr>
            <a:r>
              <a:rPr b="1" dirty="0"/>
              <a:t>Uncle Bob für Software: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600" i="1" dirty="0"/>
              <a:t>"Always leave the campground cleaner than you found it."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Praktische</a:t>
            </a:r>
            <a:r>
              <a:rPr b="1" dirty="0"/>
              <a:t> </a:t>
            </a:r>
            <a:r>
              <a:rPr b="1" dirty="0" err="1"/>
              <a:t>Anwendung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Bei </a:t>
            </a:r>
            <a:r>
              <a:rPr sz="1800" dirty="0" err="1"/>
              <a:t>jedem</a:t>
            </a:r>
            <a:r>
              <a:rPr sz="1800" dirty="0"/>
              <a:t> Code-Touch: </a:t>
            </a:r>
            <a:r>
              <a:rPr sz="1800" dirty="0" err="1"/>
              <a:t>Verstehe</a:t>
            </a:r>
            <a:r>
              <a:rPr sz="1800" dirty="0"/>
              <a:t> → </a:t>
            </a:r>
            <a:r>
              <a:rPr sz="1800" dirty="0" err="1"/>
              <a:t>Verbessere</a:t>
            </a:r>
            <a:r>
              <a:rPr sz="1800" dirty="0"/>
              <a:t> → </a:t>
            </a:r>
            <a:r>
              <a:rPr sz="1800" dirty="0" err="1"/>
              <a:t>Prüfe</a:t>
            </a:r>
            <a:r>
              <a:rPr sz="1800" dirty="0"/>
              <a:t> → </a:t>
            </a:r>
            <a:r>
              <a:rPr sz="1800" dirty="0" err="1"/>
              <a:t>Committe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Konkrete</a:t>
            </a:r>
            <a:r>
              <a:rPr sz="1800" dirty="0"/>
              <a:t> </a:t>
            </a:r>
            <a:r>
              <a:rPr sz="1800" dirty="0" err="1"/>
              <a:t>Aktionen</a:t>
            </a:r>
            <a:r>
              <a:rPr sz="1800" dirty="0"/>
              <a:t>: Variable </a:t>
            </a:r>
            <a:r>
              <a:rPr sz="1800" dirty="0" err="1"/>
              <a:t>umbenennen</a:t>
            </a:r>
            <a:r>
              <a:rPr sz="1800" dirty="0"/>
              <a:t>, Magic Numbers </a:t>
            </a:r>
            <a:r>
              <a:rPr sz="1800" dirty="0" err="1"/>
              <a:t>extrahieren</a:t>
            </a:r>
            <a:r>
              <a:rPr sz="1800" dirty="0"/>
              <a:t>, Long Methods </a:t>
            </a:r>
            <a:r>
              <a:rPr sz="1800" dirty="0" err="1"/>
              <a:t>aufteilen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in den nächsten 4 Blöcken lernen?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Block 1: Creational Patterns - Flexible Objekterzeugung in Enterprise-Systemen</a:t>
            </a:r>
          </a:p>
          <a:p>
            <a:r>
              <a:t>Block 2: Structural Patterns - Objektkomposition und Systemintegration</a:t>
            </a:r>
          </a:p>
          <a:p>
            <a:r>
              <a:t>Block 3: Behavioral Patterns - Verhalten und Kommunikation zwischen Objekten</a:t>
            </a:r>
          </a:p>
          <a:p>
            <a:r>
              <a:t>Block 4: Advanced Patterns - Komplexe Szenarien und Pattern-Kombinationen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Wann refactoren? - Die "Rule of Three"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Die "Rule of Three":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1. Das </a:t>
            </a:r>
            <a:r>
              <a:rPr sz="1800" dirty="0" err="1"/>
              <a:t>erste</a:t>
            </a:r>
            <a:r>
              <a:rPr sz="1800" dirty="0"/>
              <a:t> Mal - </a:t>
            </a:r>
            <a:r>
              <a:rPr sz="1800" dirty="0" err="1"/>
              <a:t>mache</a:t>
            </a:r>
            <a:r>
              <a:rPr sz="1800" dirty="0"/>
              <a:t> es </a:t>
            </a:r>
            <a:r>
              <a:rPr sz="1800" dirty="0" err="1"/>
              <a:t>einfach</a:t>
            </a: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2. Das </a:t>
            </a:r>
            <a:r>
              <a:rPr sz="1800" dirty="0" err="1"/>
              <a:t>zweite</a:t>
            </a:r>
            <a:r>
              <a:rPr sz="1800" dirty="0"/>
              <a:t> Mal - </a:t>
            </a:r>
            <a:r>
              <a:rPr sz="1800" dirty="0" err="1"/>
              <a:t>ärgere</a:t>
            </a:r>
            <a:r>
              <a:rPr sz="1800" dirty="0"/>
              <a:t> dich </a:t>
            </a:r>
            <a:r>
              <a:rPr sz="1800" dirty="0" err="1"/>
              <a:t>über</a:t>
            </a:r>
            <a:r>
              <a:rPr sz="1800" dirty="0"/>
              <a:t> </a:t>
            </a:r>
            <a:r>
              <a:rPr sz="1800" dirty="0" err="1"/>
              <a:t>Duplikation</a:t>
            </a:r>
            <a:r>
              <a:rPr sz="1800" dirty="0"/>
              <a:t>, </a:t>
            </a:r>
            <a:r>
              <a:rPr sz="1800" dirty="0" err="1"/>
              <a:t>aber</a:t>
            </a:r>
            <a:r>
              <a:rPr sz="1800" dirty="0"/>
              <a:t> </a:t>
            </a:r>
            <a:r>
              <a:rPr sz="1800" dirty="0" err="1"/>
              <a:t>mache</a:t>
            </a:r>
            <a:r>
              <a:rPr sz="1800" dirty="0"/>
              <a:t> es </a:t>
            </a:r>
            <a:r>
              <a:rPr sz="1800" dirty="0" err="1"/>
              <a:t>trotzdem</a:t>
            </a: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3. Das </a:t>
            </a:r>
            <a:r>
              <a:rPr sz="1800" dirty="0" err="1"/>
              <a:t>dritte</a:t>
            </a:r>
            <a:r>
              <a:rPr sz="1800" dirty="0"/>
              <a:t> Mal - </a:t>
            </a:r>
            <a:r>
              <a:rPr sz="1800" dirty="0" err="1"/>
              <a:t>refactore</a:t>
            </a:r>
            <a:r>
              <a:rPr sz="1800" dirty="0"/>
              <a:t>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Refactoring-Trigger:</a:t>
            </a:r>
          </a:p>
          <a:p>
            <a:pPr>
              <a:lnSpc>
                <a:spcPct val="150000"/>
              </a:lnSpc>
            </a:pPr>
            <a:r>
              <a:rPr sz="1800" dirty="0"/>
              <a:t>Wenn du Code verstehen </a:t>
            </a:r>
            <a:r>
              <a:rPr sz="1800" dirty="0" err="1"/>
              <a:t>musst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Wenn du </a:t>
            </a:r>
            <a:r>
              <a:rPr sz="1800" dirty="0" err="1"/>
              <a:t>Duplikation</a:t>
            </a:r>
            <a:r>
              <a:rPr sz="1800" dirty="0"/>
              <a:t> </a:t>
            </a:r>
            <a:r>
              <a:rPr sz="1800" dirty="0" err="1"/>
              <a:t>siehst</a:t>
            </a:r>
            <a:r>
              <a:rPr lang="en-US" sz="1800" dirty="0"/>
              <a:t> (Copy-Paste Code)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Wenn Code "</a:t>
            </a:r>
            <a:r>
              <a:rPr sz="1800" dirty="0" err="1"/>
              <a:t>riecht</a:t>
            </a:r>
            <a:r>
              <a:rPr sz="1800" dirty="0"/>
              <a:t>" (Long Method, Large Class, Long Parameter List)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Refactoring-Sicherheitsmaßnahmen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Tests </a:t>
            </a:r>
            <a:r>
              <a:rPr b="1" dirty="0" err="1"/>
              <a:t>zuerst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Vor Refactoring: </a:t>
            </a:r>
            <a:r>
              <a:rPr sz="1800" dirty="0" err="1"/>
              <a:t>Verstehe</a:t>
            </a:r>
            <a:r>
              <a:rPr sz="1800" dirty="0"/>
              <a:t> </a:t>
            </a:r>
            <a:r>
              <a:rPr sz="1800" dirty="0" err="1"/>
              <a:t>Verhalten</a:t>
            </a:r>
            <a:r>
              <a:rPr sz="1800" dirty="0"/>
              <a:t>, </a:t>
            </a:r>
            <a:r>
              <a:rPr sz="1800" dirty="0" err="1"/>
              <a:t>schreibe</a:t>
            </a:r>
            <a:r>
              <a:rPr sz="1800" dirty="0"/>
              <a:t> Tests, alle Tests </a:t>
            </a:r>
            <a:r>
              <a:rPr sz="1800" dirty="0" err="1"/>
              <a:t>grün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 err="1"/>
              <a:t>Während</a:t>
            </a:r>
            <a:r>
              <a:rPr sz="1800" dirty="0"/>
              <a:t> Refactoring: Nach </a:t>
            </a:r>
            <a:r>
              <a:rPr sz="1800" dirty="0" err="1"/>
              <a:t>jedem</a:t>
            </a:r>
            <a:r>
              <a:rPr sz="1800" dirty="0"/>
              <a:t> Schritt Tests </a:t>
            </a:r>
            <a:r>
              <a:rPr sz="1800" dirty="0" err="1"/>
              <a:t>laufen</a:t>
            </a:r>
            <a:r>
              <a:rPr sz="1800" dirty="0"/>
              <a:t> </a:t>
            </a:r>
            <a:r>
              <a:rPr sz="1800" dirty="0" err="1"/>
              <a:t>lassen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Nach Refactoring: Alle Tests </a:t>
            </a:r>
            <a:r>
              <a:rPr sz="1800" dirty="0" err="1"/>
              <a:t>noch</a:t>
            </a:r>
            <a:r>
              <a:rPr sz="1800" dirty="0"/>
              <a:t> </a:t>
            </a:r>
            <a:r>
              <a:rPr sz="1800" dirty="0" err="1"/>
              <a:t>grün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b="1" dirty="0"/>
              <a:t>Kleine </a:t>
            </a:r>
            <a:r>
              <a:rPr b="1" dirty="0" err="1"/>
              <a:t>Schritte</a:t>
            </a:r>
            <a:r>
              <a:rPr b="1" dirty="0"/>
              <a:t> und IDE-</a:t>
            </a:r>
            <a:r>
              <a:rPr b="1" dirty="0" err="1"/>
              <a:t>Unterstützung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Ein Schritt </a:t>
            </a:r>
            <a:r>
              <a:rPr sz="1800" dirty="0" err="1"/>
              <a:t>nach</a:t>
            </a:r>
            <a:r>
              <a:rPr sz="1800" dirty="0"/>
              <a:t> dem </a:t>
            </a:r>
            <a:r>
              <a:rPr sz="1800" dirty="0" err="1"/>
              <a:t>anderen</a:t>
            </a:r>
            <a:endParaRPr sz="1800" dirty="0"/>
          </a:p>
          <a:p>
            <a:pPr>
              <a:lnSpc>
                <a:spcPct val="150000"/>
              </a:lnSpc>
            </a:pPr>
            <a:r>
              <a:rPr sz="1800" dirty="0"/>
              <a:t>Extract Method, Rename Variable, Move Method</a:t>
            </a:r>
          </a:p>
          <a:p>
            <a:pPr>
              <a:lnSpc>
                <a:spcPct val="150000"/>
              </a:lnSpc>
            </a:pPr>
            <a:r>
              <a:rPr sz="1800" dirty="0"/>
              <a:t>IDE </a:t>
            </a:r>
            <a:r>
              <a:rPr sz="1800" dirty="0" err="1"/>
              <a:t>kann</a:t>
            </a:r>
            <a:r>
              <a:rPr sz="1800" dirty="0"/>
              <a:t> </a:t>
            </a:r>
            <a:r>
              <a:rPr sz="1800" dirty="0" err="1"/>
              <a:t>viel</a:t>
            </a:r>
            <a:r>
              <a:rPr sz="1800" dirty="0"/>
              <a:t> </a:t>
            </a:r>
            <a:r>
              <a:rPr sz="1800" dirty="0" err="1"/>
              <a:t>automatisch</a:t>
            </a:r>
            <a:r>
              <a:rPr sz="1800" dirty="0"/>
              <a:t> und </a:t>
            </a:r>
            <a:r>
              <a:rPr sz="1800" dirty="0" err="1"/>
              <a:t>sicher</a:t>
            </a:r>
            <a:r>
              <a:rPr sz="1800" dirty="0"/>
              <a:t> </a:t>
            </a:r>
            <a:r>
              <a:rPr sz="1800" dirty="0" err="1"/>
              <a:t>machen</a:t>
            </a:r>
            <a:endParaRPr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Refactoring als Weg zu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Typischer</a:t>
            </a:r>
            <a:r>
              <a:rPr b="1" dirty="0"/>
              <a:t> </a:t>
            </a:r>
            <a:r>
              <a:rPr b="1" dirty="0" err="1"/>
              <a:t>Ablauf</a:t>
            </a:r>
            <a:r>
              <a:rPr b="1" dirty="0"/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1. </a:t>
            </a:r>
            <a:r>
              <a:rPr sz="1800" dirty="0" err="1"/>
              <a:t>Duplikation</a:t>
            </a:r>
            <a:r>
              <a:rPr sz="1800" dirty="0"/>
              <a:t> </a:t>
            </a:r>
            <a:r>
              <a:rPr sz="1800" dirty="0" err="1"/>
              <a:t>entsteht</a:t>
            </a:r>
            <a:r>
              <a:rPr sz="1800" dirty="0"/>
              <a:t> </a:t>
            </a:r>
            <a:r>
              <a:rPr sz="1800" dirty="0" err="1"/>
              <a:t>natürlich</a:t>
            </a: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2. Refactoring </a:t>
            </a:r>
            <a:r>
              <a:rPr sz="1800" dirty="0" err="1"/>
              <a:t>macht</a:t>
            </a:r>
            <a:r>
              <a:rPr sz="1800" dirty="0"/>
              <a:t> </a:t>
            </a:r>
            <a:r>
              <a:rPr sz="1800" dirty="0" err="1"/>
              <a:t>Gemeinsamkeiten</a:t>
            </a:r>
            <a:r>
              <a:rPr sz="1800" dirty="0"/>
              <a:t> </a:t>
            </a:r>
            <a:r>
              <a:rPr sz="1800" dirty="0" err="1"/>
              <a:t>sichtbar</a:t>
            </a:r>
            <a:endParaRPr sz="1800" dirty="0"/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3. Pattern Recognition - "Das </a:t>
            </a:r>
            <a:r>
              <a:rPr sz="1800" dirty="0" err="1"/>
              <a:t>ist</a:t>
            </a:r>
            <a:r>
              <a:rPr sz="1800" dirty="0"/>
              <a:t> </a:t>
            </a:r>
            <a:r>
              <a:rPr sz="1800" dirty="0" err="1"/>
              <a:t>ein</a:t>
            </a:r>
            <a:r>
              <a:rPr sz="1800" dirty="0"/>
              <a:t> </a:t>
            </a:r>
            <a:r>
              <a:rPr sz="1800" dirty="0" err="1"/>
              <a:t>bekanntes</a:t>
            </a:r>
            <a:r>
              <a:rPr sz="1800" dirty="0"/>
              <a:t> Problem"</a:t>
            </a:r>
          </a:p>
          <a:p>
            <a:pPr marL="0" indent="0">
              <a:lnSpc>
                <a:spcPct val="150000"/>
              </a:lnSpc>
              <a:buNone/>
            </a:pPr>
            <a:r>
              <a:rPr sz="1800" dirty="0"/>
              <a:t>4. Pattern Application - </a:t>
            </a:r>
            <a:r>
              <a:rPr sz="1800" dirty="0" err="1"/>
              <a:t>Bekannte</a:t>
            </a:r>
            <a:r>
              <a:rPr sz="1800" dirty="0"/>
              <a:t> </a:t>
            </a:r>
            <a:r>
              <a:rPr sz="1800" dirty="0" err="1"/>
              <a:t>Lösung</a:t>
            </a:r>
            <a:r>
              <a:rPr sz="1800" dirty="0"/>
              <a:t> </a:t>
            </a:r>
            <a:r>
              <a:rPr sz="1800" dirty="0" err="1"/>
              <a:t>anwenden</a:t>
            </a:r>
            <a:endParaRPr sz="18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b="1" dirty="0" err="1"/>
              <a:t>Wichtige</a:t>
            </a:r>
            <a:r>
              <a:rPr b="1" dirty="0"/>
              <a:t> </a:t>
            </a:r>
            <a:r>
              <a:rPr b="1" dirty="0" err="1"/>
              <a:t>Erkenntnis</a:t>
            </a:r>
            <a:r>
              <a:rPr b="1" dirty="0"/>
              <a:t>:</a:t>
            </a:r>
          </a:p>
          <a:p>
            <a:pPr>
              <a:lnSpc>
                <a:spcPct val="150000"/>
              </a:lnSpc>
            </a:pPr>
            <a:r>
              <a:rPr sz="1800" dirty="0"/>
              <a:t>Patterns </a:t>
            </a:r>
            <a:r>
              <a:rPr sz="1800" dirty="0" err="1"/>
              <a:t>werden</a:t>
            </a:r>
            <a:r>
              <a:rPr sz="1800" dirty="0"/>
              <a:t> </a:t>
            </a:r>
            <a:r>
              <a:rPr sz="1800" dirty="0" err="1"/>
              <a:t>durch</a:t>
            </a:r>
            <a:r>
              <a:rPr sz="1800" dirty="0"/>
              <a:t> Refactoring </a:t>
            </a:r>
            <a:r>
              <a:rPr sz="1800" dirty="0" err="1"/>
              <a:t>eingeführt</a:t>
            </a:r>
            <a:r>
              <a:rPr sz="1800" dirty="0"/>
              <a:t>, </a:t>
            </a:r>
            <a:r>
              <a:rPr sz="1800" dirty="0" err="1"/>
              <a:t>nicht</a:t>
            </a:r>
            <a:r>
              <a:rPr sz="1800" dirty="0"/>
              <a:t> von Anfang an </a:t>
            </a:r>
            <a:r>
              <a:rPr sz="1800" dirty="0" err="1"/>
              <a:t>geplant</a:t>
            </a:r>
            <a:r>
              <a:rPr sz="1800" dirty="0"/>
              <a:t>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1: Creational Patterns - Schwerpunkt: Objekterzeugung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Factory Method: Objekterzeugung ohne konkrete Klassen</a:t>
            </a:r>
          </a:p>
          <a:p>
            <a:r>
              <a:t>Abstract Factory: Familien verwandter Objekte</a:t>
            </a:r>
          </a:p>
          <a:p>
            <a:r>
              <a:t>Builder: Komplexe Objekte Schritt für Schritt aufbauen</a:t>
            </a:r>
          </a:p>
          <a:p>
            <a:r>
              <a:t>Prototype: Objektklonierung für kostspielige Initialisierung</a:t>
            </a:r>
          </a:p>
          <a:p>
            <a:r>
              <a:t>Singleton: Eine Instanz für das ganze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2: Structural Patterns - Schwerpunkt: Strukturelle Komposition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Adapter: Inkompatible Schnittstellen verbinden</a:t>
            </a:r>
          </a:p>
          <a:p>
            <a:r>
              <a:t>Decorator: Verhalten dynamisch erweitern</a:t>
            </a:r>
          </a:p>
          <a:p>
            <a:r>
              <a:t>Facade: Komplexe Subsysteme vereinfachen</a:t>
            </a:r>
          </a:p>
          <a:p>
            <a:r>
              <a:t>Composite: Hierarchische Strukturen behandeln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3: Behavioral Patterns - Schwerpunkt: Verhalten und Kommunikation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Observer: Ereignisse propagieren</a:t>
            </a:r>
          </a:p>
          <a:p>
            <a:r>
              <a:t>Strategy: Algorithmen austauschbar machen</a:t>
            </a:r>
          </a:p>
          <a:p>
            <a:r>
              <a:t>Command: Operationen als Objekte</a:t>
            </a:r>
          </a:p>
          <a:p>
            <a:r>
              <a:t>State: Zustandsabhängiges Verhalten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Block 4: Advanced Patterns - Schwerpunkt: Komplexe Szenarien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Template Method: Algorithmus-Skelett mit variablen Teilen</a:t>
            </a:r>
          </a:p>
          <a:p>
            <a:r>
              <a:t>Visitor: Operationen von Datenstruktur trennen</a:t>
            </a:r>
          </a:p>
          <a:p>
            <a:r>
              <a:t>Chain of Responsibility: Requests durch Handler-Kette</a:t>
            </a:r>
          </a:p>
          <a:p>
            <a:r>
              <a:t>Mediator: Komplexe Objekt-Interaktionen koordinieren</a:t>
            </a:r>
          </a:p>
          <a:p>
            <a:r>
              <a:t>Enterprise Patterns: Repository, Unit of Work, MVC/MVP/MVVM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Was werden wir NICHT behandeln? - Bewusst ausgeklammerte Themen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Framework-</a:t>
            </a:r>
            <a:r>
              <a:rPr dirty="0" err="1"/>
              <a:t>spezifische</a:t>
            </a:r>
            <a:r>
              <a:rPr dirty="0"/>
              <a:t> Patterns (Spring, Hibernate, etc.)</a:t>
            </a:r>
          </a:p>
          <a:p>
            <a:r>
              <a:rPr dirty="0"/>
              <a:t>Concurrency-Patterns (</a:t>
            </a:r>
            <a:r>
              <a:rPr dirty="0" err="1"/>
              <a:t>würde</a:t>
            </a:r>
            <a:r>
              <a:rPr dirty="0"/>
              <a:t> </a:t>
            </a:r>
            <a:r>
              <a:rPr dirty="0" err="1"/>
              <a:t>eigenen</a:t>
            </a:r>
            <a:r>
              <a:rPr dirty="0"/>
              <a:t> Workshop </a:t>
            </a:r>
            <a:r>
              <a:rPr dirty="0" err="1"/>
              <a:t>füllen</a:t>
            </a:r>
            <a:r>
              <a:rPr dirty="0"/>
              <a:t>)</a:t>
            </a:r>
          </a:p>
          <a:p>
            <a:r>
              <a:rPr dirty="0"/>
              <a:t>Specific UI-Frameworks (Angular, React, Vue)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Lernziele und Kompetenzen - Zentrale Problemstellungen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Legacy-System Integration und Adapter-Patterns</a:t>
            </a:r>
          </a:p>
          <a:p>
            <a:r>
              <a:t>Flexible Objekterzeugung und Dependency Management</a:t>
            </a:r>
          </a:p>
          <a:p>
            <a:r>
              <a:t>Algorithmus-Variationen und Strategy-Patterns</a:t>
            </a:r>
          </a:p>
          <a:p>
            <a:r>
              <a:t>Event-basierte Kommunikation und Observer-Patterns</a:t>
            </a:r>
          </a:p>
          <a:p>
            <a:r>
              <a:t>Komplexe Objektstrukturen und Composite-Patterns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</TotalTime>
  <Words>2064</Words>
  <Application>Microsoft Macintosh PowerPoint</Application>
  <PresentationFormat>Widescreen</PresentationFormat>
  <Paragraphs>202</Paragraphs>
  <Slides>32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Aptos</vt:lpstr>
      <vt:lpstr>Arial</vt:lpstr>
      <vt:lpstr>Open Sans</vt:lpstr>
      <vt:lpstr>Open Sans Light</vt:lpstr>
      <vt:lpstr>Source Code Pro</vt:lpstr>
      <vt:lpstr>Custom Design</vt:lpstr>
      <vt:lpstr>Software Architektur</vt:lpstr>
      <vt:lpstr>Workshop-Erwartungen</vt:lpstr>
      <vt:lpstr>Was werden wir in den nächsten 4 Blöcken lernen?</vt:lpstr>
      <vt:lpstr>Block 1: Creational Patterns - Schwerpunkt: Objekterzeugung</vt:lpstr>
      <vt:lpstr>Block 2: Structural Patterns - Schwerpunkt: Strukturelle Komposition</vt:lpstr>
      <vt:lpstr>Block 3: Behavioral Patterns - Schwerpunkt: Verhalten und Kommunikation</vt:lpstr>
      <vt:lpstr>Block 4: Advanced Patterns - Schwerpunkt: Komplexe Szenarien</vt:lpstr>
      <vt:lpstr>Was werden wir NICHT behandeln? - Bewusst ausgeklammerte Themen</vt:lpstr>
      <vt:lpstr>Lernziele und Kompetenzen - Zentrale Problemstellungen</vt:lpstr>
      <vt:lpstr>Praktische Organisation</vt:lpstr>
      <vt:lpstr>Software-Architektur</vt:lpstr>
      <vt:lpstr>Was ist Software-Architektur? - Verschiedene Definitionen</vt:lpstr>
      <vt:lpstr>Enterprise-Kontext - Besonderheiten in großen Unternehmen</vt:lpstr>
      <vt:lpstr>Clean Code</vt:lpstr>
      <vt:lpstr>Clean Code Grundlagen - Was bedeutet "sauber"?</vt:lpstr>
      <vt:lpstr>Software-Lebenszyklus in der Praxis</vt:lpstr>
      <vt:lpstr>Technische Schulden</vt:lpstr>
      <vt:lpstr>Fachlichkeit vor Technik</vt:lpstr>
      <vt:lpstr>Das häufigste Anti-Pattern: Technology-First</vt:lpstr>
      <vt:lpstr>Technology-First Beispiele</vt:lpstr>
      <vt:lpstr>Domain-Driven Design: Fachlichkeit First - Die richtige Reihenfolge</vt:lpstr>
      <vt:lpstr>Die richtige Herangehensweise - Fragen in der richtigen Reihenfolge</vt:lpstr>
      <vt:lpstr>Design Patterns</vt:lpstr>
      <vt:lpstr>Design Patterns Motivation - Geschichte: Warum entstanden Design Patterns?</vt:lpstr>
      <vt:lpstr>Warum Design Patterns? - Vier Hauptvorteile</vt:lpstr>
      <vt:lpstr>Patterns sind NICHT... - Pattern-Missbrauch vermeiden</vt:lpstr>
      <vt:lpstr>Refactoring Philosophie</vt:lpstr>
      <vt:lpstr>Was ist Refactoring?</vt:lpstr>
      <vt:lpstr>Die Boy Scout Rule - Ursprung und Übertragung</vt:lpstr>
      <vt:lpstr>Wann refactoren? - Die "Rule of Three"</vt:lpstr>
      <vt:lpstr>Refactoring-Sicherheitsmaßnahmen</vt:lpstr>
      <vt:lpstr>Refactoring als Weg zu Patterns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10</cp:revision>
  <dcterms:created xsi:type="dcterms:W3CDTF">2025-09-10T03:57:45Z</dcterms:created>
  <dcterms:modified xsi:type="dcterms:W3CDTF">2025-09-15T04:55:55Z</dcterms:modified>
</cp:coreProperties>
</file>