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Trend Analysis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Acquisition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95</c:v>
                </c:pt>
                <c:pt idx="2">
                  <c:v>120</c:v>
                </c:pt>
                <c:pt idx="3">
                  <c:v>145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Anti-Patterns Catalog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Patterns Workshop 2025\nTelekom Architecture Training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Key Performance Indicators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94%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200" b="1" i="0" u="none">
                <a:solidFill>
                  <a:srgbClr val="FFFFFF"/>
                </a:solidFill>
                <a:latin typeface="Segoe UI"/>
              </a:rPr>
              <a:t>Customer Satisfaction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292608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8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$2.4M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FFFFFF"/>
                </a:solidFill>
                <a:latin typeface="Segoe UI"/>
              </a:rPr>
              <a:t>Annual Revenue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539496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39496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247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96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FFFFFF"/>
                </a:solidFill>
                <a:latin typeface="Segoe UI"/>
              </a:rPr>
              <a:t>New Customers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Current Situation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Overview of Anti-Patterns Catalog covering Architecture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(Blob, Spaghetti, Lava Flow, Golden Hammer, Vendor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Lock-In), Design (Copy-Paste, Hard Coding, Shotgun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Surgery), Performance (Premature Optimization, N+1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Query), Security (Security by Obscurity, SQL Injection),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Testing (Excessive Setup, Fragile Tests), Process (Death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March, Analysis Paralysis, Feature Creep), Data (Magic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Database, Blob Storage), Communication (Mushroom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Management, Email-Driven Development) with symptoms,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code examples, and solutions: • Current status • Key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challenges • Market position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Strengths: • Advantage 1 • Advantage 2 • Advantage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Opportunities: • Opportunity 1 • Opportunity 2 • Opportunity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Anti-Patterns?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Anti-Patterns sind häufig verwendete, aber ineffektive oder kontraproduktive Lösungsansätze in der Softwareentwicklung</a:t>
            </a:r>
          </a:p>
          <a:p>
            <a:pPr/>
            <a:r>
              <a:t>Seem like good solutions initially</a:t>
            </a:r>
          </a:p>
          <a:p>
            <a:pPr/>
            <a:r>
              <a:t>Lead to more problems than they solve</a:t>
            </a:r>
          </a:p>
          <a:p>
            <a:pPr/>
            <a:r>
              <a:t>Widely adopted despite being harmful</a:t>
            </a:r>
          </a:p>
          <a:p>
            <a:pPr/>
            <a:r>
              <a:t>Have well-documented better alternatives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 Lava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Flow, Golden Hammer, Vendor Lock-In), Design (Copy-Paste, Hard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Coding, Shotgun Surgery), Performance (Premature Optimization,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N+1 Query), Security (Security by Obscurity, SQL Injection), Testing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(Excessive Setup, Fragile Tests), Process (Death March, Analysis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Paralysis, Feature Creep), Data (Magic Database, Blob Storage),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Communication (Mushroom Management, Email-Driven Development)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with symptoms, code examples, and solutions -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Key Points: • Point 1 • Point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800" b="1" i="0" u="none">
                <a:solidFill>
                  <a:srgbClr val="444444"/>
                </a:solidFill>
                <a:latin typeface="Segoe UI"/>
              </a:rPr>
              <a:t>Details: • Detail 1 • Detail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tmpulr3xev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444444"/>
                </a:solidFill>
                <a:latin typeface="Segoe UI"/>
              </a:rPr>
              <a:t>Thank you for your attention Questions &amp;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Architecture Anti-Patterns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Structural problems in system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The Blob (God Object)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Eine Klasse oder ein Modul, das zu viele Verantwortlichkeiten übernimmt und exponentiell wächst.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Blob - Symptoms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Klassen mit mehr als 1000 Zeilen Code</a:t>
            </a:r>
          </a:p>
          <a:p>
            <a:pPr/>
            <a:r>
              <a:t>Mehr als 20 öffentliche Methoden</a:t>
            </a:r>
          </a:p>
          <a:p>
            <a:pPr/>
            <a:r>
              <a:t>Niedrige Kohäsion, hohe Kopplung</a:t>
            </a:r>
          </a:p>
          <a:p>
            <a:pPr/>
            <a:r>
              <a:t>Schwer testbar und wartbar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Blob - Bad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CustomerService {</a:t>
            </a:r>
          </a:p>
          <a:p>
            <a:r>
              <a:t>    // Kundenverwaltung</a:t>
            </a:r>
          </a:p>
          <a:p>
            <a:r>
              <a:t>    public void createCustomer() { ... }</a:t>
            </a:r>
          </a:p>
          <a:p>
            <a:r>
              <a:t>    public void updateCustomer() { ... }</a:t>
            </a:r>
          </a:p>
          <a:p>
            <a:r>
              <a:t>    </a:t>
            </a:r>
          </a:p>
          <a:p>
            <a:r>
              <a:t>    // Rechnungserstellung</a:t>
            </a:r>
          </a:p>
          <a:p>
            <a:r>
              <a:t>    public void generateBill() { ... }</a:t>
            </a:r>
          </a:p>
          <a:p>
            <a:r>
              <a:t>    public void sendBill() { ... }</a:t>
            </a:r>
          </a:p>
          <a:p>
            <a:r>
              <a:t>    </a:t>
            </a:r>
          </a:p>
          <a:p>
            <a:r>
              <a:t>    // Vertragsverwaltung</a:t>
            </a:r>
          </a:p>
          <a:p>
            <a:r>
              <a:t>    public void createContract() { ... }</a:t>
            </a:r>
          </a:p>
          <a:p>
            <a:r>
              <a:t>    public void cancelContract() { ... }</a:t>
            </a:r>
          </a:p>
          <a:p>
            <a:r>
              <a:t>    </a:t>
            </a:r>
          </a:p>
          <a:p>
            <a:r>
              <a:t>    // Produktkatalog</a:t>
            </a:r>
          </a:p>
          <a:p>
            <a:r>
              <a:t>    public void addProduct() { ... }</a:t>
            </a:r>
          </a:p>
          <a:p>
            <a:r>
              <a:t>    public void removeProduct() { ... }</a:t>
            </a:r>
          </a:p>
          <a:p>
            <a:r>
              <a:t>    </a:t>
            </a:r>
          </a:p>
          <a:p>
            <a:r>
              <a:t>    // Notification</a:t>
            </a:r>
          </a:p>
          <a:p>
            <a:r>
              <a:t>    public void sendEmail() { ... }</a:t>
            </a:r>
          </a:p>
          <a:p>
            <a:r>
              <a:t>    public void sendSMS() { ... }</a:t>
            </a:r>
          </a:p>
          <a:p>
            <a:r>
              <a:t>    </a:t>
            </a:r>
          </a:p>
          <a:p>
            <a:r>
              <a:t>    // 50+ weitere Methoden...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Blob -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Anwendung des Single Responsibility Principle</a:t>
            </a:r>
          </a:p>
          <a:p>
            <a:pPr/>
            <a:r>
              <a:t>Aufteilen in spezialisierte Services</a:t>
            </a:r>
          </a:p>
          <a:p>
            <a:pPr/>
            <a:r>
              <a:t>Verwendung von Facade Pattern bei komplexen Interaktionen</a:t>
            </a:r>
          </a:p>
          <a:p>
            <a:pPr/>
            <a:r>
              <a:t>CustomerService → Customer management only</a:t>
            </a:r>
          </a:p>
          <a:p>
            <a:pPr/>
            <a:r>
              <a:t>BillingService → Bill generation and sending</a:t>
            </a:r>
          </a:p>
          <a:p>
            <a:pPr/>
            <a:r>
              <a:t>ContractService → Contract management</a:t>
            </a:r>
          </a:p>
          <a:p>
            <a:pPr/>
            <a:r>
              <a:t>ProductCatalogService → Product operations</a:t>
            </a:r>
          </a:p>
          <a:p>
            <a:pPr/>
            <a:r>
              <a:t>NotificationService → Communication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Anti-Patterns Catalog covering Architecture (Blob, Spaghetti,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Lava Flow, Golden Hammer, Vendor Lock-In), Design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(Copy-Paste, Hard Coding, Shotgun Surgery), Performance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(Premature Optimization, N+1 Query), Security (Security by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Obscurity, SQL Injection), Testing (Excessive Setup, Fragile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Tests), Process (Death March, Analysis Paralysis, Feature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Creep), Data (Magic Database, Blob Storage), Communication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(Mushroom Management, Email-Driven Development) with</a:t>
            </a:r>
          </a:p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0078D7"/>
                </a:solidFill>
                <a:latin typeface="Segoe UI"/>
              </a:rPr>
              <a:t>symptoms, code examples, and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Executive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Business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45920"/>
            <a:ext cx="7315200" cy="914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5486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1. Executive Summary 2. Current Situation 3. Analysis &amp; Insights 4.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Recommendations 5.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