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 Workshop-Struktur folgt der bewährten GoF-Kategorisierung und fokussiert auf praktische Enterprise-Anwendungsfälle. Jeder Block kombiniert Theorie mit intensiven Praxisübungen.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Definitionen zeigen verschiedene Perspektiven auf Software-Architektur. Gemeinsame Erkenntnisse: Struktur (Organisation der Software), Entscheidungen (wichtige Design-Entscheidungen), Beziehungen (Zusammenhänge), Kosten (spätere Änderbarkeit), Kommunikation (Vermittlung des Designs).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Definition betont sowohl technische Aspekte (Struktur, Verhalten) als auch fachliche Ziele. Architektur ist nicht nur Technik - sie muss Geschäftsziele verstehen und unterstützen.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Enterprise-Herausforderungen: Modernisierung bei laufendem Betrieb, Compliance und Governance, Performance bei hoher Last, Kostenoptimierung bei gleichzeitig hoher Qualität. Integration von Dutzenden von 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Clean Code Definition nach Robert C. Martin: "Code that has been taken care of." 80% der Zeit wird Code gelesen, nur 20% geschrieben. Wartbarkeit ist wichtiger als Cleverness.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Legacy-Systeme mit Millionen Zeilen undokumentiertem Code verursachen hohe Wartungskosten, weil jede kleine Änderung Wochen dauert und risikoreich ist. Clean Code ist eine Investition in die Zukunft.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Auswirkungen: Zinsen (jede Änderung dauert länger), Hauptsumme (Aufwand für Refactoring), Insolvenz (System nicht mehr wartbar). Schulden-Management: Sichtbar machen, priorisieren, kontinuierlich abbauen.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Technology-First Symptome: Hype-Driven Development, Solution looking for a problem, Architecture Astronauts, Over-Engineering. Warum passiert das? Techniker denken technisch, Marketing macht Technologie sexy, CV-Driven Development, Komplexität wirkt professionell.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Das Grundproblem: Es gab KEIN fachliches Problem, das diese Technologien gelöst hätten. Finanzdaten sind RELATIONAL - NoSQL passte nicht zur Fachlichkeit.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DDD-Grundgedanke nach Eric Evans: "The heart of software is its ability to solve domain-related problems for its user. All other concerns should be subordinated." Technology-First führt zu Over-Engineering und unpassenden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Warnsignale für Technology-First: "Das ist modern/trendy", "Das macht Netflix auch", "Das steht in meinem Lebenslauf gut". Die richtigen Fragen: "Welches fachliche Problem löst das?", "Was sind unsere spezifischen Anforderungen?"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 umfassen Service-Instantiierung, Multi-Provider APIs, komplexe Request-Objekte, kostspielige Objektklonierung und Shared Resources. Lernziele: Dependency Injection verstehen, flexible Objekterzeugung implementieren, Tight Coupling vermeiden.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Alexanders Erkenntnis: "Each pattern describes a problem which occurs over and over again, and then describes the core of the solution." GoF erkannten: Erfahrene Entwickler nutzen bewährte Lösungen, wiederkehrende Probleme haben wiederkehrende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Kommunikationsverbesserung: Vorher: "Wir brauchen eine Klasse, die andere Klassen erzeugt..." Nachher: "Wir nutzen Factory Pattern". Team-Kommunikation wird effizienter, neue Teammitglieder verstehen Design schneller.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Golden Hammer vermeiden: "Ich habe einen Hammer, alles sieht aus wie ein Nagel". Pattern Overload: 20 Patterns für 5 Klassen. Wichtige Fragen: Haben wir wirklich das Problem? Ist es komplex genug für ein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Was Refactoring NICHT ist: Bugfixes, neue Features, Performance-Optimierung, Rewrite. Refactoring ist kontinuierlich, nicht ein einmaliges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Boy Scout Aktionen: temp → elapsedTimeInDays, 7 → DAYS_PER_WEEK, Duplicate Code extrahieren, Unused Code entfernen, Kommentare durch self-documenting code ersetzen.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Gute Refactoring-Zeitpunkte: Sprint Planning, Bug-Fixing mit Boy Scout Rule, Code Reviews, Technische Stories. "Make the change easy, then make the easy change."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Häufige Refactoring-Patterns: Extract Method (Long Method aufteilen), Replace Magic Number with Named Constant. Enterprise-Kontext: Legacy Systems extra vorsichtig, Live Systems graduelle Änderungen.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Beispiel Strategy Pattern: Ein if-else → zweites if-else → Duplikation reduzieren → drittes ähnliches Pattern → "Das ist Strategy Pattern!" → Refactoring zu Strategy Pattern. Tests sind essenziell für sicheres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Lassen Sie jeden Teilnehmer sein Ziel formulieren - wir kommen am Ende darauf zurück! Mit diesem Refactoring-Mindset sind wir bereit - wir wissen jetzt, dass wir Patterns durch evolutionäre Verbesserung entdecken.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Legacy-System Integration, Service-Erweiterungen, API-Vereinfachung und hierarchische Strukturen. Lernziele: Legacy-Integration meistern, flexible Erweiterungen implementieren, Komplexität kapseln, Hierarchien elegant modellieren.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Praktische Anwendungsfälle: Event-Systeme, Algorithmus-Varianten, API-Operations und Workflow-States. Lernziele: Lose Kopplung durch Events, Algorithmen flexibel gestalten, Undo/Redo implementieren, State Machines beherrschen.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Lernziele: Enterprise-Architektur implementieren, Datenzugriff professionell abstrahieren, UI-Logik sauber trennen, komplexe Workflows koordinieren. Diese Patterns sind essentiell für skalierbare Enterprise-Anwendungen.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Grund für diese Beschränkung: GoF Patterns sind zeitlos und fundamental, Prinzipien gelten für alle Technologien, lieber wenige Patterns richtig verstehen, jeden Tag praktische Übungen. Fokus behalten und Übertragbarkeit sicherstellen.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Nach dem Workshop können Sie GoF-Patterns in konkreten Problemkontexten anwenden, pattern-basierte Refactoring-Strategien entwickeln, Architektur-Entscheidungen mit Patterns begründen, Clean Code Prinzipien mit Pattern-Design verbinden.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Was wir bereitstellen: Vollständige Code-Beispiele für alle Patterns, Enterprise-typische Use Cases, Refactoring-Challenges, Pattern-Spickzettel als Nachschlagewerk.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Diese Regeln fördern aktive Teilnahme und effektiven Wissensaustausch. Der Workshop lebt von Interaktion und praktischen Diskussionen.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 Workshop - Einführungsblock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Design Patterns Workshop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Workshop-Regeln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Zusammenarbeit</a:t>
            </a:r>
          </a:p>
          <a:p>
            <a:pPr/>
            <a:r>
              <a:t>Fragen jederzeit - Unterbrechungen sind erwünscht</a:t>
            </a:r>
          </a:p>
          <a:p>
            <a:pPr/>
            <a:r>
              <a:t>Handy stumm - aber für Code-Recherche gerne nutzen</a:t>
            </a:r>
          </a:p>
          <a:p>
            <a:pPr/>
            <a:r>
              <a:t>Kamera an bei Remote-Teilnahme</a:t>
            </a:r>
          </a:p>
          <a:p>
            <a:pPr/>
            <a:r>
              <a:t>Code teilen - Github Repository für alle</a:t>
            </a:r>
          </a:p>
          <a:p>
            <a:pPr/>
            <a:r>
              <a:t>Feedback geben - täglich kurze Retro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Software-Architektur?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Verschiedene Definitionen</a:t>
            </a:r>
          </a:p>
          <a:p>
            <a:pPr/>
            <a:r>
              <a:t>IEEE 1471: "Grundlegende Organisation eines Systems durch Komponenten und deren Beziehungen"</a:t>
            </a:r>
          </a:p>
          <a:p>
            <a:pPr/>
            <a:r>
              <a:t>Martin Fowler: "Architecture is about the important stuff. Whatever that is."</a:t>
            </a:r>
          </a:p>
          <a:p>
            <a:pPr/>
            <a:r>
              <a:t>Grady Booch: "Signifikante Design-Entscheidungen, gemessen an Änderungskosten"</a:t>
            </a:r>
          </a:p>
          <a:p>
            <a:pPr/>
            <a:r>
              <a:t>Simon Brown: "Struktur und Vision für gemeinsames Verständnis"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Arbeitsdefinition für diesen Workshop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Unser gemeinsames Verständnis</a:t>
            </a:r>
          </a:p>
          <a:p>
            <a:pPr/>
            <a:r>
              <a:t>&gt; Software-Architektur ist die Kunst, wichtige Designentscheidungen zu treffen, die die Struktur, das Verhalten und die Evolution eines Systems bestimmen - mit dem Ziel, fachliche Anforderungen optimal zu erfüllen.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Enterprise-Kontext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Besonderheiten in großen Unternehmen</a:t>
            </a:r>
          </a:p>
          <a:p>
            <a:pPr/>
            <a:r>
              <a:t>Legacy-Systeme: Jahrzehntealte Systeme, die noch laufen müssen</a:t>
            </a:r>
          </a:p>
          <a:p>
            <a:pPr/>
            <a:r>
              <a:t>Regulatorische Anforderungen: DSGVO, Compliance-Standards</a:t>
            </a:r>
          </a:p>
          <a:p>
            <a:pPr/>
            <a:r>
              <a:t>Hochverfügbarkeit: 99.9%+ Uptime-Anforderungen</a:t>
            </a:r>
          </a:p>
          <a:p>
            <a:pPr/>
            <a:r>
              <a:t>Skalierung: Millionen von Benutzern, große Datenmengen</a:t>
            </a:r>
          </a:p>
          <a:p>
            <a:pPr/>
            <a:r>
              <a:t>Sicherheit: Kritische Geschäftsdaten, Cyber-Security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Grundlagen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Was bedeutet "sauber"?</a:t>
            </a:r>
          </a:p>
          <a:p>
            <a:pPr/>
            <a:r>
              <a:t>Lesbarkeit vor Cleverness</a:t>
            </a:r>
          </a:p>
          <a:p>
            <a:pPr/>
            <a:r>
              <a:t>Eindeutige Namen für Funktionen, Variablen, Boolean</a:t>
            </a:r>
          </a:p>
          <a:p>
            <a:pPr/>
            <a:r>
              <a:t>Kurze Funktionen (Eine Funktion = Ein Gedanke)</a:t>
            </a:r>
          </a:p>
          <a:p>
            <a:pPr/>
            <a:r>
              <a:t>Keine Kommentare, die Code erklären</a:t>
            </a:r>
          </a:p>
          <a:p>
            <a:pPr/>
            <a:r>
              <a:t>Konsistenz in Namenskonventionen und Formatierung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Software-Lebenszyklus in der Praxis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Kostenverteilung</a:t>
            </a:r>
          </a:p>
          <a:p>
            <a:pPr/>
            <a:r>
              <a:t>Entwicklung: 20% der Gesamtkosten</a:t>
            </a:r>
          </a:p>
          <a:p>
            <a:pPr/>
            <a:r>
              <a:t>Wartung: 80% der Gesamtkosten</a:t>
            </a:r>
          </a:p>
          <a:p>
            <a:pPr/>
            <a:r>
              <a:t>Wartbarkeits-Faktoren</a:t>
            </a:r>
          </a:p>
          <a:p>
            <a:pPr/>
            <a:r>
              <a:t>Verständlichkeit: Kann ich verstehen, was der Code macht?</a:t>
            </a:r>
          </a:p>
          <a:p>
            <a:pPr/>
            <a:r>
              <a:t>Änderbarkeit: Kann ich sicher Änderungen vornehmen?</a:t>
            </a:r>
          </a:p>
          <a:p>
            <a:pPr/>
            <a:r>
              <a:t>Testbarkeit: Kann ich das Verhalten überprüfen?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Definition nach Martin Fowler</a:t>
            </a:r>
          </a:p>
          <a:p>
            <a:pPr/>
            <a:r>
              <a:t>&gt; "Technical debt is a metaphor referring to the eventual consequences of poor system design, software architecture or software development within a codebase."</a:t>
            </a:r>
          </a:p>
          <a:p>
            <a:pPr/>
            <a:r>
              <a:t>Arten technischer Schulden</a:t>
            </a:r>
          </a:p>
          <a:p>
            <a:pPr/>
            <a:r>
              <a:t>Bewusste Schulden: "Quick and dirty, aber nächste Woche aufräumen"</a:t>
            </a:r>
          </a:p>
          <a:p>
            <a:pPr/>
            <a:r>
              <a:t>Unbewusste Schulden: Entstehen durch Unwissen (gefährlichste Art)</a:t>
            </a:r>
          </a:p>
          <a:p>
            <a:pPr/>
            <a:r>
              <a:t>Umwelt-Schulden: Änderung der Anforderungen macht Code obsolet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Fachlichkeit vor Technik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Das häufigste Anti-Pattern: Technology-First</a:t>
            </a:r>
          </a:p>
          <a:p>
            <a:pPr/>
            <a:r>
              <a:t>"Wir nutzen jetzt Microservices!" - Aber warum?</a:t>
            </a:r>
          </a:p>
          <a:p>
            <a:pPr/>
            <a:r>
              <a:t>"Lass uns auf Kubernetes umsteigen!" - Aber welches Problem löst das?</a:t>
            </a:r>
          </a:p>
          <a:p>
            <a:pPr/>
            <a:r>
              <a:t>"NoSQL ist modern, weg mit der relationalen DB!" - Aber was sind unsere Datenanforderungen?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Technology-First Beispiele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Der Microservices-Hype</a:t>
            </a:r>
          </a:p>
          <a:p>
            <a:pPr/>
            <a:r>
              <a:t>Problem: Monolith funktioniert gut, aber "Microservices sind modern"</a:t>
            </a:r>
          </a:p>
          <a:p>
            <a:pPr/>
            <a:r>
              <a:t>Entscheidung: Monolith in 20+ Services aufteilen</a:t>
            </a:r>
          </a:p>
          <a:p>
            <a:pPr/>
            <a:r>
              <a:t>Ergebnis: 3x höhere Komplexität, Latenz-Probleme, Debugging-Albtraum</a:t>
            </a:r>
          </a:p>
          <a:p>
            <a:pPr/>
            <a:r>
              <a:t>Die NoSQL-Modernisierung</a:t>
            </a:r>
          </a:p>
          <a:p>
            <a:pPr/>
            <a:r>
              <a:t>Problem: Bewährte relationale DB für Finanzdaten</a:t>
            </a:r>
          </a:p>
          <a:p>
            <a:pPr/>
            <a:r>
              <a:t>Entscheidung: Migration auf Document-Database</a:t>
            </a:r>
          </a:p>
          <a:p>
            <a:pPr/>
            <a:r>
              <a:t>Ergebnis: Datenkonsistenz-Probleme, Migration zurück nach 18 Monaten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Design: Fachlichkeit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Die richtige Reihenfolge</a:t>
            </a:r>
          </a:p>
          <a:p>
            <a:pPr/>
            <a:r>
              <a:t>1. Fachlichkeit verstehen: Geschäftsproblem, Arbeitsprozesse, Regeln, echte Anforderungen</a:t>
            </a:r>
          </a:p>
          <a:p>
            <a:pPr/>
            <a:r>
              <a:t>2. Fachliche Architektur entwerfen: Domains, Bounded Contexts, fachliche Services, Geschäftslogik-Modellierung</a:t>
            </a:r>
          </a:p>
          <a:p>
            <a:pPr/>
            <a:r>
              <a:t>3. Technologie auswählen: Was unterstützt unser fachliches Modell am besten?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Workshop-Erwartungen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Was werden wir in den nächsten 4 Blöcken lernen?</a:t>
            </a:r>
          </a:p>
          <a:p>
            <a:pPr/>
            <a:r>
              <a:t>Block 1: Creational Patterns - Flexible Objekterzeugung in Enterprise-Systemen</a:t>
            </a:r>
          </a:p>
          <a:p>
            <a:pPr/>
            <a:r>
              <a:t>Block 2: Structural Patterns - Objektkomposition und Systemintegration</a:t>
            </a:r>
          </a:p>
          <a:p>
            <a:pPr/>
            <a:r>
              <a:t>Block 3: Behavioral Patterns - Verhalten und Kommunikation zwischen Objekten</a:t>
            </a:r>
          </a:p>
          <a:p>
            <a:pPr/>
            <a:r>
              <a:t>Block 4: Advanced Patterns - Komplexe Szenarien und Pattern-Kombinationen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richtige Herangehensweise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Fragen in der richtigen Reihenfolge</a:t>
            </a:r>
          </a:p>
          <a:p>
            <a:pPr/>
            <a:r>
              <a:t>Phase 1: Fachlichkeit verstehen</a:t>
            </a:r>
          </a:p>
          <a:p>
            <a:pPr/>
            <a:r>
              <a:t>Was soll das System tun? Warum ist das wichtig? Wer sind die Stakeholder?</a:t>
            </a:r>
          </a:p>
          <a:p>
            <a:pPr/>
            <a:r>
              <a:t>Phase 2: Fachliche Lösung entwerfen</a:t>
            </a:r>
          </a:p>
          <a:p>
            <a:pPr/>
            <a:r>
              <a:t>Welche fachlichen Bereiche gibt es? Wo sind die Grenzen? Wie kommunizieren sie?</a:t>
            </a:r>
          </a:p>
          <a:p>
            <a:pPr/>
            <a:r>
              <a:t>Phase 3: Technologie auswählen</a:t>
            </a:r>
          </a:p>
          <a:p>
            <a:pPr/>
            <a:r>
              <a:t>Womit implementieren wir das am besten? Was löst unsere spezifischen Probleme?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Geschichte: Warum entstanden Design Patterns?</a:t>
            </a:r>
          </a:p>
          <a:p>
            <a:pPr/>
            <a:r>
              <a:t>Christopher Alexander (1977): "A Pattern Language" - Gebäude-Architektur!</a:t>
            </a:r>
          </a:p>
          <a:p>
            <a:pPr/>
            <a:r>
              <a:t>Gang of Four (1994): Übertragung auf Software</a:t>
            </a:r>
          </a:p>
          <a:p>
            <a:pPr/>
            <a:r>
              <a:t>Problem 1: Wiederkehrende Design-Probleme</a:t>
            </a:r>
          </a:p>
          <a:p>
            <a:pPr/>
            <a:r>
              <a:t>Problem 2: Schlechte Kommunikation zwischen Entwicklern</a:t>
            </a:r>
          </a:p>
          <a:p>
            <a:pPr/>
            <a:r>
              <a:t>Problem 3: Fehlende Best Practices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Vier Hauptvorteile</a:t>
            </a:r>
          </a:p>
          <a:p>
            <a:pPr/>
            <a:r>
              <a:t>Bewährte Lösungen nutzen: Anstatt Rad neu erfinden</a:t>
            </a:r>
          </a:p>
          <a:p>
            <a:pPr/>
            <a:r>
              <a:t>Gemeinsame Sprache entwickeln: Vokabular für Teams</a:t>
            </a:r>
          </a:p>
          <a:p>
            <a:pPr/>
            <a:r>
              <a:t>Design-Qualität verbessern: SOLID-Prinzipien kodifiziert</a:t>
            </a:r>
          </a:p>
          <a:p>
            <a:pPr/>
            <a:r>
              <a:t>Wartbarkeit erhöhen: Bekannte Patterns sind verständlicher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sind NICHT...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Pattern-Missbrauch vermeiden</a:t>
            </a:r>
          </a:p>
          <a:p>
            <a:pPr/>
            <a:r>
              <a:t>Silberkugeln: Patterns lösen nicht alle Probleme</a:t>
            </a:r>
          </a:p>
          <a:p>
            <a:pPr/>
            <a:r>
              <a:t>Dogmen: Patterns müssen nicht sklavisch befolgt werden</a:t>
            </a:r>
          </a:p>
          <a:p>
            <a:pPr/>
            <a:r>
              <a:t>Komplexität um der Komplexität willen</a:t>
            </a:r>
          </a:p>
          <a:p>
            <a:pPr/>
            <a:r>
              <a:t>Copy-Paste Code: Patterns sind konzeptuelle Lösungen</a:t>
            </a:r>
          </a:p>
          <a:p>
            <a:pPr/>
            <a:r>
              <a:t>Anti-Beispiel aus der Praxis</a:t>
            </a:r>
          </a:p>
          <a:p>
            <a:pPr/>
            <a:r>
              <a:t>Problem: Einfache Konfigurationswerte lesen</a:t>
            </a:r>
          </a:p>
          <a:p>
            <a:pPr/>
            <a:r>
              <a:t>Overengineered: AbstractConfigurationFactoryBuilderStrategyProxy</a:t>
            </a:r>
          </a:p>
          <a:p>
            <a:pPr/>
            <a:r>
              <a:t>Einfach: Properties.load()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Philosophie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Was ist Refactoring?</a:t>
            </a:r>
          </a:p>
          <a:p>
            <a:pPr/>
            <a:r>
              <a:t>Definition nach Martin Fowler:</a:t>
            </a:r>
          </a:p>
          <a:p>
            <a:pPr/>
            <a:r>
              <a:t>&gt; "Refactoring is the process of changing a software system in such a way that it does not alter the external behavior of the code yet improves its internal structure."</a:t>
            </a:r>
          </a:p>
          <a:p>
            <a:pPr/>
            <a:r>
              <a:t>Schlüsselelemente</a:t>
            </a:r>
          </a:p>
          <a:p>
            <a:pPr/>
            <a:r>
              <a:t>Verhalten bleibt gleich - Funktionalität ändert sich nicht</a:t>
            </a:r>
          </a:p>
          <a:p>
            <a:pPr/>
            <a:r>
              <a:t>Struktur wird besser - Code wird wartbarer</a:t>
            </a:r>
          </a:p>
          <a:p>
            <a:pPr/>
            <a:r>
              <a:t>Kleine Schritte - Viele kleine, sichere Änderungen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Boy Scout Rule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Ursprung und Übertragung</a:t>
            </a:r>
          </a:p>
          <a:p>
            <a:pPr/>
            <a:r>
              <a:t>Boy Scouts of America:</a:t>
            </a:r>
          </a:p>
          <a:p>
            <a:pPr/>
            <a:r>
              <a:t>&gt; "Try and leave this world a little better than you found it."</a:t>
            </a:r>
          </a:p>
          <a:p>
            <a:pPr/>
            <a:r>
              <a:t>Uncle Bob für Software:</a:t>
            </a:r>
          </a:p>
          <a:p>
            <a:pPr/>
            <a:r>
              <a:t>&gt; "Always leave the campground cleaner than you found it."</a:t>
            </a:r>
          </a:p>
          <a:p>
            <a:pPr/>
            <a:r>
              <a:t>Praktische Anwendung</a:t>
            </a:r>
          </a:p>
          <a:p>
            <a:pPr/>
            <a:r>
              <a:t>Bei jedem Code-Touch: Verstehe → Verbessere → Prüfe → Committe</a:t>
            </a:r>
          </a:p>
          <a:p>
            <a:pPr/>
            <a:r>
              <a:t>Konkrete Aktionen: Variable umbenennen, Magic Numbers extrahieren, Long Methods aufteilen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Wann refactoren?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Die "Rule of Three"</a:t>
            </a:r>
          </a:p>
          <a:p>
            <a:pPr/>
            <a:r>
              <a:t>1. Das erste Mal - mache es einfach</a:t>
            </a:r>
          </a:p>
          <a:p>
            <a:pPr/>
            <a:r>
              <a:t>2. Das zweite Mal - ärgere dich über Duplikation, aber mache es trotzdem</a:t>
            </a:r>
          </a:p>
          <a:p>
            <a:pPr/>
            <a:r>
              <a:t>3. Das dritte Mal - refactore!</a:t>
            </a:r>
          </a:p>
          <a:p>
            <a:pPr/>
            <a:r>
              <a:t>Refactoring-Trigger</a:t>
            </a:r>
          </a:p>
          <a:p>
            <a:pPr/>
            <a:r>
              <a:t>Wenn du Code verstehen musst (vor Bug-Fix, vor Feature)</a:t>
            </a:r>
          </a:p>
          <a:p>
            <a:pPr/>
            <a:r>
              <a:t>Wenn du Duplikation siehst (Copy-Paste Code)</a:t>
            </a:r>
          </a:p>
          <a:p>
            <a:pPr/>
            <a:r>
              <a:t>Wenn Code "riecht" (Long Method, Large Class, Long Parameter List)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Refactoring-Sicherheitsmaßnahmen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Tests zuerst</a:t>
            </a:r>
          </a:p>
          <a:p>
            <a:pPr/>
            <a:r>
              <a:t>Vor Refactoring: Verstehe Verhalten, schreibe Tests, alle Tests grün</a:t>
            </a:r>
          </a:p>
          <a:p>
            <a:pPr/>
            <a:r>
              <a:t>Während Refactoring: Nach jedem Schritt Tests laufen lassen</a:t>
            </a:r>
          </a:p>
          <a:p>
            <a:pPr/>
            <a:r>
              <a:t>Nach Refactoring: Alle Tests noch grün</a:t>
            </a:r>
          </a:p>
          <a:p>
            <a:pPr/>
            <a:r>
              <a:t>Kleine Schritte und IDE-Unterstützung</a:t>
            </a:r>
          </a:p>
          <a:p>
            <a:pPr/>
            <a:r>
              <a:t>Ein Schritt nach dem anderen</a:t>
            </a:r>
          </a:p>
          <a:p>
            <a:pPr/>
            <a:r>
              <a:t>Extract Method, Rename Variable, Move Method</a:t>
            </a:r>
          </a:p>
          <a:p>
            <a:pPr/>
            <a:r>
              <a:t>IDE kann viel automatisch und sicher machen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als Weg zu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Patterns entstehen durch Refactoring</a:t>
            </a:r>
          </a:p>
          <a:p>
            <a:pPr/>
            <a:r>
              <a:t>Typischer Ablauf:</a:t>
            </a:r>
          </a:p>
          <a:p>
            <a:pPr/>
            <a:r>
              <a:t>1. Duplikation entsteht natürlich</a:t>
            </a:r>
          </a:p>
          <a:p>
            <a:pPr/>
            <a:r>
              <a:t>2. Refactoring macht Gemeinsamkeiten sichtbar</a:t>
            </a:r>
          </a:p>
          <a:p>
            <a:pPr/>
            <a:r>
              <a:t>3. Pattern Recognition - "Das ist ein bekanntes Problem"</a:t>
            </a:r>
          </a:p>
          <a:p>
            <a:pPr/>
            <a:r>
              <a:t>4. Pattern Application - Bekannte Lösung anwenden</a:t>
            </a:r>
          </a:p>
          <a:p>
            <a:pPr/>
            <a:r>
              <a:t>Wichtige Erkenntnis</a:t>
            </a:r>
          </a:p>
          <a:p>
            <a:pPr/>
            <a:r>
              <a:t>Patterns werden durch Refactoring eingeführt, nicht von Anfang an geplant!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Workshop-Bereitschaft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Ihr persönliches Lernziel</a:t>
            </a:r>
          </a:p>
          <a:p>
            <a:pPr/>
            <a:r>
              <a:t>Frage an die Teilnehmer:</a:t>
            </a:r>
          </a:p>
          <a:p>
            <a:pPr/>
            <a:r>
              <a:t>&gt; "Was ist Ihr persönliches Lernziel für diese 4 Blöcke?"</a:t>
            </a:r>
          </a:p>
          <a:p>
            <a:pPr/>
            <a:r>
              <a:t>Zielsetzung</a:t>
            </a:r>
          </a:p>
          <a:p>
            <a:pPr/>
            <a:r>
              <a:t>Systematische Anwendung von Design Patterns zur Verbesserung von Code-Qualität, Wartbarkeit und Systemarchitektur in Enterprise-Umgebungen.</a:t>
            </a:r>
          </a:p>
          <a:p>
            <a:pPr/>
            <a:r>
              <a:t>Sind Sie bereit? Dann starten wir mit Block 1: Creational Patterns!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1: Creational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Schwerpunkt: Objekterzeugung</a:t>
            </a:r>
          </a:p>
          <a:p>
            <a:pPr/>
            <a:r>
              <a:t>Factory Method: Objekterzeugung ohne konkrete Klassen</a:t>
            </a:r>
          </a:p>
          <a:p>
            <a:pPr/>
            <a:r>
              <a:t>Abstract Factory: Familien verwandter Objekte</a:t>
            </a:r>
          </a:p>
          <a:p>
            <a:pPr/>
            <a:r>
              <a:t>Builder: Komplexe Objekte Schritt für Schritt aufbauen</a:t>
            </a:r>
          </a:p>
          <a:p>
            <a:pPr/>
            <a:r>
              <a:t>Prototype: Objektklonierung für kostspielige Initialisierung</a:t>
            </a:r>
          </a:p>
          <a:p>
            <a:pPr/>
            <a:r>
              <a:t>Singleton: Eine Instanz für das ganze System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2: Structural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Schwerpunkt: Strukturelle Komposition</a:t>
            </a:r>
          </a:p>
          <a:p>
            <a:pPr/>
            <a:r>
              <a:t>Adapter: Inkompatible Schnittstellen verbinden</a:t>
            </a:r>
          </a:p>
          <a:p>
            <a:pPr/>
            <a:r>
              <a:t>Decorator: Verhalten dynamisch erweitern</a:t>
            </a:r>
          </a:p>
          <a:p>
            <a:pPr/>
            <a:r>
              <a:t>Facade: Komplexe Subsysteme vereinfachen</a:t>
            </a:r>
          </a:p>
          <a:p>
            <a:pPr/>
            <a:r>
              <a:t>Composite: Hierarchische Strukturen behandeln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3: Behavioral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Schwerpunkt: Verhalten und Kommunikation</a:t>
            </a:r>
          </a:p>
          <a:p>
            <a:pPr/>
            <a:r>
              <a:t>Observer: Ereignisse propagieren</a:t>
            </a:r>
          </a:p>
          <a:p>
            <a:pPr/>
            <a:r>
              <a:t>Strategy: Algorithmen austauschbar machen</a:t>
            </a:r>
          </a:p>
          <a:p>
            <a:pPr/>
            <a:r>
              <a:t>Command: Operationen als Objekte</a:t>
            </a:r>
          </a:p>
          <a:p>
            <a:pPr/>
            <a:r>
              <a:t>State: Zustandsabhängiges Verhalten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4: Advanced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Schwerpunkt: Komplexe Szenarien</a:t>
            </a:r>
          </a:p>
          <a:p>
            <a:pPr/>
            <a:r>
              <a:t>Template Method: Algorithmus-Skelett mit variablen Teilen</a:t>
            </a:r>
          </a:p>
          <a:p>
            <a:pPr/>
            <a:r>
              <a:t>Visitor: Operationen von Datenstruktur trennen</a:t>
            </a:r>
          </a:p>
          <a:p>
            <a:pPr/>
            <a:r>
              <a:t>Chain of Responsibility: Requests durch Handler-Kette</a:t>
            </a:r>
          </a:p>
          <a:p>
            <a:pPr/>
            <a:r>
              <a:t>Mediator: Komplexe Objekt-Interaktionen koordinieren</a:t>
            </a:r>
          </a:p>
          <a:p>
            <a:pPr/>
            <a:r>
              <a:t>Enterprise Patterns: Repository, Unit of Work, MVC/MVP/MVVM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NICHT behandeln?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Bewusst ausgeklammerte Themen</a:t>
            </a:r>
          </a:p>
          <a:p>
            <a:pPr/>
            <a:r>
              <a:t>Framework-spezifische Patterns (Spring, Hibernate, etc.)</a:t>
            </a:r>
          </a:p>
          <a:p>
            <a:pPr/>
            <a:r>
              <a:t>Architektur-Patterns (Microservices, CQRS, Event Sourcing)</a:t>
            </a:r>
          </a:p>
          <a:p>
            <a:pPr/>
            <a:r>
              <a:t>Concurrency-Patterns (würde eigenen Workshop füllen)</a:t>
            </a:r>
          </a:p>
          <a:p>
            <a:pPr/>
            <a:r>
              <a:t>Specific UI-Frameworks (Angular, React, Vue)</a:t>
            </a:r>
          </a:p>
          <a:p>
            <a:pPr/>
            <a:r>
              <a:t>Cloud-native Patterns (separate Workshop-Serie)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Lernziele und Kompetenzen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Zentrale Problemstellungen</a:t>
            </a:r>
          </a:p>
          <a:p>
            <a:pPr/>
            <a:r>
              <a:t>Legacy-System Integration und Adapter-Patterns</a:t>
            </a:r>
          </a:p>
          <a:p>
            <a:pPr/>
            <a:r>
              <a:t>Flexible Objekterzeugung und Dependency Management</a:t>
            </a:r>
          </a:p>
          <a:p>
            <a:pPr/>
            <a:r>
              <a:t>Algorithmus-Variationen und Strategy-Patterns</a:t>
            </a:r>
          </a:p>
          <a:p>
            <a:pPr/>
            <a:r>
              <a:t>Event-basierte Kommunikation und Observer-Patterns</a:t>
            </a:r>
          </a:p>
          <a:p>
            <a:pPr/>
            <a:r>
              <a:t>Komplexe Objektstrukturen und Composite-Patterns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Was Sie mitbringen sollten</a:t>
            </a:r>
          </a:p>
          <a:p>
            <a:pPr/>
            <a:r>
              <a:t>Laptop mit Java 11+ und IDE (IntelliJ/Eclipse)</a:t>
            </a:r>
          </a:p>
          <a:p>
            <a:pPr/>
            <a:r>
              <a:t>Git für Code-Austausch</a:t>
            </a:r>
          </a:p>
          <a:p>
            <a:pPr/>
            <a:r>
              <a:t>Offenheit für neue Perspektiven</a:t>
            </a:r>
          </a:p>
          <a:p>
            <a:pPr/>
            <a:r>
              <a:t>Eigene Code-Beispiele (wenn möglich)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