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Block 4: Advanced Patterns &amp;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// Iterator für sichere Navigation</a:t>
            </a:r>
          </a:p>
          <a:p>
            <a:r>
              <a:rPr sz="1000">
                <a:latin typeface="Consolas"/>
              </a:rPr>
              <a:t>public class TopologyBreadthFirstIterator implements NetworkIterator&lt;NetworkNode&gt; {</a:t>
            </a:r>
          </a:p>
          <a:p>
            <a:r>
              <a:rPr sz="1000">
                <a:latin typeface="Consolas"/>
              </a:rPr>
              <a:t>    private final Queue&lt;NetworkNode&gt; queue = new LinkedList&lt;&gt;();</a:t>
            </a:r>
          </a:p>
          <a:p>
            <a:r>
              <a:rPr sz="1000">
                <a:latin typeface="Consolas"/>
              </a:rPr>
              <a:t>    private final Set&lt;NetworkNode&gt; visited = new HashSet&lt;&gt;();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@Override</a:t>
            </a:r>
          </a:p>
          <a:p>
            <a:r>
              <a:rPr sz="1000">
                <a:latin typeface="Consolas"/>
              </a:rPr>
              <a:t>    public NetworkNode next() {</a:t>
            </a:r>
          </a:p>
          <a:p>
            <a:r>
              <a:rPr sz="1000">
                <a:latin typeface="Consolas"/>
              </a:rPr>
              <a:t>        NetworkNode current = queue.poll();</a:t>
            </a:r>
          </a:p>
          <a:p>
            <a:r>
              <a:rPr sz="1000">
                <a:latin typeface="Consolas"/>
              </a:rPr>
              <a:t>        if (!visited.contains(current)) {</a:t>
            </a:r>
          </a:p>
          <a:p>
            <a:r>
              <a:rPr sz="1000">
                <a:latin typeface="Consolas"/>
              </a:rPr>
              <a:t>            visited.add(current);</a:t>
            </a:r>
          </a:p>
          <a:p>
            <a:r>
              <a:rPr sz="1000">
                <a:latin typeface="Consolas"/>
              </a:rPr>
              <a:t>            // Add connected nodes for BFS</a:t>
            </a:r>
          </a:p>
          <a:p>
            <a:r>
              <a:rPr sz="1000">
                <a:latin typeface="Consolas"/>
              </a:rPr>
              <a:t>            topology.getConnectedNodes(current).stream()</a:t>
            </a:r>
          </a:p>
          <a:p>
            <a:r>
              <a:rPr sz="1000">
                <a:latin typeface="Consolas"/>
              </a:rPr>
              <a:t>                .filter(node -&gt; !visited.contains(node))</a:t>
            </a:r>
          </a:p>
          <a:p>
            <a:r>
              <a:rPr sz="1000">
                <a:latin typeface="Consolas"/>
              </a:rPr>
              <a:t>                .forEach(queue::offer);</a:t>
            </a:r>
          </a:p>
          <a:p>
            <a:r>
              <a:rPr sz="1000">
                <a:latin typeface="Consolas"/>
              </a:rPr>
              <a:t>        }</a:t>
            </a:r>
          </a:p>
          <a:p>
            <a:r>
              <a:rPr sz="1000">
                <a:latin typeface="Consolas"/>
              </a:rPr>
              <a:t>        return current;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}</a:t>
            </a:r>
          </a:p>
          <a:p/>
          <a:p>
            <a:r>
              <a:rPr sz="1000">
                <a:latin typeface="Consolas"/>
              </a:rPr>
              <a:t>// Visitor für type-safe Processing</a:t>
            </a:r>
          </a:p>
          <a:p>
            <a:r>
              <a:rPr sz="1000">
                <a:latin typeface="Consolas"/>
              </a:rPr>
              <a:t>public class XmlReportVisitor implements NetworkNodeVisitor&lt;String&gt; {</a:t>
            </a:r>
          </a:p>
          <a:p>
            <a:r>
              <a:rPr sz="1000">
                <a:latin typeface="Consolas"/>
              </a:rPr>
              <a:t>    @Override</a:t>
            </a:r>
          </a:p>
          <a:p>
            <a:r>
              <a:rPr sz="1000">
                <a:latin typeface="Consolas"/>
              </a:rPr>
              <a:t>    public String visitRouter(Router router) {</a:t>
            </a:r>
          </a:p>
          <a:p>
            <a:r>
              <a:rPr sz="1000">
                <a:latin typeface="Consolas"/>
              </a:rPr>
              <a:t>        // Router-spezifische XML-Generierung</a:t>
            </a:r>
          </a:p>
          <a:p>
            <a:r>
              <a:rPr sz="1000">
                <a:latin typeface="Consolas"/>
              </a:rPr>
              <a:t>        return generateRouterXml(router);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Memento Pattern - 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// Kein Rollback, kein Recovery</a:t>
            </a:r>
          </a:p>
          <a:p>
            <a:r>
              <a:rPr sz="1000">
                <a:latin typeface="Consolas"/>
              </a:rPr>
              <a:t>class NetworkDeviceConfigurator {</a:t>
            </a:r>
          </a:p>
          <a:p>
            <a:r>
              <a:rPr sz="1000">
                <a:latin typeface="Consolas"/>
              </a:rPr>
              <a:t>    public void applyConfiguration(NetworkDevice device, Configuration newConfig) {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// HORROR: Direkte State-Mutations ohne Backup</a:t>
            </a:r>
          </a:p>
          <a:p>
            <a:r>
              <a:rPr sz="1000">
                <a:latin typeface="Consolas"/>
              </a:rPr>
              <a:t>        device.setRoutingTable(newConfig.getRoutes());        // Was war vorher?</a:t>
            </a:r>
          </a:p>
          <a:p>
            <a:r>
              <a:rPr sz="1000">
                <a:latin typeface="Consolas"/>
              </a:rPr>
              <a:t>        device.setVlanConfiguration(newConfig.getVlans());    // Unbekannt!</a:t>
            </a:r>
          </a:p>
          <a:p>
            <a:r>
              <a:rPr sz="1000">
                <a:latin typeface="Consolas"/>
              </a:rPr>
              <a:t>        device.setSecurityPolicies(newConfig.getSecurityPolicies()); // Lost!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try {</a:t>
            </a:r>
          </a:p>
          <a:p>
            <a:r>
              <a:rPr sz="1000">
                <a:latin typeface="Consolas"/>
              </a:rPr>
              <a:t>            device.commitConfiguration(); // 🎲 All-or-Nothing Gamble</a:t>
            </a:r>
          </a:p>
          <a:p>
            <a:r>
              <a:rPr sz="1000">
                <a:latin typeface="Consolas"/>
              </a:rPr>
              <a:t>        } catch (ConfigurationException e) {</a:t>
            </a:r>
          </a:p>
          <a:p>
            <a:r>
              <a:rPr sz="1000">
                <a:latin typeface="Consolas"/>
              </a:rPr>
              <a:t>            // We're screwed - no way back!</a:t>
            </a:r>
          </a:p>
          <a:p>
            <a:r>
              <a:rPr sz="1000">
                <a:latin typeface="Consolas"/>
              </a:rPr>
              <a:t>            log.error("🚨 Device in UNKNOWN state!", e);</a:t>
            </a:r>
          </a:p>
          <a:p>
            <a:r>
              <a:rPr sz="1000">
                <a:latin typeface="Consolas"/>
              </a:rPr>
              <a:t>            // Manual Recovery Required: 2+ hours debugging</a:t>
            </a:r>
          </a:p>
          <a:p>
            <a:r>
              <a:rPr sz="1000">
                <a:latin typeface="Consolas"/>
              </a:rPr>
              <a:t>            throw new RuntimeException("Device unrecoverable", e);</a:t>
            </a:r>
          </a:p>
          <a:p>
            <a:r>
              <a:rPr sz="1000">
                <a:latin typeface="Consolas"/>
              </a:rPr>
              <a:t>        }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Backup: Vorheriger Zustand unwiderruflich verloren</a:t>
            </a:r>
          </a:p>
          <a:p>
            <a:r>
              <a:t>Partial Updates: Device in inkonsistentem Zustand bei Fehlern</a:t>
            </a:r>
          </a:p>
          <a:p>
            <a:r>
              <a:t>No Atomicity: Kein sauberer Rollback bei partial Failures</a:t>
            </a:r>
          </a:p>
          <a:p>
            <a:r>
              <a:t>Manual Recovery: Stunden von Expert-Zeit für Wiederherstellung</a:t>
            </a:r>
          </a:p>
          <a:p>
            <a:r>
              <a:t>Production Outages: Configuration-Fehler → 30 Min Komplettausfall</a:t>
            </a:r>
          </a:p>
          <a:p>
            <a:r>
              <a:t>Audit &amp; Compliance: Keine Historie für Regulatory Requirements</a:t>
            </a:r>
          </a:p>
          <a:p>
            <a:r>
              <a:t>Expert-Dependency: Nur 3-4 Personen können kritische Configs wiederherstellen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Memento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Production-Safe Changes: Garantierte Rollback-Möglichkeit</a:t>
            </a:r>
          </a:p>
          <a:p>
            <a:r>
              <a:t>Atomic Operations: Entweder alles oder nichts, aber sauber</a:t>
            </a:r>
          </a:p>
          <a:p>
            <a:r>
              <a:t>Audit-Compliance: Vollständige Historie aller Changes</a:t>
            </a:r>
          </a:p>
          <a:p>
            <a:r>
              <a:t>Disaster Recovery: State-Snapshots für schnelle Wiederherstellung</a:t>
            </a:r>
          </a:p>
          <a:p>
            <a:r>
              <a:t>Immutable Snapshots: Deep Copy verhindert versehentliche Mutations</a:t>
            </a:r>
          </a:p>
          <a:p>
            <a:r>
              <a:t>Integrity Validation: Hash-basierte Corruption Detection</a:t>
            </a:r>
          </a:p>
          <a:p>
            <a:r>
              <a:t>Multi-Device Coordination: Orchestrierte Changes mit Rollback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// Immutable Memento für Network Device State</a:t>
            </a:r>
          </a:p>
          <a:p>
            <a:r>
              <a:rPr sz="1000">
                <a:latin typeface="Consolas"/>
              </a:rPr>
              <a:t>public class NetworkDeviceMemento {</a:t>
            </a:r>
          </a:p>
          <a:p>
            <a:r>
              <a:rPr sz="1000">
                <a:latin typeface="Consolas"/>
              </a:rPr>
              <a:t>    private final String deviceId;</a:t>
            </a:r>
          </a:p>
          <a:p>
            <a:r>
              <a:rPr sz="1000">
                <a:latin typeface="Consolas"/>
              </a:rPr>
              <a:t>    private final LocalDateTime timestamp;</a:t>
            </a:r>
          </a:p>
          <a:p>
            <a:r>
              <a:rPr sz="1000">
                <a:latin typeface="Consolas"/>
              </a:rPr>
              <a:t>    private final Map&lt;String, Object&gt; configurationSnapshot;</a:t>
            </a:r>
          </a:p>
          <a:p>
            <a:r>
              <a:rPr sz="1000">
                <a:latin typeface="Consolas"/>
              </a:rPr>
              <a:t>    private final String configurationHash;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// Package-private Constructor - nur NetworkDevice kann Mementos erstellen</a:t>
            </a:r>
          </a:p>
          <a:p>
            <a:r>
              <a:rPr sz="1000">
                <a:latin typeface="Consolas"/>
              </a:rPr>
              <a:t>    NetworkDeviceMemento(String deviceId, Map&lt;String, Object&gt; configuration) {</a:t>
            </a:r>
          </a:p>
          <a:p>
            <a:r>
              <a:rPr sz="1000">
                <a:latin typeface="Consolas"/>
              </a:rPr>
              <a:t>        this.deviceId = deviceId;</a:t>
            </a:r>
          </a:p>
          <a:p>
            <a:r>
              <a:rPr sz="1000">
                <a:latin typeface="Consolas"/>
              </a:rPr>
              <a:t>        this.timestamp = LocalDateTime.now();</a:t>
            </a:r>
          </a:p>
          <a:p>
            <a:r>
              <a:rPr sz="1000">
                <a:latin typeface="Consolas"/>
              </a:rPr>
              <a:t>        this.configurationSnapshot = deepCopyConfiguration(configuration);</a:t>
            </a:r>
          </a:p>
          <a:p>
            <a:r>
              <a:rPr sz="1000">
                <a:latin typeface="Consolas"/>
              </a:rPr>
              <a:t>        this.configurationHash = calculateConfigHash(configurationSnapshot);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// Integrity Validation</a:t>
            </a:r>
          </a:p>
          <a:p>
            <a:r>
              <a:rPr sz="1000">
                <a:latin typeface="Consolas"/>
              </a:rPr>
              <a:t>    public boolean validateIntegrity() {</a:t>
            </a:r>
          </a:p>
          <a:p>
            <a:r>
              <a:rPr sz="1000">
                <a:latin typeface="Consolas"/>
              </a:rPr>
              <a:t>        return configurationHash.equals(calculateConfigHash(configurationSnapshot));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}</a:t>
            </a:r>
          </a:p>
          <a:p/>
          <a:p>
            <a:r>
              <a:rPr sz="1000">
                <a:latin typeface="Consolas"/>
              </a:rPr>
              <a:t>// Multi-Device Emergency Rollback</a:t>
            </a:r>
          </a:p>
          <a:p>
            <a:r>
              <a:rPr sz="1000">
                <a:latin typeface="Consolas"/>
              </a:rPr>
              <a:t>public EmergencyRollbackResult performEmergencyRollback(</a:t>
            </a:r>
          </a:p>
          <a:p>
            <a:r>
              <a:rPr sz="1000">
                <a:latin typeface="Consolas"/>
              </a:rPr>
              <a:t>        Map&lt;String, NetworkDeviceMemento&gt; preChangeSnapshots) {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preChangeSnapshots.entrySet().parallelStream().forEach(entry -&gt; {</a:t>
            </a:r>
          </a:p>
          <a:p>
            <a:r>
              <a:rPr sz="1000">
                <a:latin typeface="Consolas"/>
              </a:rPr>
              <a:t>        NetworkDevice device = deviceService.getDevice(entry.getKey());</a:t>
            </a:r>
          </a:p>
          <a:p>
            <a:r>
              <a:rPr sz="1000">
                <a:latin typeface="Consolas"/>
              </a:rPr>
              <a:t>        device.restoreFromMemento(entry.getValue());</a:t>
            </a:r>
          </a:p>
          <a:p>
            <a:r>
              <a:rPr sz="1000">
                <a:latin typeface="Consolas"/>
              </a:rPr>
              <a:t>    });</a:t>
            </a:r>
          </a:p>
          <a:p>
            <a:r>
              <a:rPr sz="100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Interpreter Pattern - 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// String-Parsing Nightmare</a:t>
            </a:r>
          </a:p>
          <a:p>
            <a:r>
              <a:rPr sz="1000">
                <a:latin typeface="Consolas"/>
              </a:rPr>
              <a:t>public void parseNetworkConfig(String configText) {</a:t>
            </a:r>
          </a:p>
          <a:p>
            <a:r>
              <a:rPr sz="1000">
                <a:latin typeface="Consolas"/>
              </a:rPr>
              <a:t>    String[] lines = configText.split("\n");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for (String line : lines) {</a:t>
            </a:r>
          </a:p>
          <a:p>
            <a:r>
              <a:rPr sz="1000">
                <a:latin typeface="Consolas"/>
              </a:rPr>
              <a:t>        if (line.startsWith("route")) {</a:t>
            </a:r>
          </a:p>
          <a:p>
            <a:r>
              <a:rPr sz="1000">
                <a:latin typeface="Consolas"/>
              </a:rPr>
              <a:t>            String[] parts = line.split(" "); // Was bei Tabs? Extra-Spaces?</a:t>
            </a:r>
          </a:p>
          <a:p>
            <a:r>
              <a:rPr sz="1000">
                <a:latin typeface="Consolas"/>
              </a:rPr>
              <a:t>            if (parts.length &gt;= 3) { // Was wenn parts.length == 2?</a:t>
            </a:r>
          </a:p>
          <a:p>
            <a:r>
              <a:rPr sz="1000">
                <a:latin typeface="Consolas"/>
              </a:rPr>
              <a:t>                String destination = parts[1]; // Was wenn leer?</a:t>
            </a:r>
          </a:p>
          <a:p>
            <a:r>
              <a:rPr sz="1000">
                <a:latin typeface="Consolas"/>
              </a:rPr>
              <a:t>                String gateway = parts[2];     // Was wenn invalid IP?</a:t>
            </a:r>
          </a:p>
          <a:p>
            <a:r>
              <a:rPr sz="1000">
                <a:latin typeface="Consolas"/>
              </a:rPr>
              <a:t>                // Keine Syntax Validation!</a:t>
            </a:r>
          </a:p>
          <a:p>
            <a:r>
              <a:rPr sz="1000">
                <a:latin typeface="Consolas"/>
              </a:rPr>
              <a:t>                addRoute(destination, gateway); // 💣 Potential Bomb</a:t>
            </a:r>
          </a:p>
          <a:p>
            <a:r>
              <a:rPr sz="1000">
                <a:latin typeface="Consolas"/>
              </a:rPr>
              <a:t>            }</a:t>
            </a:r>
          </a:p>
          <a:p>
            <a:r>
              <a:rPr sz="1000">
                <a:latin typeface="Consolas"/>
              </a:rPr>
              <a:t>        } else if (line.startsWith("vlan")) {</a:t>
            </a:r>
          </a:p>
          <a:p>
            <a:r>
              <a:rPr sz="1000">
                <a:latin typeface="Consolas"/>
              </a:rPr>
              <a:t>            int vlanId = Integer.parseInt(parts[1]); // NumberFormatException?</a:t>
            </a:r>
          </a:p>
          <a:p>
            <a:r>
              <a:rPr sz="1000">
                <a:latin typeface="Consolas"/>
              </a:rPr>
              <a:t>            // ... 100+ weitere Zeilen String-Horror</a:t>
            </a:r>
          </a:p>
          <a:p>
            <a:r>
              <a:rPr sz="1000">
                <a:latin typeface="Consolas"/>
              </a:rPr>
              <a:t>        }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Fragile Syntax: Whitespace-sensitive, error-prone parsing</a:t>
            </a:r>
          </a:p>
          <a:p>
            <a:r>
              <a:t>No Validation: Invalid IPs, VLAN IDs werden nicht caught</a:t>
            </a:r>
          </a:p>
          <a:p>
            <a:r>
              <a:t>Error Handling: Silent failures oder Exception-Chaos</a:t>
            </a:r>
          </a:p>
          <a:p>
            <a:r>
              <a:t>Debugging Horror: "Zeile 247 von 2000 ist falsch" good luck</a:t>
            </a:r>
          </a:p>
          <a:p>
            <a:r>
              <a:t>No IDE Support: Keine Syntax-Highlighting, Auto-Completion</a:t>
            </a:r>
          </a:p>
          <a:p>
            <a:r>
              <a:t>Expert Dependency: Java-Code für jede neue Configuration-Rule</a:t>
            </a:r>
          </a:p>
          <a:p>
            <a:r>
              <a:t>Change Velocity: 2 Tage Development für einfache Firewall-Rule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Interpreter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Configuration-as-Code: DSL für Network Engineers ohne Java-Knowledge</a:t>
            </a:r>
          </a:p>
          <a:p>
            <a:r>
              <a:t>Type-Safe Parsing: Abstract Syntax Tree statt String-Manipulation</a:t>
            </a:r>
          </a:p>
          <a:p>
            <a:r>
              <a:t>IDE Integration: Syntax-Highlighting und Auto-Completion möglich</a:t>
            </a:r>
          </a:p>
          <a:p>
            <a:r>
              <a:t>Expert Empowerment: Fachexperten werden von Entwicklern unabhängig</a:t>
            </a:r>
          </a:p>
          <a:p>
            <a:r>
              <a:t>Comprehensive Validation: Syntaxund Semantic-Checks</a:t>
            </a:r>
          </a:p>
          <a:p>
            <a:r>
              <a:t>Grammar Evolution: DSL kann schrittweise erweitert werden</a:t>
            </a:r>
          </a:p>
          <a:p>
            <a:r>
              <a:t>Tool Support: Code-Generator für Common Patterns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// Abstract Syntax Tree für Network Configuration</a:t>
            </a:r>
          </a:p>
          <a:p>
            <a:r>
              <a:rPr sz="1000">
                <a:latin typeface="Consolas"/>
              </a:rPr>
              <a:t>public abstract class ConfigurationExpression {</a:t>
            </a:r>
          </a:p>
          <a:p>
            <a:r>
              <a:rPr sz="1000">
                <a:latin typeface="Consolas"/>
              </a:rPr>
              <a:t>    public abstract void interpret(NetworkConfigurationContext context);</a:t>
            </a:r>
          </a:p>
          <a:p>
            <a:r>
              <a:rPr sz="1000">
                <a:latin typeface="Consolas"/>
              </a:rPr>
              <a:t>    public abstract void validate(ValidationContext validationContext);</a:t>
            </a:r>
          </a:p>
          <a:p>
            <a:r>
              <a:rPr sz="1000">
                <a:latin typeface="Consolas"/>
              </a:rPr>
              <a:t>}</a:t>
            </a:r>
          </a:p>
          <a:p/>
          <a:p>
            <a:r>
              <a:rPr sz="1000">
                <a:latin typeface="Consolas"/>
              </a:rPr>
              <a:t>// Terminal Expression für Route Configuration</a:t>
            </a:r>
          </a:p>
          <a:p>
            <a:r>
              <a:rPr sz="1000">
                <a:latin typeface="Consolas"/>
              </a:rPr>
              <a:t>public class RouteExpression extends ConfigurationExpression {</a:t>
            </a:r>
          </a:p>
          <a:p>
            <a:r>
              <a:rPr sz="1000">
                <a:latin typeface="Consolas"/>
              </a:rPr>
              <a:t>    private final String destinationNetwork;</a:t>
            </a:r>
          </a:p>
          <a:p>
            <a:r>
              <a:rPr sz="1000">
                <a:latin typeface="Consolas"/>
              </a:rPr>
              <a:t>    private final String gatewayAddress;</a:t>
            </a:r>
          </a:p>
          <a:p>
            <a:r>
              <a:rPr sz="1000">
                <a:latin typeface="Consolas"/>
              </a:rPr>
              <a:t>    private final int metric;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@Override</a:t>
            </a:r>
          </a:p>
          <a:p>
            <a:r>
              <a:rPr sz="1000">
                <a:latin typeface="Consolas"/>
              </a:rPr>
              <a:t>    public void interpret(NetworkConfigurationContext context) {</a:t>
            </a:r>
          </a:p>
          <a:p>
            <a:r>
              <a:rPr sz="1000">
                <a:latin typeface="Consolas"/>
              </a:rPr>
              <a:t>        Route route = Route.builder()</a:t>
            </a:r>
          </a:p>
          <a:p>
            <a:r>
              <a:rPr sz="1000">
                <a:latin typeface="Consolas"/>
              </a:rPr>
              <a:t>            .destination(destinationNetwork)</a:t>
            </a:r>
          </a:p>
          <a:p>
            <a:r>
              <a:rPr sz="1000">
                <a:latin typeface="Consolas"/>
              </a:rPr>
              <a:t>            .gateway(gatewayAddress)</a:t>
            </a:r>
          </a:p>
          <a:p>
            <a:r>
              <a:rPr sz="1000">
                <a:latin typeface="Consolas"/>
              </a:rPr>
              <a:t>            .metric(metric)</a:t>
            </a:r>
          </a:p>
          <a:p>
            <a:r>
              <a:rPr sz="1000">
                <a:latin typeface="Consolas"/>
              </a:rPr>
              <a:t>            .build();</a:t>
            </a:r>
          </a:p>
          <a:p>
            <a:r>
              <a:rPr sz="1000">
                <a:latin typeface="Consolas"/>
              </a:rPr>
              <a:t>        context.addRoute(route);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@Override</a:t>
            </a:r>
          </a:p>
          <a:p>
            <a:r>
              <a:rPr sz="1000">
                <a:latin typeface="Consolas"/>
              </a:rPr>
              <a:t>    public void validate(ValidationContext validationContext) {</a:t>
            </a:r>
          </a:p>
          <a:p>
            <a:r>
              <a:rPr sz="1000">
                <a:latin typeface="Consolas"/>
              </a:rPr>
              <a:t>        if (!NetworkUtils.isValidNetworkAddress(destinationNetwork)) {</a:t>
            </a:r>
          </a:p>
          <a:p>
            <a:r>
              <a:rPr sz="1000">
                <a:latin typeface="Consolas"/>
              </a:rPr>
              <a:t>            validationContext.addError("Invalid destination: " + destinationNetwork);</a:t>
            </a:r>
          </a:p>
          <a:p>
            <a:r>
              <a:rPr sz="1000">
                <a:latin typeface="Consolas"/>
              </a:rPr>
              <a:t>        }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}</a:t>
            </a:r>
          </a:p>
          <a:p/>
          <a:p>
            <a:r>
              <a:rPr sz="1000">
                <a:latin typeface="Consolas"/>
              </a:rPr>
              <a:t>// DSL Example:</a:t>
            </a:r>
          </a:p>
          <a:p>
            <a:r>
              <a:rPr sz="1000">
                <a:latin typeface="Consolas"/>
              </a:rPr>
              <a:t>// route 192.168.1.0/24 via 10.0.0.1 metric 100</a:t>
            </a:r>
          </a:p>
          <a:p>
            <a:r>
              <a:rPr sz="1000">
                <a:latin typeface="Consolas"/>
              </a:rPr>
              <a:t>// vlan 100 name "Production Network"</a:t>
            </a:r>
          </a:p>
          <a:p>
            <a:r>
              <a:rPr sz="1000">
                <a:latin typeface="Consolas"/>
              </a:rPr>
              <a:t>//   ip address 192.168.100.1/24</a:t>
            </a:r>
          </a:p>
          <a:p>
            <a:r>
              <a:rPr sz="1000">
                <a:latin typeface="Consolas"/>
              </a:rPr>
              <a:t>// end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Pattern Integration - 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// Pattern-Obsession Monster</a:t>
            </a:r>
          </a:p>
          <a:p>
            <a:r>
              <a:rPr sz="1000">
                <a:latin typeface="Consolas"/>
              </a:rPr>
              <a:t>public class OverEngineeredStringProcessor {</a:t>
            </a:r>
          </a:p>
          <a:p>
            <a:r>
              <a:rPr sz="1000">
                <a:latin typeface="Consolas"/>
              </a:rPr>
              <a:t>    // OVERKILL: Factory für simple String Operations!</a:t>
            </a:r>
          </a:p>
          <a:p>
            <a:r>
              <a:rPr sz="1000">
                <a:latin typeface="Consolas"/>
              </a:rPr>
              <a:t>    private final AbstractStringOperationFactory operationFactory;</a:t>
            </a:r>
          </a:p>
          <a:p>
            <a:r>
              <a:rPr sz="1000">
                <a:latin typeface="Consolas"/>
              </a:rPr>
              <a:t>    // OVERKILL: Strategy für jeden String-Vorgang!</a:t>
            </a:r>
          </a:p>
          <a:p>
            <a:r>
              <a:rPr sz="1000">
                <a:latin typeface="Consolas"/>
              </a:rPr>
              <a:t>    private final Map&lt;OperationType, StringProcessingStrategy&gt; strategies;</a:t>
            </a:r>
          </a:p>
          <a:p>
            <a:r>
              <a:rPr sz="1000">
                <a:latin typeface="Consolas"/>
              </a:rPr>
              <a:t>    // OVERKILL: Observer für String Changes!</a:t>
            </a:r>
          </a:p>
          <a:p>
            <a:r>
              <a:rPr sz="1000">
                <a:latin typeface="Consolas"/>
              </a:rPr>
              <a:t>    private final List&lt;StringChangeObserver&gt; observers;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// WAHNSINN: 150 Zeilen Code für "Hello World".toUpperCase()</a:t>
            </a:r>
          </a:p>
          <a:p>
            <a:r>
              <a:rPr sz="1000">
                <a:latin typeface="Consolas"/>
              </a:rPr>
              <a:t>    public String convertToUpperCase(String input) {</a:t>
            </a:r>
          </a:p>
          <a:p>
            <a:r>
              <a:rPr sz="1000">
                <a:latin typeface="Consolas"/>
              </a:rPr>
              <a:t>        // 100+ Zeilen Pattern-Overkill für eine einzige Operation</a:t>
            </a:r>
          </a:p>
          <a:p>
            <a:r>
              <a:rPr sz="1000">
                <a:latin typeface="Consolas"/>
              </a:rPr>
              <a:t>        return result; // Finally! After unnecessary complexity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// Method length: 150+ lines, Pattern count: 7 (!!!)</a:t>
            </a:r>
          </a:p>
          <a:p>
            <a:r>
              <a:rPr sz="1000">
                <a:latin typeface="Consolas"/>
              </a:rPr>
              <a:t>    // Time to understand: 30+ minutes</a:t>
            </a:r>
          </a:p>
          <a:p>
            <a:r>
              <a:rPr sz="100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Patterns &amp;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Mediator Pattern: Zentrale Orchestrierung statt Communication Chaos</a:t>
            </a:r>
          </a:p>
          <a:p>
            <a:r>
              <a:t>Iterator &amp; Visitor: Intelligente Datenverarbeitung ohne Type-Casting</a:t>
            </a:r>
          </a:p>
          <a:p>
            <a:r>
              <a:t>Memento &amp; Interpreter: State-Recovery und Configuration-DSLs</a:t>
            </a:r>
          </a:p>
          <a:p>
            <a:r>
              <a:t>Pattern Integration: Alles zusammenfügen in produktiver Architektur</a:t>
            </a:r>
          </a:p>
          <a:p>
            <a:r>
              <a:t>Anti-Patterns vermeiden: Pattern-Obsession und Over-Engineering</a:t>
            </a:r>
          </a:p>
          <a:p>
            <a:r>
              <a:t>Team-Adoption: Graduelle Einführung und nachhaltige Nutzung</a:t>
            </a:r>
          </a:p>
          <a:p>
            <a:r>
              <a:t>Production Readiness: Monitoring, Performance und Fehlerbehandlung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Pattern für alles: Entwickler wollen Patterns überall verwenden</a:t>
            </a:r>
          </a:p>
          <a:p>
            <a:r>
              <a:t>Over-Engineering: 150 Zeilen für eine einzige String-Operation</a:t>
            </a:r>
          </a:p>
          <a:p>
            <a:r>
              <a:t>God Mediator: 10.000-Zeilen Monster-Klassen</a:t>
            </a:r>
          </a:p>
          <a:p>
            <a:r>
              <a:t>Pattern Explosion: 50+ micro-patterns für simple Use Cases</a:t>
            </a:r>
          </a:p>
          <a:p>
            <a:r>
              <a:t>Complexity Explosion: 7 Patterns für eine triviale Operation</a:t>
            </a:r>
          </a:p>
          <a:p>
            <a:r>
              <a:t>Maintenance Horror: 30 Minuten zum Verstehen, 2h zum Debuggen</a:t>
            </a:r>
          </a:p>
          <a:p>
            <a:r>
              <a:t>Team Overwhelm: Junior Developers können Code nicht mehr lesen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Intelligente Pattern-Integration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KISS Principle: Keep It Simple, Stupid einfache Probleme, einfache Lösungen</a:t>
            </a:r>
          </a:p>
          <a:p>
            <a:r>
              <a:t>Problem-First: Pattern nur wenn echtes Problem gelöst wird</a:t>
            </a:r>
          </a:p>
          <a:p>
            <a:r>
              <a:t>Team Reality Check: Pattern-Complexity muss Team-Expertise entsprechen</a:t>
            </a:r>
          </a:p>
          <a:p>
            <a:r>
              <a:t>Performance Impact: Pattern-Overhead messen, nicht annehmen</a:t>
            </a:r>
          </a:p>
          <a:p>
            <a:r>
              <a:t>Graduelle Evolution: Foundation Patterns zuerst, Advanced später</a:t>
            </a:r>
          </a:p>
          <a:p>
            <a:r>
              <a:t>Business Value: Patterns dienen Business, nicht umgekehrt</a:t>
            </a:r>
          </a:p>
          <a:p>
            <a:r>
              <a:t>Architecture Review: Pattern-bewusste Code Reviews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Layer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// Layer 1: Foundation Patterns</a:t>
            </a:r>
          </a:p>
          <a:p>
            <a:r>
              <a:rPr sz="1000">
                <a:latin typeface="Consolas"/>
              </a:rPr>
              <a:t>@Component</a:t>
            </a:r>
          </a:p>
          <a:p>
            <a:r>
              <a:rPr sz="1000">
                <a:latin typeface="Consolas"/>
              </a:rPr>
              <a:t>public class TelekomConfigurationManager {</a:t>
            </a:r>
          </a:p>
          <a:p>
            <a:r>
              <a:rPr sz="1000">
                <a:latin typeface="Consolas"/>
              </a:rPr>
              <a:t>    private static volatile TelekomConfigurationManager instance; // Singleton</a:t>
            </a:r>
          </a:p>
          <a:p>
            <a:r>
              <a:rPr sz="1000">
                <a:latin typeface="Consolas"/>
              </a:rPr>
              <a:t>}</a:t>
            </a:r>
          </a:p>
          <a:p/>
          <a:p>
            <a:r>
              <a:rPr sz="1000">
                <a:latin typeface="Consolas"/>
              </a:rPr>
              <a:t>@Component</a:t>
            </a:r>
          </a:p>
          <a:p>
            <a:r>
              <a:rPr sz="1000">
                <a:latin typeface="Consolas"/>
              </a:rPr>
              <a:t>public class TelekomDeviceFactory {</a:t>
            </a:r>
          </a:p>
          <a:p>
            <a:r>
              <a:rPr sz="1000">
                <a:latin typeface="Consolas"/>
              </a:rPr>
              <a:t>    public NetworkDevice createDevice(DeviceType type, DeviceSpecification spec) {</a:t>
            </a:r>
          </a:p>
          <a:p>
            <a:r>
              <a:rPr sz="1000">
                <a:latin typeface="Consolas"/>
              </a:rPr>
              <a:t>        return deviceBuilders.get(type).build(); // Factory + Builder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}</a:t>
            </a:r>
          </a:p>
          <a:p/>
          <a:p>
            <a:r>
              <a:rPr sz="1000">
                <a:latin typeface="Consolas"/>
              </a:rPr>
              <a:t>// Layer 2: Behavioral Integration</a:t>
            </a:r>
          </a:p>
          <a:p>
            <a:r>
              <a:rPr sz="1000">
                <a:latin typeface="Consolas"/>
              </a:rPr>
              <a:t>@Component</a:t>
            </a:r>
          </a:p>
          <a:p>
            <a:r>
              <a:rPr sz="1000">
                <a:latin typeface="Consolas"/>
              </a:rPr>
              <a:t>public class NetworkEventProcessor {</a:t>
            </a:r>
          </a:p>
          <a:p>
            <a:r>
              <a:rPr sz="1000">
                <a:latin typeface="Consolas"/>
              </a:rPr>
              <a:t>    private final List&lt;NetworkEventObserver&gt; observers; // Observer</a:t>
            </a:r>
          </a:p>
          <a:p>
            <a:r>
              <a:rPr sz="1000">
                <a:latin typeface="Consolas"/>
              </a:rPr>
              <a:t>    private final Map&lt;EventType, EventProcessingStrategy&gt; strategies; // Strategy</a:t>
            </a:r>
          </a:p>
          <a:p>
            <a:r>
              <a:rPr sz="1000">
                <a:latin typeface="Consolas"/>
              </a:rPr>
              <a:t>}</a:t>
            </a:r>
          </a:p>
          <a:p/>
          <a:p>
            <a:r>
              <a:rPr sz="1000">
                <a:latin typeface="Consolas"/>
              </a:rPr>
              <a:t>// Layer 3: Advanced Coordination</a:t>
            </a:r>
          </a:p>
          <a:p>
            <a:r>
              <a:rPr sz="1000">
                <a:latin typeface="Consolas"/>
              </a:rPr>
              <a:t>@Component</a:t>
            </a:r>
          </a:p>
          <a:p>
            <a:r>
              <a:rPr sz="1000">
                <a:latin typeface="Consolas"/>
              </a:rPr>
              <a:t>public class TelekomNetworkOrchestrationHub implements NetworkMediator {</a:t>
            </a:r>
          </a:p>
          <a:p>
            <a:r>
              <a:rPr sz="1000">
                <a:latin typeface="Consolas"/>
              </a:rPr>
              <a:t>    // Mediator + Observer + Command + Iterator integration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@Override</a:t>
            </a:r>
          </a:p>
          <a:p>
            <a:r>
              <a:rPr sz="1000">
                <a:latin typeface="Consolas"/>
              </a:rPr>
              <a:t>    public void handleNetworkChange(NetworkChangeEvent event) {</a:t>
            </a:r>
          </a:p>
          <a:p>
            <a:r>
              <a:rPr sz="1000">
                <a:latin typeface="Consolas"/>
              </a:rPr>
              <a:t>        NetworkImpactAnalysis impact = analyzeNetworkImpact(event); // Iterator</a:t>
            </a:r>
          </a:p>
          <a:p>
            <a:r>
              <a:rPr sz="1000">
                <a:latin typeface="Consolas"/>
              </a:rPr>
              <a:t>        NetworkOperation operation = createResponseOperation(impact); // Command</a:t>
            </a:r>
          </a:p>
          <a:p>
            <a:r>
              <a:rPr sz="1000">
                <a:latin typeface="Consolas"/>
              </a:rPr>
              <a:t>        OperationResult result = operationOrchestrator.executeOperation(operation);</a:t>
            </a:r>
          </a:p>
          <a:p>
            <a:r>
              <a:rPr sz="1000">
                <a:latin typeface="Consolas"/>
              </a:rPr>
              <a:t>        eventProcessor.processNetworkEvent(result); // Observer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Team-Adoption Strategie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 (Wochen 1-4): Foundation Building Survival Patterns</a:t>
            </a:r>
          </a:p>
          <a:p>
            <a:r>
              <a:t>Phase 2 (Wochen 5-8): Behavioral Integration Observer, Strategy</a:t>
            </a:r>
          </a:p>
          <a:p>
            <a:r>
              <a:t>Phase 3 (Wochen 9-12): Advanced Coordination Mediator, Command</a:t>
            </a:r>
          </a:p>
          <a:p>
            <a:r>
              <a:t>Graduelle Code-Integration: Legacy-Wrapper für sanfte Migration</a:t>
            </a:r>
          </a:p>
          <a:p>
            <a:r>
              <a:t>Pattern-bewusste Code Reviews: Checklist für Pattern Usage</a:t>
            </a:r>
          </a:p>
          <a:p>
            <a:r>
              <a:t>Training &amp; Mentoring: Internal Pattern Workshops</a:t>
            </a:r>
          </a:p>
          <a:p>
            <a:r>
              <a:t>Metrics &amp; ROI: Pattern-Impact messen und demonstrieren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 Readiness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 Monitoring: Pattern-Execution-Time tracking</a:t>
            </a:r>
          </a:p>
          <a:p>
            <a:r>
              <a:t>Error Handling: Circuit Breaker für Pattern-Failures</a:t>
            </a:r>
          </a:p>
          <a:p>
            <a:r>
              <a:t>Resilience: Fallback-Strategien für Pattern-Ausfälle</a:t>
            </a:r>
          </a:p>
          <a:p>
            <a:r>
              <a:t>Observability: Metrics für Pattern-Usage und Impact</a:t>
            </a:r>
          </a:p>
          <a:p>
            <a:r>
              <a:t>Documentation: Pattern-Guidelines und Best Practices</a:t>
            </a:r>
          </a:p>
          <a:p>
            <a:r>
              <a:t>Testing: Pattern-Integration Testing</a:t>
            </a:r>
          </a:p>
          <a:p>
            <a:r>
              <a:t>Rollback: Feature Flags für schrittweise Einführung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Decision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VERWENDE Patterns wenn:</a:t>
            </a:r>
          </a:p>
          <a:p>
            <a:r>
              <a:t>Komplexität rechtfertigt Pattern-Overhead</a:t>
            </a:r>
          </a:p>
          <a:p>
            <a:r>
              <a:t>Team versteht und kann Patterns maintainen</a:t>
            </a:r>
          </a:p>
          <a:p>
            <a:r>
              <a:t>Future Changes werden durch Pattern erleichtert</a:t>
            </a:r>
          </a:p>
          <a:p>
            <a:r>
              <a:t>Performance ist akzeptabel</a:t>
            </a:r>
          </a:p>
          <a:p>
            <a:r>
              <a:t>Pattern löst tatsächlich ein Problem</a:t>
            </a:r>
          </a:p>
          <a:p/>
          <a:p>
            <a:r>
              <a:t>❌ VERMEIDE Patterns wenn:</a:t>
            </a:r>
          </a:p>
          <a:p>
            <a:r>
              <a:t>Simple Code wird komplizierter</a:t>
            </a:r>
          </a:p>
          <a:p>
            <a:r>
              <a:t>Einmaliger Use Case ohne Erweiterung</a:t>
            </a:r>
          </a:p>
          <a:p>
            <a:r>
              <a:t>Performance-kritischer Code</a:t>
            </a:r>
          </a:p>
          <a:p>
            <a:r>
              <a:t>Team nicht bereit für Pattern-Complexity</a:t>
            </a:r>
          </a:p>
          <a:p>
            <a:r>
              <a:t>"Cool Factor" ist einziger Grund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4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Mediator Pattern: Löst Communication-Explosion, reduziert O(n²) auf O(n)</a:t>
            </a:r>
          </a:p>
          <a:p>
            <a:r>
              <a:t>Iterator + Visitor: Trennt Navigation von Processing, eliminiert instanceof-Horror</a:t>
            </a:r>
          </a:p>
          <a:p>
            <a:r>
              <a:t>Memento + Interpreter: Production-safe State-Management + Domain-specific Languages</a:t>
            </a:r>
          </a:p>
          <a:p>
            <a:r>
              <a:t>Pattern Integration: Layer-basierte Architektur mit gradueller Evolution</a:t>
            </a:r>
          </a:p>
          <a:p>
            <a:r>
              <a:t>Anti-Pattern Awareness: Pattern-Obsession vermeiden, KISS Principle beachten</a:t>
            </a:r>
          </a:p>
          <a:p>
            <a:r>
              <a:t>Team Success: Training, graduelle Adoption, Metrics-basierte ROI-Demonstration</a:t>
            </a:r>
          </a:p>
          <a:p>
            <a:r>
              <a:t>Production Reality: Monitoring, Error Handling, Performance-Impact beachten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Action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1-2: Pattern Assessment Aktuelle Code-Schmerz-Punkte analysieren</a:t>
            </a:r>
          </a:p>
          <a:p>
            <a:r>
              <a:t>Month 2-3: Team Enablement Pilot Project und interne Workshops</a:t>
            </a:r>
          </a:p>
          <a:p>
            <a:r>
              <a:t>Month 4-6: Production Integration Patterns in kritischen Systemen</a:t>
            </a:r>
          </a:p>
          <a:p>
            <a:r>
              <a:t>Continuous: Pattern Community Telekom-weite Knowledge Sharing</a:t>
            </a:r>
          </a:p>
          <a:p/>
          <a:p>
            <a:r>
              <a:t>Success Factors:</a:t>
            </a:r>
          </a:p>
          <a:p>
            <a:r>
              <a:t>Business Value First Patterns lösen Business-Probleme</a:t>
            </a:r>
          </a:p>
          <a:p>
            <a:r>
              <a:t>Team Readiness Skills müssen Pattern-Complexity entsprechen</a:t>
            </a:r>
          </a:p>
          <a:p>
            <a:r>
              <a:t>Gradual Evolution Schrittweise Adoption, kein "Big Bang"</a:t>
            </a:r>
          </a:p>
          <a:p>
            <a:r>
              <a:t>Measure Impact ROI dokumentieren für Stakeholder Buy-in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Mediator Pattern - 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// Communication Explosion: Jeder redet mit jedem</a:t>
            </a:r>
          </a:p>
          <a:p>
            <a:r>
              <a:rPr sz="1000">
                <a:latin typeface="Consolas"/>
              </a:rPr>
              <a:t>class NetworkDevice {</a:t>
            </a:r>
          </a:p>
          <a:p>
            <a:r>
              <a:rPr sz="1000">
                <a:latin typeface="Consolas"/>
              </a:rPr>
              <a:t>    private List&lt;Router&gt; routers;           // 50+ Router</a:t>
            </a:r>
          </a:p>
          <a:p>
            <a:r>
              <a:rPr sz="1000">
                <a:latin typeface="Consolas"/>
              </a:rPr>
              <a:t>    private List&lt;Switch&gt; switches;          // 200+ Switches  </a:t>
            </a:r>
          </a:p>
          <a:p>
            <a:r>
              <a:rPr sz="1000">
                <a:latin typeface="Consolas"/>
              </a:rPr>
              <a:t>    private List&lt;FirewallDevice&gt; firewalls; // 30+ Firewalls</a:t>
            </a:r>
          </a:p>
          <a:p>
            <a:r>
              <a:rPr sz="1000">
                <a:latin typeface="Consolas"/>
              </a:rPr>
              <a:t>    private List&lt;MonitoringSystem&gt; monitors; // 10+ Monitoring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public void statusChanged() {</a:t>
            </a:r>
          </a:p>
          <a:p>
            <a:r>
              <a:rPr sz="1000">
                <a:latin typeface="Consolas"/>
              </a:rPr>
              <a:t>        // O(n²) = 50 × 200 × 30 × 10 = 3 MILLIONEN Updates!</a:t>
            </a:r>
          </a:p>
          <a:p>
            <a:r>
              <a:rPr sz="1000">
                <a:latin typeface="Consolas"/>
              </a:rPr>
              <a:t>        for (Router r : routers) {</a:t>
            </a:r>
          </a:p>
          <a:p>
            <a:r>
              <a:rPr sz="1000">
                <a:latin typeface="Consolas"/>
              </a:rPr>
              <a:t>            r.updateTopology(this);</a:t>
            </a:r>
          </a:p>
          <a:p>
            <a:r>
              <a:rPr sz="1000">
                <a:latin typeface="Consolas"/>
              </a:rPr>
              <a:t>            for (Switch s : switches) {</a:t>
            </a:r>
          </a:p>
          <a:p>
            <a:r>
              <a:rPr sz="1000">
                <a:latin typeface="Consolas"/>
              </a:rPr>
              <a:t>                s.recalculateRoutes(r, this);</a:t>
            </a:r>
          </a:p>
          <a:p>
            <a:r>
              <a:rPr sz="1000">
                <a:latin typeface="Consolas"/>
              </a:rPr>
              <a:t>                for (FirewallDevice f : firewalls) {</a:t>
            </a:r>
          </a:p>
          <a:p>
            <a:r>
              <a:rPr sz="1000">
                <a:latin typeface="Consolas"/>
              </a:rPr>
              <a:t>                    f.updateRules(r, s, this); </a:t>
            </a:r>
          </a:p>
          <a:p>
            <a:r>
              <a:rPr sz="1000">
                <a:latin typeface="Consolas"/>
              </a:rPr>
              <a:t>                    // HORROR: 4-fach verschachtelte Loops!</a:t>
            </a:r>
          </a:p>
          <a:p>
            <a:r>
              <a:rPr sz="1000">
                <a:latin typeface="Consolas"/>
              </a:rPr>
              <a:t>                }</a:t>
            </a:r>
          </a:p>
          <a:p>
            <a:r>
              <a:rPr sz="1000">
                <a:latin typeface="Consolas"/>
              </a:rPr>
              <a:t>            }</a:t>
            </a:r>
          </a:p>
          <a:p>
            <a:r>
              <a:rPr sz="1000">
                <a:latin typeface="Consolas"/>
              </a:rPr>
              <a:t>        }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Performance-Kollaps: Ein Device-Change triggert 1000+ Notifications</a:t>
            </a:r>
          </a:p>
          <a:p>
            <a:r>
              <a:t>Network Storms: Broadcast-Messages überlasten Management-Netz</a:t>
            </a:r>
          </a:p>
          <a:p>
            <a:r>
              <a:t>Deadlocks: Circular Dependencies zwischen Devices</a:t>
            </a:r>
          </a:p>
          <a:p>
            <a:r>
              <a:t>Maintenance-Horror: Neue Device-Art muss mit ALLEN Types integriert werden</a:t>
            </a:r>
          </a:p>
          <a:p>
            <a:r>
              <a:t>Testing-Explosion: Jeder Change gegen 100+ Device-Kombinationen testen</a:t>
            </a:r>
          </a:p>
          <a:p>
            <a:r>
              <a:t>Root-Cause-Analysis: "Warum ist Router-47 langsam?" → 72h Investigation</a:t>
            </a:r>
          </a:p>
          <a:p>
            <a:r>
              <a:t>Change-Impact: Unbekannt, zu komplex zu analysieren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Mediator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Zentrale Koordination: Ein Mediator statt 50.000 Point-to-Point Verbindungen</a:t>
            </a:r>
          </a:p>
          <a:p>
            <a:r>
              <a:t>O(n) statt O(n²): Alle reden mit einem Mediator, nicht miteinander</a:t>
            </a:r>
          </a:p>
          <a:p>
            <a:r>
              <a:t>Handler-Architektur: Spezialisierte Handler für verschiedene Device-Types</a:t>
            </a:r>
          </a:p>
          <a:p>
            <a:r>
              <a:t>Error Isolation: Ein Handler-Fehler stoppt nicht andere Handler</a:t>
            </a:r>
          </a:p>
          <a:p>
            <a:r>
              <a:t>Priority-based Processing: Routing vor Monitoring, Security nach Routing</a:t>
            </a:r>
          </a:p>
          <a:p>
            <a:r>
              <a:t>Event-driven Design: Async Processing für Performance</a:t>
            </a:r>
          </a:p>
          <a:p>
            <a:r>
              <a:t>Extensibility: Neue Handler ohne Änderung bestehender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@Component</a:t>
            </a:r>
          </a:p>
          <a:p>
            <a:r>
              <a:rPr sz="1000">
                <a:latin typeface="Consolas"/>
              </a:rPr>
              <a:t>public class TelekomNetworkOrchestrator implements NetworkMediator {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private final Map&lt;DeviceType, List&lt;DeviceHandler&gt;&gt; handlers = new ConcurrentHashMap&lt;&gt;();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@Override</a:t>
            </a:r>
          </a:p>
          <a:p>
            <a:r>
              <a:rPr sz="1000">
                <a:latin typeface="Consolas"/>
              </a:rPr>
              <a:t>    public void deviceStatusChanged(NetworkDevice device, DeviceStatus status) {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log.info("📡 Device {} status: {} → {}", </a:t>
            </a:r>
          </a:p>
          <a:p>
            <a:r>
              <a:rPr sz="1000">
                <a:latin typeface="Consolas"/>
              </a:rPr>
              <a:t>                device.getId(), device.getPreviousStatus(), status);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DeviceChangeEvent event = new DeviceChangeEvent(device, status);</a:t>
            </a:r>
          </a:p>
          <a:p>
            <a:r>
              <a:rPr sz="1000">
                <a:latin typeface="Consolas"/>
              </a:rPr>
              <a:t>        List&lt;DeviceHandler&gt; orderedHandlers = getOrderedHandlers(device.getType());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// Parallel Processing für Performance</a:t>
            </a:r>
          </a:p>
          <a:p>
            <a:r>
              <a:rPr sz="1000">
                <a:latin typeface="Consolas"/>
              </a:rPr>
              <a:t>        orderedHandlers.parallelStream().forEach(handler -&gt; {</a:t>
            </a:r>
          </a:p>
          <a:p>
            <a:r>
              <a:rPr sz="1000">
                <a:latin typeface="Consolas"/>
              </a:rPr>
              <a:t>            try {</a:t>
            </a:r>
          </a:p>
          <a:p>
            <a:r>
              <a:rPr sz="1000">
                <a:latin typeface="Consolas"/>
              </a:rPr>
              <a:t>                handler.handle(event);</a:t>
            </a:r>
          </a:p>
          <a:p>
            <a:r>
              <a:rPr sz="1000">
                <a:latin typeface="Consolas"/>
              </a:rPr>
              <a:t>            } catch (Exception e) {</a:t>
            </a:r>
          </a:p>
          <a:p>
            <a:r>
              <a:rPr sz="1000">
                <a:latin typeface="Consolas"/>
              </a:rPr>
              <a:t>                log.error("❌ Handler {} failed", handler.getClass().getSimpleName(), e);</a:t>
            </a:r>
          </a:p>
          <a:p>
            <a:r>
              <a:rPr sz="1000">
                <a:latin typeface="Consolas"/>
              </a:rPr>
              <a:t>                // Error Isolation: Ein Handler-Fehler stoppt nicht die anderen</a:t>
            </a:r>
          </a:p>
          <a:p>
            <a:r>
              <a:rPr sz="1000">
                <a:latin typeface="Consolas"/>
              </a:rPr>
              <a:t>            }</a:t>
            </a:r>
          </a:p>
          <a:p>
            <a:r>
              <a:rPr sz="1000">
                <a:latin typeface="Consolas"/>
              </a:rPr>
              <a:t>        });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Iterator Pattern - 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// Navigation und Type-Casting Horror</a:t>
            </a:r>
          </a:p>
          <a:p>
            <a:r>
              <a:rPr sz="1000">
                <a:latin typeface="Consolas"/>
              </a:rPr>
              <a:t>class NetworkTopologyReport {</a:t>
            </a:r>
          </a:p>
          <a:p>
            <a:r>
              <a:rPr sz="1000">
                <a:latin typeface="Consolas"/>
              </a:rPr>
              <a:t>    public String generateReport(NetworkTopology topology, ReportType reportType) {</a:t>
            </a:r>
          </a:p>
          <a:p>
            <a:r>
              <a:rPr sz="1000">
                <a:latin typeface="Consolas"/>
              </a:rPr>
              <a:t>        StringBuilder report = new StringBuilder();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for (NetworkNode node : topology.getNodes()) {</a:t>
            </a:r>
          </a:p>
          <a:p>
            <a:r>
              <a:rPr sz="1000">
                <a:latin typeface="Consolas"/>
              </a:rPr>
              <a:t>            if (node instanceof Router) {</a:t>
            </a:r>
          </a:p>
          <a:p>
            <a:r>
              <a:rPr sz="1000">
                <a:latin typeface="Consolas"/>
              </a:rPr>
              <a:t>                Router r = (Router) node;</a:t>
            </a:r>
          </a:p>
          <a:p>
            <a:r>
              <a:rPr sz="1000">
                <a:latin typeface="Consolas"/>
              </a:rPr>
              <a:t>                // 100 Zeilen Router-spezifischer XML Logic</a:t>
            </a:r>
          </a:p>
          <a:p>
            <a:r>
              <a:rPr sz="1000">
                <a:latin typeface="Consolas"/>
              </a:rPr>
              <a:t>            } else if (node instanceof Switch) {</a:t>
            </a:r>
          </a:p>
          <a:p>
            <a:r>
              <a:rPr sz="1000">
                <a:latin typeface="Consolas"/>
              </a:rPr>
              <a:t>                Switch s = (Switch) node;</a:t>
            </a:r>
          </a:p>
          <a:p>
            <a:r>
              <a:rPr sz="1000">
                <a:latin typeface="Consolas"/>
              </a:rPr>
              <a:t>                // 150 Zeilen Switch-spezifischer XML Logic</a:t>
            </a:r>
          </a:p>
          <a:p>
            <a:r>
              <a:rPr sz="1000">
                <a:latin typeface="Consolas"/>
              </a:rPr>
              <a:t>            } else if (node instanceof FirewallDevice) {</a:t>
            </a:r>
          </a:p>
          <a:p>
            <a:r>
              <a:rPr sz="1000">
                <a:latin typeface="Consolas"/>
              </a:rPr>
              <a:t>                // 200 Zeilen Firewall XML Logic</a:t>
            </a:r>
          </a:p>
          <a:p>
            <a:r>
              <a:rPr sz="1000">
                <a:latin typeface="Consolas"/>
              </a:rPr>
              <a:t>            }</a:t>
            </a:r>
          </a:p>
          <a:p>
            <a:r>
              <a:rPr sz="1000">
                <a:latin typeface="Consolas"/>
              </a:rPr>
              <a:t>            // Was passiert mit neuen Device-Types???</a:t>
            </a:r>
          </a:p>
          <a:p>
            <a:r>
              <a:rPr sz="1000">
                <a:latin typeface="Consolas"/>
              </a:rPr>
              <a:t>        }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// KOMPLETT ANDERE 500 Zeilen für JSON...</a:t>
            </a:r>
          </a:p>
          <a:p>
            <a:r>
              <a:rPr sz="1000">
                <a:latin typeface="Consolas"/>
              </a:rPr>
              <a:t>        // NOCHMAL 600 Zeilen für PDF...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 × M Complexity: N Device-Types × M Report-Formats = exponentielle Code-Pfade</a:t>
            </a:r>
          </a:p>
          <a:p>
            <a:r>
              <a:t>Instanceof-Horror: Type-Casting überall, fehleranfällig</a:t>
            </a:r>
          </a:p>
          <a:p>
            <a:r>
              <a:t>Code Duplication: Device-Logic wird pro Format wiederholt</a:t>
            </a:r>
          </a:p>
          <a:p>
            <a:r>
              <a:t>Maintenance-Nightmare: Bug in Router-Logic = Fix in XML, JSON UND PDF</a:t>
            </a:r>
          </a:p>
          <a:p>
            <a:r>
              <a:t>Testing-Explosion: 5 Device-Types × 4 Formate = 20 Test-Kombinationen</a:t>
            </a:r>
          </a:p>
          <a:p>
            <a:r>
              <a:t>Knowledge Requirements: Developer braucht XML, JSON UND PDF Expertise</a:t>
            </a:r>
          </a:p>
          <a:p>
            <a:r>
              <a:t>ConcurrentModificationException: Unsafe Collection Modification während Iteration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Iterator + Visitor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Separation of Concerns: Iterator (WIE navigieren) + Visitor (WAS machen)</a:t>
            </a:r>
          </a:p>
          <a:p>
            <a:r>
              <a:t>Type-Safe Operations: Keine instanceof-Checks zur Runtime</a:t>
            </a:r>
          </a:p>
          <a:p>
            <a:r>
              <a:t>Method Overloading: Jeder Device-Type hat optimierte Behandlung</a:t>
            </a:r>
          </a:p>
          <a:p>
            <a:r>
              <a:t>Safe Navigation: ConcurrentModificationException vermeiden</a:t>
            </a:r>
          </a:p>
          <a:p>
            <a:r>
              <a:t>Extensibility: Neue Operations ohne Datenstruktur-Änderungen</a:t>
            </a:r>
          </a:p>
          <a:p>
            <a:r>
              <a:t>Parallel Processing: Stream-Integration für Performance</a:t>
            </a:r>
          </a:p>
          <a:p>
            <a:r>
              <a:t>Cycle Detection: Verhindert Infinite Loops in Mesh-Topologien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Arial</vt:lpstr>
      <vt:lpstr>Open Sans</vt:lpstr>
      <vt:lpstr>Open Sans Light</vt:lpstr>
      <vt:lpstr>Source Code Pro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8</cp:revision>
  <dcterms:created xsi:type="dcterms:W3CDTF">2025-09-10T03:57:45Z</dcterms:created>
  <dcterms:modified xsi:type="dcterms:W3CDTF">2025-09-10T05:07:05Z</dcterms:modified>
</cp:coreProperties>
</file>