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Architectural Patterns -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Design Patterns Workshop - Telekom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2. Microservices - When to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008000"/>
                </a:solidFill>
              </a:defRPr>
            </a:pPr>
            <a:r>
              <a:t>Ideal für:</a:t>
            </a:r>
          </a:p>
          <a:p>
            <a:pPr>
              <a:defRPr sz="1200"/>
            </a:pPr>
            <a:r>
              <a:t>• Große verteilte Teams (5+ Entwickler)</a:t>
            </a:r>
          </a:p>
          <a:p>
            <a:pPr>
              <a:defRPr sz="1200"/>
            </a:pPr>
            <a:r>
              <a:t>• Independent Service Scaling erforderlich</a:t>
            </a:r>
          </a:p>
          <a:p>
            <a:pPr>
              <a:defRPr sz="1200"/>
            </a:pPr>
            <a:r>
              <a:t>• Complex Domain Logic</a:t>
            </a:r>
          </a:p>
          <a:p>
            <a:pPr>
              <a:defRPr sz="1200"/>
            </a:pPr>
            <a:r>
              <a:t>• High Availability Requirements</a:t>
            </a:r>
          </a:p>
          <a:p>
            <a:pPr>
              <a:defRPr sz="1200"/>
            </a:pPr>
            <a:r>
              <a:t>• Technology Stack Diversität gewünscht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FF0000"/>
                </a:solidFill>
              </a:defRPr>
            </a:pPr>
            <a:r>
              <a:t>Vermeiden wenn:</a:t>
            </a:r>
          </a:p>
          <a:p>
            <a:pPr>
              <a:defRPr sz="1200"/>
            </a:pPr>
            <a:r>
              <a:t>• Kleine Teams (&lt;5 Entwickler)</a:t>
            </a:r>
          </a:p>
          <a:p>
            <a:pPr>
              <a:defRPr sz="1200"/>
            </a:pPr>
            <a:r>
              <a:t>• Einfache Monolithische Anwendungen</a:t>
            </a:r>
          </a:p>
          <a:p>
            <a:pPr>
              <a:defRPr sz="1200"/>
            </a:pPr>
            <a:r>
              <a:t>• Begrenzte DevOps-Expertise</a:t>
            </a:r>
          </a:p>
          <a:p>
            <a:pPr>
              <a:defRPr sz="1200"/>
            </a:pPr>
            <a:r>
              <a:t>• Keine Container-Infrastruktur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 Event-Driven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```</a:t>
            </a:r>
          </a:p>
          <a:p>
            <a:pPr>
              <a:defRPr sz="1200"/>
            </a:pPr>
            <a:r>
              <a:t>Event Flow:</a:t>
            </a:r>
          </a:p>
          <a:p>
            <a:pPr>
              <a:defRPr sz="1200"/>
            </a:pPr>
            <a:r>
              <a:t>┌─────────────┐    Events     ┌─────────────┐    Events     ┌─────────────┐</a:t>
            </a:r>
          </a:p>
          <a:p>
            <a:pPr>
              <a:defRPr sz="1200"/>
            </a:pPr>
            <a:r>
              <a:t>│  Producers  │ ─────────────&gt; │  Event Bus  │ ─────────────&gt; │  Consumers  │</a:t>
            </a:r>
          </a:p>
          <a:p>
            <a:pPr>
              <a:defRPr sz="1200"/>
            </a:pPr>
            <a:r>
              <a:t>│             │               │             │               │             │</a:t>
            </a:r>
          </a:p>
          <a:p>
            <a:pPr>
              <a:defRPr sz="1200"/>
            </a:pPr>
            <a:r>
              <a:t>│ Device      │               │  Apache     │               │ Alerting    │</a:t>
            </a:r>
          </a:p>
          <a:p>
            <a:pPr>
              <a:defRPr sz="1200"/>
            </a:pPr>
            <a:r>
              <a:t>│ Sensors     │               │  Kafka      │               │ System      │</a:t>
            </a:r>
          </a:p>
          <a:p>
            <a:pPr>
              <a:defRPr sz="1200"/>
            </a:pPr>
            <a:r>
              <a:t>│             │               │             │               │             │</a:t>
            </a:r>
          </a:p>
          <a:p>
            <a:pPr>
              <a:defRPr sz="1200"/>
            </a:pPr>
            <a:r>
              <a:t>│ User        │               │ Topics:     │               │ Analytics   │</a:t>
            </a:r>
          </a:p>
          <a:p>
            <a:pPr>
              <a:defRPr sz="1200"/>
            </a:pPr>
            <a:r>
              <a:t>│ Actions     │               │ - alerts    │               │ Engine      │</a:t>
            </a:r>
          </a:p>
          <a:p>
            <a:pPr>
              <a:defRPr sz="1200"/>
            </a:pPr>
            <a:r>
              <a:t>│             │               │ - metrics   │               │             │</a:t>
            </a:r>
          </a:p>
          <a:p>
            <a:pPr>
              <a:defRPr sz="1200"/>
            </a:pPr>
            <a:r>
              <a:t>│ System      │               │ - configs   │               │ Dashboard   │</a:t>
            </a:r>
          </a:p>
          <a:p>
            <a:pPr>
              <a:defRPr sz="1200"/>
            </a:pPr>
            <a:r>
              <a:t>│ Events      │               │ - audit     │               │ Updates     │</a:t>
            </a:r>
          </a:p>
          <a:p>
            <a:pPr>
              <a:defRPr sz="1200"/>
            </a:pPr>
            <a:r>
              <a:t>└─────────────┘               └─────────────┘               └─────────────┘</a:t>
            </a:r>
          </a:p>
          <a:p>
            <a:pPr>
              <a:defRPr sz="1200"/>
            </a:pPr>
            <a:r>
              <a:t>│                             │                             │</a:t>
            </a:r>
          </a:p>
          <a:p>
            <a:pPr>
              <a:defRPr sz="1200"/>
            </a:pPr>
            <a:r>
              <a:t>└─── Async Pub/Sub ────────────┼─── Message Queues ────────┘</a:t>
            </a:r>
          </a:p>
          <a:p>
            <a:pPr>
              <a:defRPr sz="1200"/>
            </a:pPr>
            <a:r>
              <a:t>│</a:t>
            </a:r>
          </a:p>
          <a:p>
            <a:pPr>
              <a:defRPr sz="1200"/>
            </a:pPr>
            <a:r>
              <a:t>┌─────────────┐</a:t>
            </a:r>
          </a:p>
          <a:p>
            <a:pPr>
              <a:defRPr sz="1200"/>
            </a:pPr>
            <a:r>
              <a:t>│ Event Store │</a:t>
            </a:r>
          </a:p>
          <a:p>
            <a:pPr>
              <a:defRPr sz="1200"/>
            </a:pPr>
            <a:r>
              <a:t>│ (History)   │</a:t>
            </a:r>
          </a:p>
          <a:p>
            <a:pPr>
              <a:defRPr sz="1200"/>
            </a:pPr>
            <a:r>
              <a:t>└─────────────┘</a:t>
            </a:r>
          </a:p>
          <a:p>
            <a:pPr>
              <a:defRPr sz="1200"/>
            </a:pPr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 Event-Driven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800"/>
            </a:pPr>
            <a:r>
              <a:t>Network Event Processing Platform</a:t>
            </a:r>
          </a:p>
          <a:p>
            <a:pPr lvl="1">
              <a:defRPr sz="1400"/>
            </a:pPr>
            <a:r>
              <a:t>**Events:** Device failures, configuration changes, performance alerts</a:t>
            </a:r>
          </a:p>
          <a:p>
            <a:pPr lvl="1">
              <a:defRPr sz="1400"/>
            </a:pPr>
            <a:r>
              <a:t>**Producers:** SNMP agents, log collectors, user interfaces</a:t>
            </a:r>
          </a:p>
          <a:p>
            <a:pPr lvl="1">
              <a:defRPr sz="1400"/>
            </a:pPr>
            <a:r>
              <a:t>**Consumers:** Alert system, analytics, dashboard updates, audit logging</a:t>
            </a:r>
          </a:p>
          <a:p>
            <a:pPr lvl="1">
              <a:defRPr sz="1400"/>
            </a:pPr>
            <a:r>
              <a:t>**Event Bus:** Apache Kafka</a:t>
            </a:r>
          </a:p>
          <a:p>
            <a:pPr lvl="1">
              <a:defRPr sz="1400"/>
            </a:pPr>
            <a:r>
              <a:t>**Event Topics:** alerts, metrics, configs, audit</a:t>
            </a:r>
          </a:p>
          <a:p>
            <a:pPr lvl="1">
              <a:defRPr sz="1400"/>
            </a:pPr>
            <a:r>
              <a:t>**Event Store:** Persistent event history</a:t>
            </a:r>
          </a:p>
          <a:p>
            <a:pPr lvl="1">
              <a:defRPr sz="1400"/>
            </a:pPr>
            <a:r>
              <a:t>**Consumers:** Real-time and batch 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 Event-Driven -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Vorteile ✅</a:t>
            </a:r>
          </a:p>
          <a:p>
            <a:pPr>
              <a:defRPr sz="1200"/>
            </a:pPr>
            <a:r>
              <a:t>• Lose Kopplung zwischen Komponenten</a:t>
            </a:r>
          </a:p>
          <a:p>
            <a:pPr>
              <a:defRPr sz="1200"/>
            </a:pPr>
            <a:r>
              <a:t>• Asynchrone Verarbeitung für bessere Performance</a:t>
            </a:r>
          </a:p>
          <a:p>
            <a:pPr>
              <a:defRPr sz="1200"/>
            </a:pPr>
            <a:r>
              <a:t>• Event Replay für Debugging und Analytics möglich</a:t>
            </a:r>
          </a:p>
          <a:p>
            <a:pPr>
              <a:defRPr sz="1200"/>
            </a:pPr>
            <a:r>
              <a:t>• Einfaches Hinzufügen neuer Event Consumer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Nachteile ❌</a:t>
            </a:r>
          </a:p>
          <a:p>
            <a:pPr>
              <a:defRPr sz="1200"/>
            </a:pPr>
            <a:r>
              <a:t>• Eventually Consistent Data</a:t>
            </a:r>
          </a:p>
          <a:p>
            <a:pPr>
              <a:defRPr sz="1200"/>
            </a:pPr>
            <a:r>
              <a:t>• Komplexere Error Handling (Dead Letter Queues)</a:t>
            </a:r>
          </a:p>
          <a:p>
            <a:pPr>
              <a:defRPr sz="1200"/>
            </a:pPr>
            <a:r>
              <a:t>• Event Schema Evolution herausfordernd</a:t>
            </a:r>
          </a:p>
          <a:p>
            <a:pPr>
              <a:defRPr sz="1200"/>
            </a:pPr>
            <a:r>
              <a:t>• Debugging von Event Flows schwierig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Production Considerations ⚠️</a:t>
            </a:r>
          </a:p>
          <a:p>
            <a:pPr>
              <a:defRPr sz="1000"/>
            </a:pPr>
            <a:r>
              <a:t>• Event Schema Registry für Compatibility</a:t>
            </a:r>
          </a:p>
          <a:p>
            <a:pPr>
              <a:defRPr sz="1000"/>
            </a:pPr>
            <a:r>
              <a:t>• Dead Letter Queue für Failed Events</a:t>
            </a:r>
          </a:p>
          <a:p>
            <a:pPr>
              <a:defRPr sz="1000"/>
            </a:pPr>
            <a:r>
              <a:t>• Event Compression für hohe Throughput</a:t>
            </a:r>
          </a:p>
          <a:p>
            <a:pPr>
              <a:defRPr sz="1000"/>
            </a:pPr>
            <a:r>
              <a:t>• Monitoring von Queue Depths und Lag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 Event-Driven - When to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008000"/>
                </a:solidFill>
              </a:defRPr>
            </a:pPr>
            <a:r>
              <a:t>Ideal für:</a:t>
            </a:r>
          </a:p>
          <a:p>
            <a:pPr>
              <a:defRPr sz="1200"/>
            </a:pPr>
            <a:r>
              <a:t>• Real-time Monitoring und Alerting</a:t>
            </a:r>
          </a:p>
          <a:p>
            <a:pPr>
              <a:defRPr sz="1200"/>
            </a:pPr>
            <a:r>
              <a:t>• High-Throughput Event Processing</a:t>
            </a:r>
          </a:p>
          <a:p>
            <a:pPr>
              <a:defRPr sz="1200"/>
            </a:pPr>
            <a:r>
              <a:t>• Lose gekoppelte Systeme</a:t>
            </a:r>
          </a:p>
          <a:p>
            <a:pPr>
              <a:defRPr sz="1200"/>
            </a:pPr>
            <a:r>
              <a:t>• Asynchrone Verarbeitung erforderlich</a:t>
            </a:r>
          </a:p>
          <a:p>
            <a:pPr>
              <a:defRPr sz="1200"/>
            </a:pPr>
            <a:r>
              <a:t>• Event Replay und Analytics wichtig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FF0000"/>
                </a:solidFill>
              </a:defRPr>
            </a:pPr>
            <a:r>
              <a:t>Vermeiden wenn:</a:t>
            </a:r>
          </a:p>
          <a:p>
            <a:pPr>
              <a:defRPr sz="1200"/>
            </a:pPr>
            <a:r>
              <a:t>• Strong Consistency erforderlich</a:t>
            </a:r>
          </a:p>
          <a:p>
            <a:pPr>
              <a:defRPr sz="1200"/>
            </a:pPr>
            <a:r>
              <a:t>• Einfache Request-Response Patterns</a:t>
            </a:r>
          </a:p>
          <a:p>
            <a:pPr>
              <a:defRPr sz="1200"/>
            </a:pPr>
            <a:r>
              <a:t>• Begrenzte Message Queue Expertise</a:t>
            </a:r>
          </a:p>
          <a:p>
            <a:pPr>
              <a:defRPr sz="1200"/>
            </a:pPr>
            <a:r>
              <a:t>• Synchrone Verarbeitung ausreichend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 Hexagonal Architecture (Ports &amp; Adapters)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```</a:t>
            </a:r>
          </a:p>
          <a:p>
            <a:pPr>
              <a:defRPr sz="1200"/>
            </a:pPr>
            <a:r>
              <a:t>Hexagonal Architecture</a:t>
            </a:r>
          </a:p>
          <a:p>
            <a:pPr>
              <a:defRPr sz="1200"/>
            </a:pPr>
            <a:r>
              <a:t>(Ports &amp; Adapters)</a:t>
            </a:r>
          </a:p>
          <a:p>
            <a:pPr>
              <a:defRPr sz="1200"/>
            </a:pPr>
            <a:r>
              <a:t>┌─────────────────┐                    ┌─────────────────┐</a:t>
            </a:r>
          </a:p>
          <a:p>
            <a:pPr>
              <a:defRPr sz="1200"/>
            </a:pPr>
            <a:r>
              <a:t>│   Web UI        │                    │   Database      │</a:t>
            </a:r>
          </a:p>
          <a:p>
            <a:pPr>
              <a:defRPr sz="1200"/>
            </a:pPr>
            <a:r>
              <a:t>│   Adapter       │                    │   Adapter       │</a:t>
            </a:r>
          </a:p>
          <a:p>
            <a:pPr>
              <a:defRPr sz="1200"/>
            </a:pPr>
            <a:r>
              <a:t>└─────┬───────────┘                    └─────┬───────────┘</a:t>
            </a:r>
          </a:p>
          <a:p>
            <a:pPr>
              <a:defRPr sz="1200"/>
            </a:pPr>
            <a:r>
              <a:t>│                                      │</a:t>
            </a:r>
          </a:p>
          <a:p>
            <a:pPr>
              <a:defRPr sz="1200"/>
            </a:pPr>
            <a:r>
              <a:t>┌─────┴───────────┐                    ┌─────┴───────────┐</a:t>
            </a:r>
          </a:p>
          <a:p>
            <a:pPr>
              <a:defRPr sz="1200"/>
            </a:pPr>
            <a:r>
              <a:t>│   HTTP Port     │                    │ Persistence Port│</a:t>
            </a:r>
          </a:p>
          <a:p>
            <a:pPr>
              <a:defRPr sz="1200"/>
            </a:pPr>
            <a:r>
              <a:t>└─────┬───────────┘                    └─────┬───────────┘</a:t>
            </a:r>
          </a:p>
          <a:p>
            <a:pPr>
              <a:defRPr sz="1200"/>
            </a:pPr>
            <a:r>
              <a:t>│                                      │</a:t>
            </a:r>
          </a:p>
          <a:p>
            <a:pPr>
              <a:defRPr sz="1200"/>
            </a:pPr>
            <a:r>
              <a:t>│     ┌─────────────────────────┐      │</a:t>
            </a:r>
          </a:p>
          <a:p>
            <a:pPr>
              <a:defRPr sz="1200"/>
            </a:pPr>
            <a:r>
              <a:t>└─────│                         │──────┘</a:t>
            </a:r>
          </a:p>
          <a:p>
            <a:pPr>
              <a:defRPr sz="1200"/>
            </a:pPr>
            <a:r>
              <a:t>│     Domain Core         │</a:t>
            </a:r>
          </a:p>
          <a:p>
            <a:pPr>
              <a:defRPr sz="1200"/>
            </a:pPr>
            <a:r>
              <a:t>│                         │</a:t>
            </a:r>
          </a:p>
          <a:p>
            <a:pPr>
              <a:defRPr sz="1200"/>
            </a:pPr>
            <a:r>
              <a:t>┌───────────│   Business Logic        │──────────┐</a:t>
            </a:r>
          </a:p>
          <a:p>
            <a:pPr>
              <a:defRPr sz="1200"/>
            </a:pPr>
            <a:r>
              <a:t>│           │                         │          │</a:t>
            </a:r>
          </a:p>
          <a:p>
            <a:pPr>
              <a:defRPr sz="1200"/>
            </a:pPr>
            <a:r>
              <a:t>│           └─────────────────────────┘          │</a:t>
            </a:r>
          </a:p>
          <a:p>
            <a:pPr>
              <a:defRPr sz="1200"/>
            </a:pPr>
            <a:r>
              <a:t>│                                                │</a:t>
            </a:r>
          </a:p>
          <a:p>
            <a:pPr>
              <a:defRPr sz="1200"/>
            </a:pPr>
            <a:r>
              <a:t>┌───┴───────────┐                            ┌─────┴───────────┐</a:t>
            </a:r>
          </a:p>
          <a:p>
            <a:pPr>
              <a:defRPr sz="1200"/>
            </a:pPr>
            <a:r>
              <a:t>│  API Port     │                            │   Event Port    │</a:t>
            </a:r>
          </a:p>
          <a:p>
            <a:pPr>
              <a:defRPr sz="1200"/>
            </a:pPr>
            <a:r>
              <a:t>└───┬───────────┘                            └─────┬───────────┘</a:t>
            </a:r>
          </a:p>
          <a:p>
            <a:pPr>
              <a:defRPr sz="1200"/>
            </a:pPr>
            <a:r>
              <a:t>│                                              │</a:t>
            </a:r>
          </a:p>
          <a:p>
            <a:pPr>
              <a:defRPr sz="1200"/>
            </a:pPr>
            <a:r>
              <a:t>┌───┴───────────┐                            ┌─────┴───────────┐</a:t>
            </a:r>
          </a:p>
          <a:p>
            <a:pPr>
              <a:defRPr sz="1200"/>
            </a:pPr>
            <a:r>
              <a:t>│   REST API    │                            │   Message       │</a:t>
            </a:r>
          </a:p>
          <a:p>
            <a:pPr>
              <a:defRPr sz="1200"/>
            </a:pPr>
            <a:r>
              <a:t>│   Adapter     │                            │   Queue Adapter │</a:t>
            </a:r>
          </a:p>
          <a:p>
            <a:pPr>
              <a:defRPr sz="1200"/>
            </a:pPr>
            <a:r>
              <a:t>└───────────────┘                            └─────────────────┘</a:t>
            </a:r>
          </a:p>
          <a:p>
            <a:pPr>
              <a:defRPr sz="1200"/>
            </a:pPr>
            <a: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 Hexagonal Architecture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800"/>
            </a:pPr>
            <a:r>
              <a:t>Device Configuration Service</a:t>
            </a:r>
          </a:p>
          <a:p>
            <a:pPr lvl="1">
              <a:defRPr sz="1400"/>
            </a:pPr>
            <a:r>
              <a:t>**Device configuration validation**</a:t>
            </a:r>
          </a:p>
          <a:p>
            <a:pPr lvl="1">
              <a:defRPr sz="1400"/>
            </a:pPr>
            <a:r>
              <a:t>**Template processing**</a:t>
            </a:r>
          </a:p>
          <a:p>
            <a:pPr lvl="1">
              <a:defRPr sz="1400"/>
            </a:pPr>
            <a:r>
              <a:t>**Business rules enforcement**</a:t>
            </a:r>
          </a:p>
          <a:p>
            <a:pPr lvl="1">
              <a:defRPr sz="1400"/>
            </a:pPr>
            <a:r>
              <a:t>**REST API:** Web interface</a:t>
            </a:r>
          </a:p>
          <a:p>
            <a:pPr lvl="1">
              <a:defRPr sz="1400"/>
            </a:pPr>
            <a:r>
              <a:t>**SNMP interface:** Device communication</a:t>
            </a:r>
          </a:p>
          <a:p>
            <a:pPr lvl="1">
              <a:defRPr sz="1400"/>
            </a:pPr>
            <a:r>
              <a:t>**File-based config:** Bulk operations</a:t>
            </a:r>
          </a:p>
          <a:p>
            <a:pPr lvl="1">
              <a:defRPr sz="1400"/>
            </a:pPr>
            <a:r>
              <a:t>**Message queues:** Event notifications</a:t>
            </a:r>
          </a:p>
          <a:p>
            <a:pPr lvl="1">
              <a:defRPr sz="1400"/>
            </a:pPr>
            <a:r>
              <a:t>**Device management:** Core business operations</a:t>
            </a:r>
          </a:p>
          <a:p>
            <a:pPr lvl="1">
              <a:defRPr sz="1400"/>
            </a:pPr>
            <a:r>
              <a:t>**Configuration storage:** Persistence interface</a:t>
            </a:r>
          </a:p>
          <a:p>
            <a:pPr lvl="1">
              <a:defRPr sz="1400"/>
            </a:pPr>
            <a:r>
              <a:t>**Event notification:** Integration interface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 Hexagonal Architecture -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Vorteile ✅</a:t>
            </a:r>
          </a:p>
          <a:p>
            <a:pPr>
              <a:defRPr sz="1200"/>
            </a:pPr>
            <a:r>
              <a:t>• Domain Logic vollständig isoliert von Infrastructure</a:t>
            </a:r>
          </a:p>
          <a:p>
            <a:pPr>
              <a:defRPr sz="1200"/>
            </a:pPr>
            <a:r>
              <a:t>• Austauschbare External Dependencies (Database, APIs)</a:t>
            </a:r>
          </a:p>
          <a:p>
            <a:pPr>
              <a:defRPr sz="1200"/>
            </a:pPr>
            <a:r>
              <a:t>• Excellente Testbarkeit durch Dependency Inversion</a:t>
            </a:r>
          </a:p>
          <a:p>
            <a:pPr>
              <a:defRPr sz="1200"/>
            </a:pPr>
            <a:r>
              <a:t>• Framework-agnostic Domain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Nachteile ❌</a:t>
            </a:r>
          </a:p>
          <a:p>
            <a:pPr>
              <a:defRPr sz="1200"/>
            </a:pPr>
            <a:r>
              <a:t>• Initial Setup komplexer als Layer Architecture</a:t>
            </a:r>
          </a:p>
          <a:p>
            <a:pPr>
              <a:defRPr sz="1200"/>
            </a:pPr>
            <a:r>
              <a:t>• Mehr Abstractions und Interfaces</a:t>
            </a:r>
          </a:p>
          <a:p>
            <a:pPr>
              <a:defRPr sz="1200"/>
            </a:pPr>
            <a:r>
              <a:t>• Kann Over-Engineering für einfache CRUD Apps sein</a:t>
            </a:r>
          </a:p>
          <a:p>
            <a:pPr>
              <a:defRPr sz="1200"/>
            </a:pPr>
            <a:r>
              <a:t>• Team muss Dependency Inversion verstehen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Production Considerations ⚠️</a:t>
            </a:r>
          </a:p>
          <a:p>
            <a:pPr>
              <a:defRPr sz="1000"/>
            </a:pPr>
            <a:r>
              <a:t>• Adapter Health Checks für alle External Systems</a:t>
            </a:r>
          </a:p>
          <a:p>
            <a:pPr>
              <a:defRPr sz="1000"/>
            </a:pPr>
            <a:r>
              <a:t>• Circuit Breaker Pattern für External Dependencies</a:t>
            </a:r>
          </a:p>
          <a:p>
            <a:pPr>
              <a:defRPr sz="1000"/>
            </a:pPr>
            <a:r>
              <a:t>• Adapter-specific Monitoring und Alerting</a:t>
            </a:r>
          </a:p>
          <a:p>
            <a:pPr>
              <a:defRPr sz="1000"/>
            </a:pPr>
            <a:r>
              <a:t>• Configuration für Adapter Switching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 Hexagonal Architecture - When to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008000"/>
                </a:solidFill>
              </a:defRPr>
            </a:pPr>
            <a:r>
              <a:t>Ideal für:</a:t>
            </a:r>
          </a:p>
          <a:p>
            <a:pPr>
              <a:defRPr sz="1200"/>
            </a:pPr>
            <a:r>
              <a:t>• Long-lived Business Applications</a:t>
            </a:r>
          </a:p>
          <a:p>
            <a:pPr>
              <a:defRPr sz="1200"/>
            </a:pPr>
            <a:r>
              <a:t>• Frequent External System Changes</a:t>
            </a:r>
          </a:p>
          <a:p>
            <a:pPr>
              <a:defRPr sz="1200"/>
            </a:pPr>
            <a:r>
              <a:t>• High Testing Requirements</a:t>
            </a:r>
          </a:p>
          <a:p>
            <a:pPr>
              <a:defRPr sz="1200"/>
            </a:pPr>
            <a:r>
              <a:t>• Framework Independence gewünscht</a:t>
            </a:r>
          </a:p>
          <a:p>
            <a:pPr>
              <a:defRPr sz="1200"/>
            </a:pPr>
            <a:r>
              <a:t>• Complex Domain Logic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FF0000"/>
                </a:solidFill>
              </a:defRPr>
            </a:pPr>
            <a:r>
              <a:t>Vermeiden wenn:</a:t>
            </a:r>
          </a:p>
          <a:p>
            <a:pPr>
              <a:defRPr sz="1200"/>
            </a:pPr>
            <a:r>
              <a:t>• Einfache CRUD Applications</a:t>
            </a:r>
          </a:p>
          <a:p>
            <a:pPr>
              <a:defRPr sz="1200"/>
            </a:pPr>
            <a:r>
              <a:t>• Begrenzte DI/IoC Erfahrung</a:t>
            </a:r>
          </a:p>
          <a:p>
            <a:pPr>
              <a:defRPr sz="1200"/>
            </a:pPr>
            <a:r>
              <a:t>• Kurze Entwicklungszyklen</a:t>
            </a:r>
          </a:p>
          <a:p>
            <a:pPr>
              <a:defRPr sz="1200"/>
            </a:pPr>
            <a:r>
              <a:t>• Kleine Prototyp-Projekte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Architecture Decision Matrix -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71500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Microservices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Hexagonal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**Team Size**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2-6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**Scalability**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**Complexity**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**Performance**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**Maintainability**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**Testing**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Easy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**Deployment**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Simple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Overview: Layer-Based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Consolas"/>
              </a:defRPr>
            </a:pPr>
            <a:r>
              <a:t>Layered Architecture        N-Tier Architecture        Clean Architecture</a:t>
            </a:r>
          </a:p>
          <a:p>
            <a:pPr>
              <a:defRPr sz="1000">
                <a:latin typeface="Consolas"/>
              </a:defRPr>
            </a:pPr>
            <a:r>
              <a:t>┌─────────────────┐        ┌─────────────────┐        ┌─────────────────┐</a:t>
            </a:r>
          </a:p>
          <a:p>
            <a:pPr>
              <a:defRPr sz="1000">
                <a:latin typeface="Consolas"/>
              </a:defRPr>
            </a:pPr>
            <a:r>
              <a:t>│   Presentation  │        │   Client Tier   │        │   Frameworks    │</a:t>
            </a:r>
          </a:p>
          <a:p>
            <a:pPr>
              <a:defRPr sz="1000">
                <a:latin typeface="Consolas"/>
              </a:defRPr>
            </a:pPr>
            <a:r>
              <a:t>├─────────────────┤        ├─────────────────┤        ├─────────────────┤</a:t>
            </a:r>
          </a:p>
          <a:p>
            <a:pPr>
              <a:defRPr sz="1000">
                <a:latin typeface="Consolas"/>
              </a:defRPr>
            </a:pPr>
            <a:r>
              <a:t>│    Business     │        │ Application     │        │   Interface     │</a:t>
            </a:r>
          </a:p>
          <a:p>
            <a:pPr>
              <a:defRPr sz="1000">
                <a:latin typeface="Consolas"/>
              </a:defRPr>
            </a:pPr>
            <a:r>
              <a:t>├─────────────────┤  &lt;--&gt;  │      Tier       │  &lt;--&gt;  │   Adapters      │</a:t>
            </a:r>
          </a:p>
          <a:p>
            <a:pPr>
              <a:defRPr sz="1000">
                <a:latin typeface="Consolas"/>
              </a:defRPr>
            </a:pPr>
            <a:r>
              <a:t>│  Persistence    │        ├─────────────────┤        ├─────────────────┤</a:t>
            </a:r>
          </a:p>
          <a:p>
            <a:pPr>
              <a:defRPr sz="1000">
                <a:latin typeface="Consolas"/>
              </a:defRPr>
            </a:pPr>
            <a:r>
              <a:t>├─────────────────┤        │   Data Tier     │        │  Use Cases      │</a:t>
            </a:r>
          </a:p>
          <a:p>
            <a:pPr>
              <a:defRPr sz="1000">
                <a:latin typeface="Consolas"/>
              </a:defRPr>
            </a:pPr>
            <a:r>
              <a:t>│    Database     │        └─────────────────┘        ├─────────────────┤</a:t>
            </a:r>
          </a:p>
          <a:p>
            <a:pPr>
              <a:defRPr sz="1000">
                <a:latin typeface="Consolas"/>
              </a:defRPr>
            </a:pPr>
            <a:r>
              <a:t>└─────────────────┘                                   │   Entities      │</a:t>
            </a:r>
          </a:p>
          <a:p>
            <a:pPr>
              <a:defRPr sz="1000">
                <a:latin typeface="Consolas"/>
              </a:defRPr>
            </a:pPr>
            <a:r>
              <a:t>                                                       └─────────────────┘</a:t>
            </a:r>
          </a:p>
          <a:p>
            <a:pPr>
              <a:defRPr sz="1000">
                <a:latin typeface="Consolas"/>
              </a:defRPr>
            </a:pPr>
            <a:r>
              <a:t>Classic Layering           Enterprise N-Tier          Domain-Centric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Focus: Clear separation of concerns through horizontal layers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Telekom-Specific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600"/>
            </a:pPr>
            <a:r>
              <a:t>Für Network Operations (NOC):</a:t>
            </a:r>
          </a:p>
          <a:p>
            <a:pPr lvl="1">
              <a:defRPr sz="1200">
                <a:solidFill>
                  <a:srgbClr val="008000"/>
                </a:solidFill>
              </a:defRPr>
            </a:pPr>
            <a:r>
              <a:t>✅ **Event-Driven** für Real-time Monitoring</a:t>
            </a:r>
          </a:p>
          <a:p>
            <a:pPr lvl="1">
              <a:defRPr sz="1200">
                <a:solidFill>
                  <a:srgbClr val="008000"/>
                </a:solidFill>
              </a:defRPr>
            </a:pPr>
            <a:r>
              <a:t>✅ **Microservices** für Service-specific Teams</a:t>
            </a:r>
          </a:p>
          <a:p>
            <a:pPr lvl="1">
              <a:defRPr sz="1200">
                <a:solidFill>
                  <a:srgbClr val="FFA500"/>
                </a:solidFill>
              </a:defRPr>
            </a:pPr>
            <a:r>
              <a:t>⚠️ **Layered** nur für Simple Tools</a:t>
            </a:r>
          </a:p>
          <a:p>
            <a:pPr>
              <a:defRPr b="1" sz="1600"/>
            </a:pPr>
            <a:r>
              <a:t>Für Infrastructure Services:</a:t>
            </a:r>
          </a:p>
          <a:p>
            <a:pPr lvl="1">
              <a:defRPr sz="1200">
                <a:solidFill>
                  <a:srgbClr val="008000"/>
                </a:solidFill>
              </a:defRPr>
            </a:pPr>
            <a:r>
              <a:t>✅ **Microservices** für Independent Scaling</a:t>
            </a:r>
          </a:p>
          <a:p>
            <a:pPr lvl="1">
              <a:defRPr sz="1200">
                <a:solidFill>
                  <a:srgbClr val="008000"/>
                </a:solidFill>
              </a:defRPr>
            </a:pPr>
            <a:r>
              <a:t>✅ **Event-Driven** für System Integration</a:t>
            </a:r>
          </a:p>
          <a:p>
            <a:pPr lvl="1">
              <a:defRPr sz="1200">
                <a:solidFill>
                  <a:srgbClr val="008000"/>
                </a:solidFill>
              </a:defRPr>
            </a:pPr>
            <a:r>
              <a:t>✅ **Hexagonal** für Core Business Logic</a:t>
            </a:r>
          </a:p>
          <a:p>
            <a:pPr>
              <a:defRPr b="1" sz="1600"/>
            </a:pPr>
            <a:r>
              <a:t>Migration Strategy:</a:t>
            </a:r>
          </a:p>
          <a:p>
            <a:pPr lvl="1">
              <a:defRPr sz="1200"/>
            </a:pPr>
            <a:r>
              <a:t>Start: Layered für Prototypen</a:t>
            </a:r>
          </a:p>
          <a:p>
            <a:pPr lvl="1">
              <a:defRPr sz="1200"/>
            </a:pPr>
            <a:r>
              <a:t>Scale: Event-Driven für Integration</a:t>
            </a:r>
          </a:p>
          <a:p>
            <a:pPr lvl="1">
              <a:defRPr sz="1200"/>
            </a:pPr>
            <a:r>
              <a:t>Optimize: Microservices für Team Growth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-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800"/>
            </a:pPr>
            <a:r>
              <a:t>Pattern Selection Guide:</a:t>
            </a:r>
          </a:p>
          <a:p>
            <a:pPr>
              <a:defRPr b="1" sz="1400"/>
            </a:pPr>
            <a:r>
              <a:t>## Summary - Part 1</a:t>
            </a:r>
            <a:br/>
            <a:br/>
            <a:r>
              <a:t>### Pattern Selection Guide:</a:t>
            </a:r>
          </a:p>
          <a:p>
            <a:pPr>
              <a:defRPr b="1" sz="1400"/>
            </a:pPr>
            <a:r>
              <a:t>Start Simple (Layered):</a:t>
            </a:r>
          </a:p>
          <a:p>
            <a:pPr lvl="1">
              <a:defRPr sz="1200"/>
            </a:pPr>
            <a:r>
              <a:t>Prototypen und Proof-of-Concepts</a:t>
            </a:r>
          </a:p>
          <a:p>
            <a:pPr lvl="1">
              <a:defRPr sz="1200"/>
            </a:pPr>
            <a:r>
              <a:t>Kleine Teams (&lt;5 Entwickler)</a:t>
            </a:r>
          </a:p>
          <a:p>
            <a:pPr lvl="1">
              <a:defRPr sz="1200"/>
            </a:pPr>
            <a:r>
              <a:t>Einfache CRUD-Operationen</a:t>
            </a:r>
          </a:p>
          <a:p>
            <a:pPr>
              <a:defRPr b="1" sz="1400"/>
            </a:pPr>
            <a:r>
              <a:t>Scale Smart (Microservices):</a:t>
            </a:r>
          </a:p>
          <a:p>
            <a:pPr lvl="1">
              <a:defRPr sz="1200"/>
            </a:pPr>
            <a:r>
              <a:t>Große verteilte Teams</a:t>
            </a:r>
          </a:p>
          <a:p>
            <a:pPr lvl="1">
              <a:defRPr sz="1200"/>
            </a:pPr>
            <a:r>
              <a:t>Independent Service Scaling</a:t>
            </a:r>
          </a:p>
          <a:p>
            <a:pPr lvl="1">
              <a:defRPr sz="1200"/>
            </a:pPr>
            <a:r>
              <a:t>High Availability Requirements</a:t>
            </a:r>
          </a:p>
          <a:p>
            <a:pPr>
              <a:defRPr b="1" sz="1400"/>
            </a:pPr>
            <a:r>
              <a:t>Integrate Efficiently (Event-Driven):</a:t>
            </a:r>
          </a:p>
          <a:p>
            <a:pPr lvl="1">
              <a:defRPr sz="1200"/>
            </a:pPr>
            <a:r>
              <a:t>Real-time Processing</a:t>
            </a:r>
          </a:p>
          <a:p>
            <a:pPr lvl="1">
              <a:defRPr sz="1200"/>
            </a:pPr>
            <a:r>
              <a:t>System Integration</a:t>
            </a:r>
          </a:p>
          <a:p>
            <a:pPr lvl="1">
              <a:defRPr sz="1200"/>
            </a:pPr>
            <a:r>
              <a:t>Asynchronous Workflows</a:t>
            </a:r>
          </a:p>
          <a:p>
            <a:pPr>
              <a:defRPr b="1" sz="1400"/>
            </a:pPr>
            <a:r>
              <a:t>Design for Change (Hexagonal):</a:t>
            </a:r>
          </a:p>
          <a:p>
            <a:pPr lvl="1">
              <a:defRPr sz="1200"/>
            </a:pPr>
            <a:r>
              <a:t>Complex Domain Logic</a:t>
            </a:r>
          </a:p>
          <a:p>
            <a:pPr lvl="1">
              <a:defRPr sz="1200"/>
            </a:pPr>
            <a:r>
              <a:t>Testability Requirements</a:t>
            </a:r>
          </a:p>
          <a:p>
            <a:pPr lvl="1">
              <a:defRPr sz="1200"/>
            </a:pPr>
            <a:r>
              <a:t>External System Integration</a:t>
            </a:r>
          </a:p>
          <a:p>
            <a:pPr>
              <a:defRPr b="1" sz="1400"/>
            </a:pPr>
            <a:r>
              <a:t>Next:</a:t>
            </a:r>
          </a:p>
          <a:p>
            <a:br/>
            <a:pPr>
              <a:defRPr i="1" sz="1400"/>
            </a:pPr>
            <a:r>
              <a:t>Next: Part 2 covers CQRS, Event Sourcing, and advanced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Layered Architecture (Schichtarchitektur)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```</a:t>
            </a:r>
          </a:p>
          <a:p>
            <a:pPr>
              <a:defRPr sz="1200"/>
            </a:pPr>
            <a:r>
              <a:t>┌─────────────────────────────────────────────────┐</a:t>
            </a:r>
          </a:p>
          <a:p>
            <a:pPr>
              <a:defRPr sz="1200"/>
            </a:pPr>
            <a:r>
              <a:t>│                Presentation Layer               │ &lt;- Web UI, REST APIs</a:t>
            </a:r>
          </a:p>
          <a:p>
            <a:pPr>
              <a:defRPr sz="1200"/>
            </a:pPr>
            <a:r>
              <a:t>├─────────────────────────────────────────────────┤</a:t>
            </a:r>
          </a:p>
          <a:p>
            <a:pPr>
              <a:defRPr sz="1200"/>
            </a:pPr>
            <a:r>
              <a:t>│                 Business Layer                  │ &lt;- Domain Logic</a:t>
            </a:r>
          </a:p>
          <a:p>
            <a:pPr>
              <a:defRPr sz="1200"/>
            </a:pPr>
            <a:r>
              <a:t>├─────────────────────────────────────────────────┤</a:t>
            </a:r>
          </a:p>
          <a:p>
            <a:pPr>
              <a:defRPr sz="1200"/>
            </a:pPr>
            <a:r>
              <a:t>│                Persistence Layer                │ &lt;- Data Access</a:t>
            </a:r>
          </a:p>
          <a:p>
            <a:pPr>
              <a:defRPr sz="1200"/>
            </a:pPr>
            <a:r>
              <a:t>├─────────────────────────────────────────────────┤</a:t>
            </a:r>
          </a:p>
          <a:p>
            <a:pPr>
              <a:defRPr sz="1200"/>
            </a:pPr>
            <a:r>
              <a:t>│                 Database Layer                  │ &lt;- Data Storage</a:t>
            </a:r>
          </a:p>
          <a:p>
            <a:pPr>
              <a:defRPr sz="1200"/>
            </a:pPr>
            <a:r>
              <a:t>└─────────────────────────────────────────────────┘</a:t>
            </a:r>
          </a:p>
          <a:p>
            <a:pPr>
              <a:defRPr sz="1200"/>
            </a:pPr>
            <a:r>
              <a:t>Dependency Flow: Top -&gt; Down (Higher layers depend on lower layers)</a:t>
            </a:r>
          </a:p>
          <a:p>
            <a:pPr>
              <a:defRPr sz="1200"/>
            </a:pPr>
            <a:r>
              <a:t>Data Flow: Bidirectional through defined interfaces</a:t>
            </a:r>
          </a:p>
          <a:p>
            <a:pPr>
              <a:defRPr sz="1200"/>
            </a:pPr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Layered Architecture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800"/>
            </a:pPr>
            <a:r>
              <a:t>Network Configuration Management System</a:t>
            </a:r>
          </a:p>
          <a:p>
            <a:pPr lvl="1">
              <a:defRPr sz="1400"/>
            </a:pPr>
            <a:r>
              <a:t>**Presentation:** Web Dashboard für Network Engineers</a:t>
            </a:r>
          </a:p>
          <a:p>
            <a:pPr lvl="1">
              <a:defRPr sz="1400"/>
            </a:pPr>
            <a:r>
              <a:t>**Business:** Configuration Validation, Change Management</a:t>
            </a:r>
          </a:p>
          <a:p>
            <a:pPr lvl="1">
              <a:defRPr sz="1400"/>
            </a:pPr>
            <a:r>
              <a:t>**Persistence:** Configuration Repository, Audit Logging</a:t>
            </a:r>
          </a:p>
          <a:p>
            <a:pPr lvl="1">
              <a:defRPr sz="1400"/>
            </a:pPr>
            <a:r>
              <a:t>**Database:** PostgreSQL für Config Data, MongoDB für Audit Logs</a:t>
            </a:r>
          </a:p>
          <a:p>
            <a:pPr lvl="1">
              <a:defRPr sz="1400"/>
            </a:pPr>
            <a:r>
              <a:t>SNMP configuration management</a:t>
            </a:r>
          </a:p>
          <a:p>
            <a:pPr lvl="1">
              <a:defRPr sz="1400"/>
            </a:pPr>
            <a:r>
              <a:t>Network device inventory</a:t>
            </a:r>
          </a:p>
          <a:p>
            <a:pPr lvl="1">
              <a:defRPr sz="1400"/>
            </a:pPr>
            <a:r>
              <a:t>Change approval workflows</a:t>
            </a:r>
          </a:p>
          <a:p>
            <a:pPr lvl="1">
              <a:defRPr sz="1400"/>
            </a:pPr>
            <a:r>
              <a:t>Configuration backup and restore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Layered Architecture -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Vorteile ✅</a:t>
            </a:r>
          </a:p>
          <a:p>
            <a:pPr>
              <a:defRPr sz="1200"/>
            </a:pPr>
            <a:r>
              <a:t>• Klare Trennung der Verantwortlichkeiten</a:t>
            </a:r>
          </a:p>
          <a:p>
            <a:pPr>
              <a:defRPr sz="1200"/>
            </a:pPr>
            <a:r>
              <a:t>• Einfache Testbarkeit jeder Schicht</a:t>
            </a:r>
          </a:p>
          <a:p>
            <a:pPr>
              <a:defRPr sz="1200"/>
            </a:pPr>
            <a:r>
              <a:t>• Bewährtes Pattern mit hoher Entwickler-Akzeptanz</a:t>
            </a:r>
          </a:p>
          <a:p>
            <a:pPr>
              <a:defRPr sz="1200"/>
            </a:pPr>
            <a:r>
              <a:t>• Gute Performance bei einfachen CRUD-Operationen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Nachteile ❌</a:t>
            </a:r>
          </a:p>
          <a:p>
            <a:pPr>
              <a:defRPr sz="1200"/>
            </a:pPr>
            <a:r>
              <a:t>• Monolithischer Charakter erschwert Skalierung</a:t>
            </a:r>
          </a:p>
          <a:p>
            <a:pPr>
              <a:defRPr sz="1200"/>
            </a:pPr>
            <a:r>
              <a:t>• Änderungen propagieren durch alle Schichten</a:t>
            </a:r>
          </a:p>
          <a:p>
            <a:pPr>
              <a:defRPr sz="1200"/>
            </a:pPr>
            <a:r>
              <a:t>• Datenbankschema-Changes beeinflussen alle Layer</a:t>
            </a:r>
          </a:p>
          <a:p>
            <a:pPr>
              <a:defRPr sz="1200"/>
            </a:pPr>
            <a:r>
              <a:t>• Schwierig für komplexe Domain Logic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Production Considerations ⚠️</a:t>
            </a:r>
          </a:p>
          <a:p>
            <a:pPr>
              <a:defRPr sz="1000"/>
            </a:pPr>
            <a:r>
              <a:t>• Horizontal Skalierung nur als Ganzes möglich</a:t>
            </a:r>
          </a:p>
          <a:p>
            <a:pPr>
              <a:defRPr sz="1000"/>
            </a:pPr>
            <a:r>
              <a:t>• Session-Management zwischen Layers erforderlich</a:t>
            </a:r>
          </a:p>
          <a:p>
            <a:pPr>
              <a:defRPr sz="1000"/>
            </a:pPr>
            <a:r>
              <a:t>• Monitoring muss alle Schichten umfassen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Layered Architecture - When to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008000"/>
                </a:solidFill>
              </a:defRPr>
            </a:pPr>
            <a:r>
              <a:t>Ideal für:</a:t>
            </a:r>
          </a:p>
          <a:p>
            <a:pPr>
              <a:defRPr sz="1200"/>
            </a:pPr>
            <a:r>
              <a:t>• Kleine bis mittlere Teams (&lt;5 Entwickler)</a:t>
            </a:r>
          </a:p>
          <a:p>
            <a:pPr>
              <a:defRPr sz="1200"/>
            </a:pPr>
            <a:r>
              <a:t>• Einfache CRUD-Operationen</a:t>
            </a:r>
          </a:p>
          <a:p>
            <a:pPr>
              <a:defRPr sz="1200"/>
            </a:pPr>
            <a:r>
              <a:t>• Prototypen und Proof-of-Concepts</a:t>
            </a:r>
          </a:p>
          <a:p>
            <a:pPr>
              <a:defRPr sz="1200"/>
            </a:pPr>
            <a:r>
              <a:t>• Kurze Time-to-Market Anforderungen</a:t>
            </a:r>
          </a:p>
          <a:p>
            <a:pPr>
              <a:defRPr sz="1200"/>
            </a:pPr>
            <a:r>
              <a:t>• Bewährte Entwicklungsstandards erforderlich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solidFill>
                  <a:srgbClr val="FF0000"/>
                </a:solidFill>
              </a:defRPr>
            </a:pPr>
            <a:r>
              <a:t>Vermeiden wenn:</a:t>
            </a:r>
          </a:p>
          <a:p>
            <a:pPr>
              <a:defRPr sz="1200"/>
            </a:pPr>
            <a:r>
              <a:t>• Hohe Skalierungsanforderungen</a:t>
            </a:r>
          </a:p>
          <a:p>
            <a:pPr>
              <a:defRPr sz="1200"/>
            </a:pPr>
            <a:r>
              <a:t>• Komplexe Domain Logic</a:t>
            </a:r>
          </a:p>
          <a:p>
            <a:pPr>
              <a:defRPr sz="1200"/>
            </a:pPr>
            <a:r>
              <a:t>• Mehrere unabhängige Teams</a:t>
            </a:r>
          </a:p>
          <a:p>
            <a:pPr>
              <a:defRPr sz="1200"/>
            </a:pPr>
            <a:r>
              <a:t>• Mikroservice-Architektur gewünscht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2. Microservices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```</a:t>
            </a:r>
          </a:p>
          <a:p>
            <a:pPr>
              <a:defRPr sz="1200"/>
            </a:pPr>
            <a:r>
              <a:t>Service Landscape:</a:t>
            </a:r>
          </a:p>
          <a:p>
            <a:pPr>
              <a:defRPr sz="1200"/>
            </a:pPr>
            <a:r>
              <a:t>┌───────────────┐  ┌───────────────┐  ┌───────────────┐</a:t>
            </a:r>
          </a:p>
          <a:p>
            <a:pPr>
              <a:defRPr sz="1200"/>
            </a:pPr>
            <a:r>
              <a:t>│  Device Mgmt  │  │   Monitoring  │  │  Configuration │</a:t>
            </a:r>
          </a:p>
          <a:p>
            <a:pPr>
              <a:defRPr sz="1200"/>
            </a:pPr>
            <a:r>
              <a:t>│   Service     │  │    Service    │  │    Service    │</a:t>
            </a:r>
          </a:p>
          <a:p>
            <a:pPr>
              <a:defRPr sz="1200"/>
            </a:pPr>
            <a:r>
              <a:t>├───────────────┤  ├───────────────┤  ├───────────────┤</a:t>
            </a:r>
          </a:p>
          <a:p>
            <a:pPr>
              <a:defRPr sz="1200"/>
            </a:pPr>
            <a:r>
              <a:t>│  PostgreSQL   │  │  InfluxDB     │  │   MongoDB     │</a:t>
            </a:r>
          </a:p>
          <a:p>
            <a:pPr>
              <a:defRPr sz="1200"/>
            </a:pPr>
            <a:r>
              <a:t>└───────────────┘  └───────────────┘  └───────────────┘</a:t>
            </a:r>
          </a:p>
          <a:p>
            <a:pPr>
              <a:defRPr sz="1200"/>
            </a:pPr>
            <a:r>
              <a:t>│                  │                  │</a:t>
            </a:r>
          </a:p>
          <a:p>
            <a:pPr>
              <a:defRPr sz="1200"/>
            </a:pPr>
            <a:r>
              <a:t>└──────────────────┼──────────────────┘</a:t>
            </a:r>
          </a:p>
          <a:p>
            <a:pPr>
              <a:defRPr sz="1200"/>
            </a:pPr>
            <a:r>
              <a:t>│</a:t>
            </a:r>
          </a:p>
          <a:p>
            <a:pPr>
              <a:defRPr sz="1200"/>
            </a:pPr>
            <a:r>
              <a:t>┌─────────────────┐</a:t>
            </a:r>
          </a:p>
          <a:p>
            <a:pPr>
              <a:defRPr sz="1200"/>
            </a:pPr>
            <a:r>
              <a:t>│   API Gateway   │</a:t>
            </a:r>
          </a:p>
          <a:p>
            <a:pPr>
              <a:defRPr sz="1200"/>
            </a:pPr>
            <a:r>
              <a:t>├─────────────────┤</a:t>
            </a:r>
          </a:p>
          <a:p>
            <a:pPr>
              <a:defRPr sz="1200"/>
            </a:pPr>
            <a:r>
              <a:t>│ Load Balancer   │</a:t>
            </a:r>
          </a:p>
          <a:p>
            <a:pPr>
              <a:defRPr sz="1200"/>
            </a:pPr>
            <a:r>
              <a:t>├─────────────────┤</a:t>
            </a:r>
          </a:p>
          <a:p>
            <a:pPr>
              <a:defRPr sz="1200"/>
            </a:pPr>
            <a:r>
              <a:t>│ Service Mesh    │</a:t>
            </a:r>
          </a:p>
          <a:p>
            <a:pPr>
              <a:defRPr sz="1200"/>
            </a:pPr>
            <a:r>
              <a:t>└─────────────────┘</a:t>
            </a:r>
          </a:p>
          <a:p>
            <a:pPr>
              <a:defRPr sz="1200"/>
            </a:pPr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2. Microservices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1800"/>
            </a:pPr>
            <a:r>
              <a:t>Network Operations Center (NOC) Platform</a:t>
            </a:r>
          </a:p>
          <a:p>
            <a:pPr lvl="1">
              <a:defRPr sz="1400"/>
            </a:pPr>
            <a:r>
              <a:t>**Device Management:** CRUD für Router, Switches, Firewalls</a:t>
            </a:r>
          </a:p>
          <a:p>
            <a:pPr lvl="1">
              <a:defRPr sz="1400"/>
            </a:pPr>
            <a:r>
              <a:t>**Monitoring Service:** Metriken, Alerts, Health Checks</a:t>
            </a:r>
          </a:p>
          <a:p>
            <a:pPr lvl="1">
              <a:defRPr sz="1400"/>
            </a:pPr>
            <a:r>
              <a:t>**Configuration Service:** Config Templates, Deployment</a:t>
            </a:r>
          </a:p>
          <a:p>
            <a:pPr lvl="1">
              <a:defRPr sz="1400"/>
            </a:pPr>
            <a:r>
              <a:t>**Analytics Service:** Performance Analysis, Capacity Planning</a:t>
            </a:r>
          </a:p>
          <a:p>
            <a:pPr lvl="1">
              <a:defRPr sz="1400"/>
            </a:pPr>
            <a:r>
              <a:t>**Container:** Docker + Kubernetes</a:t>
            </a:r>
          </a:p>
          <a:p>
            <a:pPr lvl="1">
              <a:defRPr sz="1400"/>
            </a:pPr>
            <a:r>
              <a:t>**API Gateway:** Kong oder Istio</a:t>
            </a:r>
          </a:p>
          <a:p>
            <a:pPr lvl="1">
              <a:defRPr sz="1400"/>
            </a:pPr>
            <a:r>
              <a:t>**Service Mesh:** Linkerd oder Istio</a:t>
            </a:r>
          </a:p>
          <a:p>
            <a:pPr lvl="1">
              <a:defRPr sz="1400"/>
            </a:pPr>
            <a:r>
              <a:t>**Monitoring:** Prometheus + Grafana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2. Microservices -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Vorteile ✅</a:t>
            </a:r>
          </a:p>
          <a:p>
            <a:pPr>
              <a:defRPr sz="1200"/>
            </a:pPr>
            <a:r>
              <a:t>• Unabhängige Skalierung pro Service</a:t>
            </a:r>
          </a:p>
          <a:p>
            <a:pPr>
              <a:defRPr sz="1200"/>
            </a:pPr>
            <a:r>
              <a:t>• Technology Stack Diversität möglich</a:t>
            </a:r>
          </a:p>
          <a:p>
            <a:pPr>
              <a:defRPr sz="1200"/>
            </a:pPr>
            <a:r>
              <a:t>• Fehler-Isolierung zwischen Services</a:t>
            </a:r>
          </a:p>
          <a:p>
            <a:pPr>
              <a:defRPr sz="1200"/>
            </a:pPr>
            <a:r>
              <a:t>• Parallele Entwicklung durch verschiedene Teams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Nachteile ❌</a:t>
            </a:r>
          </a:p>
          <a:p>
            <a:pPr>
              <a:defRPr sz="1200"/>
            </a:pPr>
            <a:r>
              <a:t>• Hohe operationale Komplexität</a:t>
            </a:r>
          </a:p>
          <a:p>
            <a:pPr>
              <a:defRPr sz="1200"/>
            </a:pPr>
            <a:r>
              <a:t>• Distributed System Challenges (Latency, Partial Failures)</a:t>
            </a:r>
          </a:p>
          <a:p>
            <a:pPr>
              <a:defRPr sz="1200"/>
            </a:pPr>
            <a:r>
              <a:t>• Data Consistency zwischen Services schwierig</a:t>
            </a:r>
          </a:p>
          <a:p>
            <a:pPr>
              <a:defRPr sz="1200"/>
            </a:pPr>
            <a:r>
              <a:t>• Service Discovery und Load Balancing erforderlich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Production Considerations ⚠️</a:t>
            </a:r>
          </a:p>
          <a:p>
            <a:pPr>
              <a:defRPr sz="1000"/>
            </a:pPr>
            <a:r>
              <a:t>• Container Orchestration (Kubernetes) notwendig</a:t>
            </a:r>
          </a:p>
          <a:p>
            <a:pPr>
              <a:defRPr sz="1000"/>
            </a:pPr>
            <a:r>
              <a:t>• Service Mesh für Service-to-Service Communication</a:t>
            </a:r>
          </a:p>
          <a:p>
            <a:pPr>
              <a:defRPr sz="1000"/>
            </a:pPr>
            <a:r>
              <a:t>• Distributed Tracing für End-to-End Monitoring</a:t>
            </a:r>
          </a:p>
          <a:p>
            <a:pPr>
              <a:defRPr sz="1000"/>
            </a:pPr>
            <a:r>
              <a:t>• Event Sourcing für Data Consistency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