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87"/>
  </p:normalViewPr>
  <p:slideViewPr>
    <p:cSldViewPr snapToGrid="0">
      <p:cViewPr varScale="1">
        <p:scale>
          <a:sx n="147" d="100"/>
          <a:sy n="147" d="100"/>
        </p:scale>
        <p:origin x="5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44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Block 1 fokussiert auf Objekterzeugungsmuster für saubere, erweiterbare Architekturen in Enterprise-Systemen.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Factory Method löst Code-Smells durch Polymorphismus und erfüllt SOLID-Prinzipien natürlich.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Block 1: Creational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hier</a:t>
            </a:r>
            <a:r>
              <a:rPr dirty="0"/>
              <a:t> </a:t>
            </a:r>
            <a:r>
              <a:rPr dirty="0" err="1"/>
              <a:t>schlecht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100">
                <a:latin typeface="Consolas"/>
              </a:defRPr>
            </a:pPr>
            <a:r>
              <a:rPr sz="1600" dirty="0"/>
              <a:t>public class </a:t>
            </a:r>
            <a:r>
              <a:rPr sz="1600" dirty="0" err="1"/>
              <a:t>CustomerManager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    public Customer </a:t>
            </a:r>
            <a:r>
              <a:rPr sz="1600" dirty="0" err="1"/>
              <a:t>createCustomer</a:t>
            </a:r>
            <a:r>
              <a:rPr sz="1600" dirty="0"/>
              <a:t>(String type, String name, String </a:t>
            </a:r>
            <a:r>
              <a:rPr sz="1600" dirty="0" err="1"/>
              <a:t>contractId</a:t>
            </a:r>
            <a:r>
              <a:rPr sz="1600" dirty="0"/>
              <a:t>) {</a:t>
            </a:r>
            <a:br>
              <a:rPr sz="1600" dirty="0"/>
            </a:br>
            <a:r>
              <a:rPr sz="1600" dirty="0"/>
              <a:t>        switch (type) {</a:t>
            </a:r>
            <a:br>
              <a:rPr sz="1600" dirty="0"/>
            </a:br>
            <a:r>
              <a:rPr sz="1600" dirty="0"/>
              <a:t>            case "PRIVATE":</a:t>
            </a:r>
            <a:br>
              <a:rPr sz="1600" dirty="0"/>
            </a:br>
            <a:r>
              <a:rPr sz="1600" dirty="0"/>
              <a:t>                Customer </a:t>
            </a:r>
            <a:r>
              <a:rPr sz="1600" dirty="0" err="1"/>
              <a:t>privateCustomer</a:t>
            </a:r>
            <a:r>
              <a:rPr sz="1600" dirty="0"/>
              <a:t> = new Customer();</a:t>
            </a:r>
            <a:br>
              <a:rPr sz="1600" dirty="0"/>
            </a:br>
            <a:r>
              <a:rPr sz="1600" dirty="0"/>
              <a:t>                </a:t>
            </a:r>
            <a:r>
              <a:rPr sz="1600" dirty="0" err="1"/>
              <a:t>privateCustomer.setName</a:t>
            </a:r>
            <a:r>
              <a:rPr sz="1600" dirty="0"/>
              <a:t>(name);</a:t>
            </a:r>
            <a:br>
              <a:rPr sz="1600" dirty="0"/>
            </a:br>
            <a:r>
              <a:rPr sz="1600" dirty="0"/>
              <a:t>                </a:t>
            </a:r>
            <a:r>
              <a:rPr sz="1600" dirty="0" err="1"/>
              <a:t>privateCustomer.setTariffOptions</a:t>
            </a:r>
            <a:r>
              <a:rPr sz="1600" dirty="0"/>
              <a:t>(</a:t>
            </a:r>
            <a:r>
              <a:rPr sz="1600" dirty="0" err="1"/>
              <a:t>Arrays.asList</a:t>
            </a:r>
            <a:r>
              <a:rPr sz="1600" dirty="0"/>
              <a:t>("Basic", "Comfort"));</a:t>
            </a:r>
            <a:br>
              <a:rPr sz="1600" dirty="0"/>
            </a:br>
            <a:r>
              <a:rPr sz="1600" dirty="0"/>
              <a:t>                </a:t>
            </a:r>
            <a:r>
              <a:rPr sz="1600" dirty="0" err="1"/>
              <a:t>privateCustomer.setPaymentMethod</a:t>
            </a:r>
            <a:r>
              <a:rPr sz="1600" dirty="0"/>
              <a:t>("SEPA");</a:t>
            </a:r>
            <a:br>
              <a:rPr sz="1600" dirty="0"/>
            </a:br>
            <a:r>
              <a:rPr sz="1600" dirty="0"/>
              <a:t>                return </a:t>
            </a:r>
            <a:r>
              <a:rPr sz="1600" dirty="0" err="1"/>
              <a:t>privateCustomer</a:t>
            </a:r>
            <a:r>
              <a:rPr sz="1600" dirty="0"/>
              <a:t>;</a:t>
            </a:r>
            <a:br>
              <a:rPr sz="1600" dirty="0"/>
            </a:br>
            <a:r>
              <a:rPr sz="1600" dirty="0"/>
              <a:t>            case "BUSINESS":</a:t>
            </a:r>
            <a:br>
              <a:rPr sz="1600" dirty="0"/>
            </a:br>
            <a:r>
              <a:rPr sz="1600" dirty="0"/>
              <a:t>                Customer </a:t>
            </a:r>
            <a:r>
              <a:rPr sz="1600" dirty="0" err="1"/>
              <a:t>businessCustomer</a:t>
            </a:r>
            <a:r>
              <a:rPr sz="1600" dirty="0"/>
              <a:t> = new Customer();</a:t>
            </a:r>
            <a:br>
              <a:rPr sz="1600" dirty="0"/>
            </a:br>
            <a:r>
              <a:rPr sz="1600" dirty="0"/>
              <a:t>                </a:t>
            </a:r>
            <a:r>
              <a:rPr sz="1600" dirty="0" err="1"/>
              <a:t>businessCustomer.setName</a:t>
            </a:r>
            <a:r>
              <a:rPr sz="1600" dirty="0"/>
              <a:t>(name);</a:t>
            </a:r>
            <a:br>
              <a:rPr sz="1600" dirty="0"/>
            </a:br>
            <a:r>
              <a:rPr sz="1600" dirty="0"/>
              <a:t>                </a:t>
            </a:r>
            <a:r>
              <a:rPr sz="1600" dirty="0" err="1"/>
              <a:t>businessCustomer.setTariffOptions</a:t>
            </a:r>
            <a:r>
              <a:rPr sz="1600" dirty="0"/>
              <a:t>(</a:t>
            </a:r>
            <a:r>
              <a:rPr sz="1600" dirty="0" err="1"/>
              <a:t>Arrays.asList</a:t>
            </a:r>
            <a:r>
              <a:rPr sz="1600" dirty="0"/>
              <a:t>("Professional", "Enterprise"));</a:t>
            </a:r>
            <a:br>
              <a:rPr sz="1600" dirty="0"/>
            </a:br>
            <a:r>
              <a:rPr sz="1600" dirty="0"/>
              <a:t>                </a:t>
            </a:r>
            <a:r>
              <a:rPr sz="1600" dirty="0" err="1"/>
              <a:t>businessCustomer.setPaymentMethod</a:t>
            </a:r>
            <a:r>
              <a:rPr sz="1600" dirty="0"/>
              <a:t>("Invoice");</a:t>
            </a:r>
            <a:br>
              <a:rPr sz="1600" dirty="0"/>
            </a:br>
            <a:r>
              <a:rPr sz="1600" dirty="0"/>
              <a:t>                return </a:t>
            </a:r>
            <a:r>
              <a:rPr sz="1600" dirty="0" err="1"/>
              <a:t>businessCustomer</a:t>
            </a:r>
            <a:r>
              <a:rPr sz="1600" dirty="0"/>
              <a:t>;</a:t>
            </a:r>
            <a:br>
              <a:rPr sz="1600" dirty="0"/>
            </a:br>
            <a:r>
              <a:rPr sz="1600" dirty="0"/>
              <a:t>            default:</a:t>
            </a:r>
            <a:br>
              <a:rPr sz="1600" dirty="0"/>
            </a:br>
            <a:r>
              <a:rPr sz="1600" dirty="0"/>
              <a:t>                throw new </a:t>
            </a:r>
            <a:r>
              <a:rPr sz="1600" dirty="0" err="1"/>
              <a:t>IllegalArgumentException</a:t>
            </a:r>
            <a:r>
              <a:rPr sz="1600" dirty="0"/>
              <a:t>("Unknown customer type: " + type);</a:t>
            </a:r>
            <a:br>
              <a:rPr sz="1600" dirty="0"/>
            </a:br>
            <a:r>
              <a:rPr sz="1600" dirty="0"/>
              <a:t>        }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b="1" dirty="0"/>
              <a:t>Long Method</a:t>
            </a:r>
            <a:r>
              <a:rPr dirty="0"/>
              <a:t>: </a:t>
            </a:r>
            <a:r>
              <a:rPr dirty="0" err="1"/>
              <a:t>createCustomer</a:t>
            </a:r>
            <a:r>
              <a:rPr dirty="0"/>
              <a:t>-Methode hat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viele</a:t>
            </a:r>
            <a:r>
              <a:rPr dirty="0"/>
              <a:t> </a:t>
            </a:r>
            <a:r>
              <a:rPr dirty="0" err="1"/>
              <a:t>Zeilen</a:t>
            </a:r>
            <a:endParaRPr dirty="0"/>
          </a:p>
          <a:p>
            <a:pPr>
              <a:lnSpc>
                <a:spcPct val="150000"/>
              </a:lnSpc>
            </a:pPr>
            <a:r>
              <a:rPr b="1" dirty="0"/>
              <a:t>Switch Statements</a:t>
            </a:r>
            <a:r>
              <a:rPr dirty="0"/>
              <a:t>: </a:t>
            </a:r>
            <a:r>
              <a:rPr dirty="0" err="1"/>
              <a:t>Typ-basierte</a:t>
            </a:r>
            <a:r>
              <a:rPr dirty="0"/>
              <a:t> </a:t>
            </a:r>
            <a:r>
              <a:rPr dirty="0" err="1"/>
              <a:t>Verzweigung</a:t>
            </a:r>
            <a:r>
              <a:rPr dirty="0"/>
              <a:t> </a:t>
            </a:r>
            <a:r>
              <a:rPr dirty="0" err="1"/>
              <a:t>deutet</a:t>
            </a:r>
            <a:r>
              <a:rPr dirty="0"/>
              <a:t> auf </a:t>
            </a:r>
            <a:r>
              <a:rPr dirty="0" err="1"/>
              <a:t>fehlendes</a:t>
            </a:r>
            <a:r>
              <a:rPr dirty="0"/>
              <a:t> </a:t>
            </a:r>
            <a:r>
              <a:rPr dirty="0" err="1"/>
              <a:t>Polymorphismus</a:t>
            </a:r>
            <a:r>
              <a:rPr dirty="0"/>
              <a:t> </a:t>
            </a:r>
            <a:r>
              <a:rPr dirty="0" err="1"/>
              <a:t>hin</a:t>
            </a:r>
            <a:endParaRPr dirty="0"/>
          </a:p>
          <a:p>
            <a:pPr>
              <a:lnSpc>
                <a:spcPct val="150000"/>
              </a:lnSpc>
            </a:pPr>
            <a:r>
              <a:rPr b="1" dirty="0"/>
              <a:t>Feature Envy</a:t>
            </a:r>
            <a:r>
              <a:rPr dirty="0"/>
              <a:t>: Methode </a:t>
            </a:r>
            <a:r>
              <a:rPr dirty="0" err="1"/>
              <a:t>manipuliert</a:t>
            </a:r>
            <a:r>
              <a:rPr dirty="0"/>
              <a:t> </a:t>
            </a:r>
            <a:r>
              <a:rPr dirty="0" err="1"/>
              <a:t>mehr</a:t>
            </a:r>
            <a:r>
              <a:rPr dirty="0"/>
              <a:t> Daten </a:t>
            </a:r>
            <a:r>
              <a:rPr dirty="0" err="1"/>
              <a:t>als</a:t>
            </a:r>
            <a:r>
              <a:rPr dirty="0"/>
              <a:t> </a:t>
            </a:r>
            <a:r>
              <a:rPr dirty="0" err="1"/>
              <a:t>sie</a:t>
            </a:r>
            <a:r>
              <a:rPr dirty="0"/>
              <a:t> </a:t>
            </a:r>
            <a:r>
              <a:rPr dirty="0" err="1"/>
              <a:t>besitzt</a:t>
            </a:r>
            <a:endParaRPr dirty="0"/>
          </a:p>
          <a:p>
            <a:pPr>
              <a:lnSpc>
                <a:spcPct val="150000"/>
              </a:lnSpc>
            </a:pPr>
            <a:r>
              <a:rPr b="1" dirty="0"/>
              <a:t>Duplicate Code</a:t>
            </a:r>
            <a:r>
              <a:rPr dirty="0"/>
              <a:t>: </a:t>
            </a:r>
            <a:r>
              <a:rPr dirty="0" err="1"/>
              <a:t>Wiederholte</a:t>
            </a:r>
            <a:r>
              <a:rPr dirty="0"/>
              <a:t> </a:t>
            </a:r>
            <a:r>
              <a:rPr dirty="0" err="1"/>
              <a:t>Zuweisungen</a:t>
            </a:r>
            <a:r>
              <a:rPr dirty="0"/>
              <a:t> in </a:t>
            </a:r>
            <a:r>
              <a:rPr dirty="0" err="1"/>
              <a:t>jedem</a:t>
            </a:r>
            <a:r>
              <a:rPr dirty="0"/>
              <a:t> Case</a:t>
            </a:r>
          </a:p>
          <a:p>
            <a:pPr>
              <a:lnSpc>
                <a:spcPct val="150000"/>
              </a:lnSpc>
            </a:pPr>
            <a:r>
              <a:rPr b="1" dirty="0"/>
              <a:t>Open/Closed Principle </a:t>
            </a:r>
            <a:r>
              <a:rPr b="1" dirty="0" err="1"/>
              <a:t>Verletzung</a:t>
            </a:r>
            <a:r>
              <a:rPr dirty="0"/>
              <a:t>: Neue Kunden-</a:t>
            </a:r>
            <a:r>
              <a:rPr dirty="0" err="1"/>
              <a:t>Typen</a:t>
            </a:r>
            <a:r>
              <a:rPr dirty="0"/>
              <a:t> </a:t>
            </a:r>
            <a:r>
              <a:rPr dirty="0" err="1"/>
              <a:t>erfordern</a:t>
            </a:r>
            <a:r>
              <a:rPr dirty="0"/>
              <a:t> </a:t>
            </a:r>
            <a:r>
              <a:rPr dirty="0" err="1"/>
              <a:t>Änderung</a:t>
            </a:r>
            <a:r>
              <a:rPr dirty="0"/>
              <a:t> </a:t>
            </a:r>
            <a:r>
              <a:rPr dirty="0" err="1"/>
              <a:t>bestehender</a:t>
            </a:r>
            <a:r>
              <a:rPr dirty="0"/>
              <a:t> Methode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Factory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 err="1"/>
              <a:t>Definiert</a:t>
            </a:r>
            <a:r>
              <a:rPr dirty="0"/>
              <a:t> </a:t>
            </a:r>
            <a:r>
              <a:rPr dirty="0" err="1"/>
              <a:t>eine</a:t>
            </a:r>
            <a:r>
              <a:rPr dirty="0"/>
              <a:t> </a:t>
            </a:r>
            <a:r>
              <a:rPr dirty="0" err="1"/>
              <a:t>Schnittstelle</a:t>
            </a:r>
            <a:r>
              <a:rPr dirty="0"/>
              <a:t> </a:t>
            </a:r>
            <a:r>
              <a:rPr dirty="0" err="1"/>
              <a:t>zum</a:t>
            </a:r>
            <a:r>
              <a:rPr dirty="0"/>
              <a:t> </a:t>
            </a:r>
            <a:r>
              <a:rPr dirty="0" err="1"/>
              <a:t>Erstellen</a:t>
            </a:r>
            <a:r>
              <a:rPr dirty="0"/>
              <a:t> von </a:t>
            </a:r>
            <a:r>
              <a:rPr dirty="0" err="1"/>
              <a:t>Objekten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Unterklassen</a:t>
            </a:r>
            <a:r>
              <a:rPr dirty="0"/>
              <a:t> </a:t>
            </a:r>
            <a:r>
              <a:rPr dirty="0" err="1"/>
              <a:t>entscheiden</a:t>
            </a:r>
            <a:r>
              <a:rPr dirty="0"/>
              <a:t>, </a:t>
            </a:r>
            <a:r>
              <a:rPr dirty="0" err="1"/>
              <a:t>welche</a:t>
            </a:r>
            <a:r>
              <a:rPr dirty="0"/>
              <a:t> Klasse </a:t>
            </a:r>
            <a:r>
              <a:rPr dirty="0" err="1"/>
              <a:t>instantiiert</a:t>
            </a:r>
            <a:r>
              <a:rPr dirty="0"/>
              <a:t> </a:t>
            </a:r>
            <a:r>
              <a:rPr dirty="0" err="1"/>
              <a:t>wird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Polymorphismus</a:t>
            </a:r>
            <a:r>
              <a:rPr dirty="0"/>
              <a:t> </a:t>
            </a:r>
            <a:r>
              <a:rPr dirty="0" err="1"/>
              <a:t>statt</a:t>
            </a:r>
            <a:r>
              <a:rPr dirty="0"/>
              <a:t> </a:t>
            </a:r>
            <a:r>
              <a:rPr dirty="0" err="1"/>
              <a:t>Konditionals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Erweiterbarkeit</a:t>
            </a:r>
            <a:r>
              <a:rPr dirty="0"/>
              <a:t> </a:t>
            </a:r>
            <a:r>
              <a:rPr dirty="0" err="1"/>
              <a:t>ohne</a:t>
            </a:r>
            <a:r>
              <a:rPr dirty="0"/>
              <a:t> </a:t>
            </a:r>
            <a:r>
              <a:rPr dirty="0" err="1"/>
              <a:t>Modifikation</a:t>
            </a:r>
            <a:r>
              <a:rPr dirty="0"/>
              <a:t> </a:t>
            </a:r>
            <a:r>
              <a:rPr dirty="0" err="1"/>
              <a:t>bestehenden</a:t>
            </a:r>
            <a:r>
              <a:rPr dirty="0"/>
              <a:t> Codes</a:t>
            </a:r>
          </a:p>
          <a:p>
            <a:pPr>
              <a:lnSpc>
                <a:spcPct val="150000"/>
              </a:lnSpc>
            </a:pPr>
            <a:r>
              <a:rPr dirty="0"/>
              <a:t>Template Method </a:t>
            </a:r>
            <a:r>
              <a:rPr dirty="0" err="1"/>
              <a:t>verwendet</a:t>
            </a:r>
            <a:r>
              <a:rPr dirty="0"/>
              <a:t> Factory Method</a:t>
            </a:r>
          </a:p>
          <a:p>
            <a:pPr>
              <a:lnSpc>
                <a:spcPct val="150000"/>
              </a:lnSpc>
            </a:pPr>
            <a:r>
              <a:rPr dirty="0" err="1"/>
              <a:t>Gemeinsame</a:t>
            </a:r>
            <a:r>
              <a:rPr dirty="0"/>
              <a:t> </a:t>
            </a:r>
            <a:r>
              <a:rPr dirty="0" err="1"/>
              <a:t>Geschäftslogik</a:t>
            </a:r>
            <a:r>
              <a:rPr dirty="0"/>
              <a:t> in Creator-Klasse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Factory Method Creator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100">
                <a:latin typeface="Consolas"/>
              </a:defRPr>
            </a:pPr>
            <a:r>
              <a:rPr sz="2000" dirty="0"/>
              <a:t>public abstract class </a:t>
            </a:r>
            <a:r>
              <a:rPr sz="2000" dirty="0" err="1"/>
              <a:t>CustomerFactory</a:t>
            </a:r>
            <a:r>
              <a:rPr sz="2000" dirty="0"/>
              <a:t> {</a:t>
            </a:r>
            <a:br>
              <a:rPr sz="2000" dirty="0"/>
            </a:br>
            <a:r>
              <a:rPr sz="2000" dirty="0"/>
              <a:t>    // Factory Method - </a:t>
            </a:r>
            <a:r>
              <a:rPr sz="2000" dirty="0" err="1"/>
              <a:t>zu</a:t>
            </a:r>
            <a:r>
              <a:rPr sz="2000" dirty="0"/>
              <a:t> </a:t>
            </a:r>
            <a:r>
              <a:rPr sz="2000" dirty="0" err="1"/>
              <a:t>implementieren</a:t>
            </a:r>
            <a:r>
              <a:rPr sz="2000" dirty="0"/>
              <a:t> von </a:t>
            </a:r>
            <a:r>
              <a:rPr sz="2000" dirty="0" err="1"/>
              <a:t>Subklassen</a:t>
            </a:r>
            <a:br>
              <a:rPr sz="2000" dirty="0"/>
            </a:br>
            <a:r>
              <a:rPr sz="2000" dirty="0"/>
              <a:t>    protected abstract Customer </a:t>
            </a:r>
            <a:r>
              <a:rPr sz="2000" dirty="0" err="1"/>
              <a:t>createCustomer</a:t>
            </a:r>
            <a:r>
              <a:rPr sz="2000" dirty="0"/>
              <a:t>(String name, String </a:t>
            </a:r>
            <a:r>
              <a:rPr sz="2000" dirty="0" err="1"/>
              <a:t>contractId</a:t>
            </a:r>
            <a:r>
              <a:rPr sz="2000" dirty="0"/>
              <a:t>);</a:t>
            </a:r>
            <a:br>
              <a:rPr sz="2000" dirty="0"/>
            </a:br>
            <a:r>
              <a:rPr sz="2000" dirty="0"/>
              <a:t>    </a:t>
            </a:r>
            <a:br>
              <a:rPr sz="2000" dirty="0"/>
            </a:br>
            <a:r>
              <a:rPr sz="2000" dirty="0"/>
              <a:t>    // Template Method - </a:t>
            </a:r>
            <a:r>
              <a:rPr sz="2000" dirty="0" err="1"/>
              <a:t>verwendet</a:t>
            </a:r>
            <a:r>
              <a:rPr sz="2000" dirty="0"/>
              <a:t> Factory Method</a:t>
            </a:r>
            <a:br>
              <a:rPr sz="2000" dirty="0"/>
            </a:br>
            <a:r>
              <a:rPr sz="2000" dirty="0"/>
              <a:t>    public Customer </a:t>
            </a:r>
            <a:r>
              <a:rPr sz="2000" dirty="0" err="1"/>
              <a:t>processNewCustomer</a:t>
            </a:r>
            <a:r>
              <a:rPr sz="2000" dirty="0"/>
              <a:t>(String name, String </a:t>
            </a:r>
            <a:r>
              <a:rPr sz="2000" dirty="0" err="1"/>
              <a:t>contractId</a:t>
            </a:r>
            <a:r>
              <a:rPr sz="2000" dirty="0"/>
              <a:t>) {</a:t>
            </a:r>
            <a:br>
              <a:rPr sz="2000" dirty="0"/>
            </a:br>
            <a:r>
              <a:rPr sz="2000" dirty="0"/>
              <a:t>        Customer customer = </a:t>
            </a:r>
            <a:r>
              <a:rPr sz="2000" dirty="0" err="1"/>
              <a:t>createCustomer</a:t>
            </a:r>
            <a:r>
              <a:rPr sz="2000" dirty="0"/>
              <a:t>(name, </a:t>
            </a:r>
            <a:r>
              <a:rPr sz="2000" dirty="0" err="1"/>
              <a:t>contractId</a:t>
            </a:r>
            <a:r>
              <a:rPr sz="2000" dirty="0"/>
              <a:t>);</a:t>
            </a:r>
            <a:br>
              <a:rPr sz="2000" dirty="0"/>
            </a:br>
            <a:r>
              <a:rPr sz="2000" dirty="0"/>
              <a:t>        </a:t>
            </a:r>
            <a:r>
              <a:rPr sz="2000" dirty="0" err="1"/>
              <a:t>validateContract</a:t>
            </a:r>
            <a:r>
              <a:rPr sz="2000" dirty="0"/>
              <a:t>(customer);</a:t>
            </a:r>
            <a:br>
              <a:rPr sz="2000" dirty="0"/>
            </a:br>
            <a:r>
              <a:rPr sz="2000" dirty="0"/>
              <a:t>        </a:t>
            </a:r>
            <a:r>
              <a:rPr sz="2000" dirty="0" err="1"/>
              <a:t>persistCustomer</a:t>
            </a:r>
            <a:r>
              <a:rPr sz="2000" dirty="0"/>
              <a:t>(customer);</a:t>
            </a:r>
            <a:br>
              <a:rPr sz="2000" dirty="0"/>
            </a:br>
            <a:r>
              <a:rPr sz="2000" dirty="0"/>
              <a:t>        </a:t>
            </a:r>
            <a:r>
              <a:rPr sz="2000" dirty="0" err="1"/>
              <a:t>sendWelcomeMessage</a:t>
            </a:r>
            <a:r>
              <a:rPr sz="2000" dirty="0"/>
              <a:t>(customer);</a:t>
            </a:r>
            <a:br>
              <a:rPr sz="2000" dirty="0"/>
            </a:br>
            <a:r>
              <a:rPr sz="2000" dirty="0"/>
              <a:t>        return customer;</a:t>
            </a:r>
            <a:br>
              <a:rPr sz="2000" dirty="0"/>
            </a:br>
            <a:r>
              <a:rPr sz="2000" dirty="0"/>
              <a:t>    }</a:t>
            </a:r>
            <a:br>
              <a:rPr sz="2000" dirty="0"/>
            </a:br>
            <a:r>
              <a:rPr sz="20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Konkrete 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100">
                <a:latin typeface="Consolas"/>
              </a:defRPr>
            </a:pPr>
            <a:r>
              <a:rPr sz="2000" dirty="0"/>
              <a:t>public class </a:t>
            </a:r>
            <a:r>
              <a:rPr sz="2000" dirty="0" err="1"/>
              <a:t>PrivateCustomerFactory</a:t>
            </a:r>
            <a:r>
              <a:rPr sz="2000" dirty="0"/>
              <a:t> extends </a:t>
            </a:r>
            <a:r>
              <a:rPr sz="2000" dirty="0" err="1"/>
              <a:t>CustomerFactory</a:t>
            </a:r>
            <a:r>
              <a:rPr sz="2000" dirty="0"/>
              <a:t> {</a:t>
            </a:r>
            <a:br>
              <a:rPr sz="2000" dirty="0"/>
            </a:br>
            <a:r>
              <a:rPr sz="2000" dirty="0"/>
              <a:t>    @Override</a:t>
            </a:r>
            <a:br>
              <a:rPr sz="2000" dirty="0"/>
            </a:br>
            <a:r>
              <a:rPr sz="2000" dirty="0"/>
              <a:t>    protected Customer </a:t>
            </a:r>
            <a:r>
              <a:rPr sz="2000" dirty="0" err="1"/>
              <a:t>createCustomer</a:t>
            </a:r>
            <a:r>
              <a:rPr sz="2000" dirty="0"/>
              <a:t>(String name, String </a:t>
            </a:r>
            <a:r>
              <a:rPr sz="2000" dirty="0" err="1"/>
              <a:t>contractId</a:t>
            </a:r>
            <a:r>
              <a:rPr sz="2000" dirty="0"/>
              <a:t>) {</a:t>
            </a:r>
            <a:br>
              <a:rPr sz="2000" dirty="0"/>
            </a:br>
            <a:r>
              <a:rPr sz="2000" dirty="0"/>
              <a:t>        return new </a:t>
            </a:r>
            <a:r>
              <a:rPr sz="2000" dirty="0" err="1"/>
              <a:t>PrivateCustomer</a:t>
            </a:r>
            <a:r>
              <a:rPr sz="2000" dirty="0"/>
              <a:t>(name, </a:t>
            </a:r>
            <a:r>
              <a:rPr sz="2000" dirty="0" err="1"/>
              <a:t>contractId</a:t>
            </a:r>
            <a:r>
              <a:rPr sz="2000" dirty="0"/>
              <a:t>);</a:t>
            </a:r>
            <a:br>
              <a:rPr sz="2000" dirty="0"/>
            </a:br>
            <a:r>
              <a:rPr sz="2000" dirty="0"/>
              <a:t>    }</a:t>
            </a:r>
            <a:br>
              <a:rPr sz="2000" dirty="0"/>
            </a:br>
            <a:r>
              <a:rPr sz="2000" dirty="0"/>
              <a:t>}</a:t>
            </a:r>
            <a:br>
              <a:rPr sz="2000" dirty="0"/>
            </a:br>
            <a:br>
              <a:rPr sz="2000" dirty="0"/>
            </a:br>
            <a:r>
              <a:rPr sz="2000" dirty="0"/>
              <a:t>public class BusinessCustomerFactory extends </a:t>
            </a:r>
            <a:r>
              <a:rPr sz="2000" dirty="0" err="1"/>
              <a:t>CustomerFactory</a:t>
            </a:r>
            <a:r>
              <a:rPr sz="2000" dirty="0"/>
              <a:t> {</a:t>
            </a:r>
            <a:br>
              <a:rPr sz="2000" dirty="0"/>
            </a:br>
            <a:r>
              <a:rPr sz="2000" dirty="0"/>
              <a:t>    @Override</a:t>
            </a:r>
            <a:br>
              <a:rPr sz="2000" dirty="0"/>
            </a:br>
            <a:r>
              <a:rPr sz="2000" dirty="0"/>
              <a:t>    protected Customer </a:t>
            </a:r>
            <a:r>
              <a:rPr sz="2000" dirty="0" err="1"/>
              <a:t>createCustomer</a:t>
            </a:r>
            <a:r>
              <a:rPr sz="2000" dirty="0"/>
              <a:t>(String name, String </a:t>
            </a:r>
            <a:r>
              <a:rPr sz="2000" dirty="0" err="1"/>
              <a:t>contractId</a:t>
            </a:r>
            <a:r>
              <a:rPr sz="2000" dirty="0"/>
              <a:t>) {</a:t>
            </a:r>
            <a:br>
              <a:rPr sz="2000" dirty="0"/>
            </a:br>
            <a:r>
              <a:rPr sz="2000" dirty="0"/>
              <a:t>        return new </a:t>
            </a:r>
            <a:r>
              <a:rPr sz="2000" dirty="0" err="1"/>
              <a:t>BusinessCustomer</a:t>
            </a:r>
            <a:r>
              <a:rPr sz="2000" dirty="0"/>
              <a:t>(name, </a:t>
            </a:r>
            <a:r>
              <a:rPr sz="2000" dirty="0" err="1"/>
              <a:t>contractId</a:t>
            </a:r>
            <a:r>
              <a:rPr sz="2000" dirty="0"/>
              <a:t>);</a:t>
            </a:r>
            <a:br>
              <a:rPr sz="2000" dirty="0"/>
            </a:br>
            <a:r>
              <a:rPr sz="2000" dirty="0"/>
              <a:t>    }</a:t>
            </a:r>
            <a:br>
              <a:rPr sz="2000" dirty="0"/>
            </a:br>
            <a:r>
              <a:rPr sz="20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Was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hier</a:t>
            </a:r>
            <a:r>
              <a:rPr dirty="0"/>
              <a:t> </a:t>
            </a:r>
            <a:r>
              <a:rPr dirty="0" err="1"/>
              <a:t>schlecht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000">
                <a:latin typeface="Consolas"/>
              </a:defRPr>
            </a:pPr>
            <a:r>
              <a:rPr sz="1800" dirty="0"/>
              <a:t>public class </a:t>
            </a:r>
            <a:r>
              <a:rPr sz="1800" dirty="0" err="1"/>
              <a:t>CustomerService</a:t>
            </a:r>
            <a:r>
              <a:rPr sz="1800" dirty="0"/>
              <a:t> {</a:t>
            </a:r>
            <a:br>
              <a:rPr sz="1800" dirty="0"/>
            </a:br>
            <a:r>
              <a:rPr sz="1800" dirty="0"/>
              <a:t>    public </a:t>
            </a:r>
            <a:r>
              <a:rPr sz="1800" dirty="0" err="1"/>
              <a:t>CustomerData</a:t>
            </a:r>
            <a:r>
              <a:rPr sz="1800" dirty="0"/>
              <a:t> </a:t>
            </a:r>
            <a:r>
              <a:rPr sz="1800" dirty="0" err="1"/>
              <a:t>getCustomer</a:t>
            </a:r>
            <a:r>
              <a:rPr sz="1800" dirty="0"/>
              <a:t>(String </a:t>
            </a:r>
            <a:r>
              <a:rPr sz="1800" dirty="0" err="1"/>
              <a:t>customerId</a:t>
            </a:r>
            <a:r>
              <a:rPr sz="1800" dirty="0"/>
              <a:t>, String channel) {</a:t>
            </a:r>
            <a:br>
              <a:rPr sz="1800" dirty="0"/>
            </a:br>
            <a:r>
              <a:rPr sz="1800" dirty="0"/>
              <a:t>        if ("</a:t>
            </a:r>
            <a:r>
              <a:rPr sz="1800" dirty="0" err="1"/>
              <a:t>WEB".equals</a:t>
            </a:r>
            <a:r>
              <a:rPr sz="1800" dirty="0"/>
              <a:t>(channel)) {</a:t>
            </a:r>
            <a:br>
              <a:rPr sz="1800" dirty="0"/>
            </a:br>
            <a:r>
              <a:rPr sz="1800" dirty="0"/>
              <a:t>            </a:t>
            </a:r>
            <a:r>
              <a:rPr sz="1800" dirty="0" err="1"/>
              <a:t>WebAuthService</a:t>
            </a:r>
            <a:r>
              <a:rPr sz="1800" dirty="0"/>
              <a:t> </a:t>
            </a:r>
            <a:r>
              <a:rPr sz="1800" dirty="0" err="1"/>
              <a:t>webAuth</a:t>
            </a:r>
            <a:r>
              <a:rPr sz="1800" dirty="0"/>
              <a:t> = new </a:t>
            </a:r>
            <a:r>
              <a:rPr sz="1800" dirty="0" err="1"/>
              <a:t>WebAuthService</a:t>
            </a:r>
            <a:r>
              <a:rPr sz="1800" dirty="0"/>
              <a:t>();</a:t>
            </a:r>
            <a:br>
              <a:rPr sz="1800" dirty="0"/>
            </a:br>
            <a:r>
              <a:rPr sz="1800" dirty="0"/>
              <a:t>            if (!</a:t>
            </a:r>
            <a:r>
              <a:rPr sz="1800" dirty="0" err="1"/>
              <a:t>webAuth.validateSession</a:t>
            </a:r>
            <a:r>
              <a:rPr sz="1800" dirty="0"/>
              <a:t>(</a:t>
            </a:r>
            <a:r>
              <a:rPr sz="1800" dirty="0" err="1"/>
              <a:t>getCurrentSession</a:t>
            </a:r>
            <a:r>
              <a:rPr sz="1800" dirty="0"/>
              <a:t>())) {</a:t>
            </a:r>
            <a:br>
              <a:rPr sz="1800" dirty="0"/>
            </a:br>
            <a:r>
              <a:rPr sz="1800" dirty="0"/>
              <a:t>                throw new </a:t>
            </a:r>
            <a:r>
              <a:rPr sz="1800" dirty="0" err="1"/>
              <a:t>AuthenticationException</a:t>
            </a:r>
            <a:r>
              <a:rPr sz="1800" dirty="0"/>
              <a:t>();</a:t>
            </a:r>
            <a:br>
              <a:rPr sz="1800" dirty="0"/>
            </a:br>
            <a:r>
              <a:rPr sz="1800" dirty="0"/>
              <a:t>            }</a:t>
            </a:r>
            <a:br>
              <a:rPr sz="1800" dirty="0"/>
            </a:br>
            <a:r>
              <a:rPr sz="1800" dirty="0"/>
              <a:t>            </a:t>
            </a:r>
            <a:r>
              <a:rPr sz="1800" dirty="0" err="1"/>
              <a:t>WebCustomerAPI</a:t>
            </a:r>
            <a:r>
              <a:rPr sz="1800" dirty="0"/>
              <a:t> </a:t>
            </a:r>
            <a:r>
              <a:rPr sz="1800" dirty="0" err="1"/>
              <a:t>webAPI</a:t>
            </a:r>
            <a:r>
              <a:rPr sz="1800" dirty="0"/>
              <a:t> = new </a:t>
            </a:r>
            <a:r>
              <a:rPr sz="1800" dirty="0" err="1"/>
              <a:t>WebCustomerAPI</a:t>
            </a:r>
            <a:r>
              <a:rPr sz="1800" dirty="0"/>
              <a:t>();</a:t>
            </a:r>
            <a:br>
              <a:rPr sz="1800" dirty="0"/>
            </a:br>
            <a:r>
              <a:rPr sz="1800" dirty="0"/>
              <a:t>            return </a:t>
            </a:r>
            <a:r>
              <a:rPr sz="1800" dirty="0" err="1"/>
              <a:t>webAPI.getCustomerData</a:t>
            </a:r>
            <a:r>
              <a:rPr sz="1800" dirty="0"/>
              <a:t>(</a:t>
            </a:r>
            <a:r>
              <a:rPr sz="1800" dirty="0" err="1"/>
              <a:t>customerId</a:t>
            </a:r>
            <a:r>
              <a:rPr sz="1800" dirty="0"/>
              <a:t>);</a:t>
            </a:r>
            <a:br>
              <a:rPr sz="1800" dirty="0"/>
            </a:br>
            <a:r>
              <a:rPr sz="1800" dirty="0"/>
              <a:t>        } else if ("</a:t>
            </a:r>
            <a:r>
              <a:rPr sz="1800" dirty="0" err="1"/>
              <a:t>MOBILE".equals</a:t>
            </a:r>
            <a:r>
              <a:rPr sz="1800" dirty="0"/>
              <a:t>(channel)) {</a:t>
            </a:r>
            <a:br>
              <a:rPr sz="1800" dirty="0"/>
            </a:br>
            <a:r>
              <a:rPr sz="1800" dirty="0"/>
              <a:t>            </a:t>
            </a:r>
            <a:r>
              <a:rPr sz="1800" dirty="0" err="1"/>
              <a:t>MobileOAuthService</a:t>
            </a:r>
            <a:r>
              <a:rPr sz="1800" dirty="0"/>
              <a:t> </a:t>
            </a:r>
            <a:r>
              <a:rPr sz="1800" dirty="0" err="1"/>
              <a:t>mobileAuth</a:t>
            </a:r>
            <a:r>
              <a:rPr sz="1800" dirty="0"/>
              <a:t> = new </a:t>
            </a:r>
            <a:r>
              <a:rPr sz="1800" dirty="0" err="1"/>
              <a:t>MobileOAuthService</a:t>
            </a:r>
            <a:r>
              <a:rPr sz="1800" dirty="0"/>
              <a:t>();</a:t>
            </a:r>
            <a:br>
              <a:rPr sz="1800" dirty="0"/>
            </a:br>
            <a:r>
              <a:rPr sz="1800" dirty="0"/>
              <a:t>            if (!</a:t>
            </a:r>
            <a:r>
              <a:rPr sz="1800" dirty="0" err="1"/>
              <a:t>mobileAuth.validateToken</a:t>
            </a:r>
            <a:r>
              <a:rPr sz="1800" dirty="0"/>
              <a:t>(</a:t>
            </a:r>
            <a:r>
              <a:rPr sz="1800" dirty="0" err="1"/>
              <a:t>getCurrentToken</a:t>
            </a:r>
            <a:r>
              <a:rPr sz="1800" dirty="0"/>
              <a:t>())) {</a:t>
            </a:r>
            <a:br>
              <a:rPr sz="1800" dirty="0"/>
            </a:br>
            <a:r>
              <a:rPr sz="1800" dirty="0"/>
              <a:t>                throw new </a:t>
            </a:r>
            <a:r>
              <a:rPr sz="1800" dirty="0" err="1"/>
              <a:t>AuthenticationException</a:t>
            </a:r>
            <a:r>
              <a:rPr sz="1800" dirty="0"/>
              <a:t>();</a:t>
            </a:r>
            <a:br>
              <a:rPr sz="1800" dirty="0"/>
            </a:br>
            <a:r>
              <a:rPr sz="1800" dirty="0"/>
              <a:t>            }</a:t>
            </a:r>
            <a:br>
              <a:rPr sz="1800" dirty="0"/>
            </a:br>
            <a:r>
              <a:rPr sz="1800" dirty="0"/>
              <a:t>            </a:t>
            </a:r>
            <a:r>
              <a:rPr sz="1800" dirty="0" err="1"/>
              <a:t>MobileCustomerAPI</a:t>
            </a:r>
            <a:r>
              <a:rPr sz="1800" dirty="0"/>
              <a:t> </a:t>
            </a:r>
            <a:r>
              <a:rPr sz="1800" dirty="0" err="1"/>
              <a:t>mobileAPI</a:t>
            </a:r>
            <a:r>
              <a:rPr sz="1800" dirty="0"/>
              <a:t> = new </a:t>
            </a:r>
            <a:r>
              <a:rPr sz="1800" dirty="0" err="1"/>
              <a:t>MobileCustomerAPI</a:t>
            </a:r>
            <a:r>
              <a:rPr sz="1800" dirty="0"/>
              <a:t>();</a:t>
            </a:r>
            <a:br>
              <a:rPr sz="1800" dirty="0"/>
            </a:br>
            <a:r>
              <a:rPr sz="1800" dirty="0"/>
              <a:t>            return </a:t>
            </a:r>
            <a:r>
              <a:rPr sz="1800" dirty="0" err="1"/>
              <a:t>transformMobileResponse</a:t>
            </a:r>
            <a:r>
              <a:rPr sz="1800" dirty="0"/>
              <a:t>(</a:t>
            </a:r>
            <a:r>
              <a:rPr sz="1800" dirty="0" err="1"/>
              <a:t>mobileAPI.getCustomer</a:t>
            </a:r>
            <a:r>
              <a:rPr sz="1800" dirty="0"/>
              <a:t>(</a:t>
            </a:r>
            <a:r>
              <a:rPr sz="1800" dirty="0" err="1"/>
              <a:t>customerId</a:t>
            </a:r>
            <a:r>
              <a:rPr sz="1800" dirty="0"/>
              <a:t>));</a:t>
            </a:r>
            <a:br>
              <a:rPr sz="1800" dirty="0"/>
            </a:br>
            <a:r>
              <a:rPr sz="1800" dirty="0"/>
              <a:t>        }</a:t>
            </a:r>
            <a:br>
              <a:rPr sz="1800" dirty="0"/>
            </a:br>
            <a:r>
              <a:rPr sz="1800" dirty="0"/>
              <a:t>        throw new </a:t>
            </a:r>
            <a:r>
              <a:rPr sz="1800" dirty="0" err="1"/>
              <a:t>IllegalArgumentException</a:t>
            </a:r>
            <a:r>
              <a:rPr sz="1800" dirty="0"/>
              <a:t>("Unsupported channel: " + channel);</a:t>
            </a:r>
            <a:br>
              <a:rPr sz="1800" dirty="0"/>
            </a:br>
            <a:r>
              <a:rPr sz="1800" dirty="0"/>
              <a:t>    }</a:t>
            </a:r>
            <a:br>
              <a:rPr sz="1800" dirty="0"/>
            </a:br>
            <a:r>
              <a:rPr sz="18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b="1" dirty="0"/>
              <a:t>God Object</a:t>
            </a:r>
            <a:r>
              <a:rPr dirty="0"/>
              <a:t>: Eine Klasse </a:t>
            </a:r>
            <a:r>
              <a:rPr dirty="0" err="1"/>
              <a:t>kennt</a:t>
            </a:r>
            <a:r>
              <a:rPr dirty="0"/>
              <a:t> alle </a:t>
            </a:r>
            <a:r>
              <a:rPr dirty="0" err="1"/>
              <a:t>Implementierungen</a:t>
            </a:r>
            <a:endParaRPr dirty="0"/>
          </a:p>
          <a:p>
            <a:pPr>
              <a:lnSpc>
                <a:spcPct val="150000"/>
              </a:lnSpc>
            </a:pPr>
            <a:r>
              <a:rPr b="1" dirty="0"/>
              <a:t>Switch Statement</a:t>
            </a:r>
            <a:r>
              <a:rPr dirty="0"/>
              <a:t>: Kanal-</a:t>
            </a:r>
            <a:r>
              <a:rPr dirty="0" err="1"/>
              <a:t>basierte</a:t>
            </a:r>
            <a:r>
              <a:rPr dirty="0"/>
              <a:t> </a:t>
            </a:r>
            <a:r>
              <a:rPr dirty="0" err="1"/>
              <a:t>Verzweigung</a:t>
            </a:r>
            <a:endParaRPr dirty="0"/>
          </a:p>
          <a:p>
            <a:pPr>
              <a:lnSpc>
                <a:spcPct val="150000"/>
              </a:lnSpc>
            </a:pPr>
            <a:r>
              <a:rPr b="1" dirty="0"/>
              <a:t>Tight Coupling</a:t>
            </a:r>
            <a:r>
              <a:rPr dirty="0"/>
              <a:t>: </a:t>
            </a:r>
            <a:r>
              <a:rPr dirty="0" err="1"/>
              <a:t>Direkte</a:t>
            </a:r>
            <a:r>
              <a:rPr dirty="0"/>
              <a:t> </a:t>
            </a:r>
            <a:r>
              <a:rPr dirty="0" err="1"/>
              <a:t>Abhängigkeiten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konkreten</a:t>
            </a:r>
            <a:r>
              <a:rPr dirty="0"/>
              <a:t> </a:t>
            </a:r>
            <a:r>
              <a:rPr dirty="0" err="1"/>
              <a:t>Implementierungen</a:t>
            </a:r>
            <a:endParaRPr dirty="0"/>
          </a:p>
          <a:p>
            <a:pPr>
              <a:lnSpc>
                <a:spcPct val="150000"/>
              </a:lnSpc>
            </a:pPr>
            <a:r>
              <a:rPr b="1" dirty="0"/>
              <a:t>Interface Segregation </a:t>
            </a:r>
            <a:r>
              <a:rPr b="1" dirty="0" err="1"/>
              <a:t>Verletzung</a:t>
            </a:r>
            <a:r>
              <a:rPr dirty="0"/>
              <a:t>: Ein Service für alle </a:t>
            </a:r>
            <a:r>
              <a:rPr dirty="0" err="1"/>
              <a:t>Kanäle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Open/Closed Principle </a:t>
            </a:r>
            <a:r>
              <a:rPr dirty="0" err="1"/>
              <a:t>Verletzung</a:t>
            </a:r>
            <a:r>
              <a:rPr dirty="0"/>
              <a:t>: Neue </a:t>
            </a:r>
            <a:r>
              <a:rPr dirty="0" err="1"/>
              <a:t>Kanäle</a:t>
            </a:r>
            <a:r>
              <a:rPr dirty="0"/>
              <a:t> </a:t>
            </a:r>
            <a:r>
              <a:rPr dirty="0" err="1"/>
              <a:t>erfordern</a:t>
            </a:r>
            <a:r>
              <a:rPr dirty="0"/>
              <a:t> </a:t>
            </a:r>
            <a:r>
              <a:rPr dirty="0" err="1"/>
              <a:t>Änderungen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Abstract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 err="1"/>
              <a:t>Schnittstelle</a:t>
            </a:r>
            <a:r>
              <a:rPr dirty="0"/>
              <a:t> für </a:t>
            </a:r>
            <a:r>
              <a:rPr dirty="0" err="1"/>
              <a:t>Familien</a:t>
            </a:r>
            <a:r>
              <a:rPr dirty="0"/>
              <a:t> </a:t>
            </a:r>
            <a:r>
              <a:rPr dirty="0" err="1"/>
              <a:t>verwandter</a:t>
            </a:r>
            <a:r>
              <a:rPr dirty="0"/>
              <a:t> </a:t>
            </a:r>
            <a:r>
              <a:rPr dirty="0" err="1"/>
              <a:t>Objekte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Keine </a:t>
            </a:r>
            <a:r>
              <a:rPr dirty="0" err="1"/>
              <a:t>Spezifikation</a:t>
            </a:r>
            <a:r>
              <a:rPr dirty="0"/>
              <a:t> </a:t>
            </a:r>
            <a:r>
              <a:rPr dirty="0" err="1"/>
              <a:t>konkreter</a:t>
            </a:r>
            <a:r>
              <a:rPr dirty="0"/>
              <a:t> Klassen</a:t>
            </a:r>
          </a:p>
          <a:p>
            <a:pPr>
              <a:lnSpc>
                <a:spcPct val="150000"/>
              </a:lnSpc>
            </a:pPr>
            <a:r>
              <a:rPr dirty="0" err="1"/>
              <a:t>Konsistente</a:t>
            </a:r>
            <a:r>
              <a:rPr dirty="0"/>
              <a:t> Service-APIs </a:t>
            </a:r>
            <a:r>
              <a:rPr dirty="0" err="1"/>
              <a:t>über</a:t>
            </a:r>
            <a:r>
              <a:rPr dirty="0"/>
              <a:t> alle </a:t>
            </a:r>
            <a:r>
              <a:rPr dirty="0" err="1"/>
              <a:t>Kanäle</a:t>
            </a:r>
            <a:endParaRPr dirty="0"/>
          </a:p>
          <a:p>
            <a:pPr>
              <a:lnSpc>
                <a:spcPct val="150000"/>
              </a:lnSpc>
            </a:pPr>
            <a:r>
              <a:rPr dirty="0" err="1"/>
              <a:t>Einfache</a:t>
            </a:r>
            <a:r>
              <a:rPr dirty="0"/>
              <a:t> </a:t>
            </a:r>
            <a:r>
              <a:rPr dirty="0" err="1"/>
              <a:t>Erweiterung</a:t>
            </a:r>
            <a:r>
              <a:rPr dirty="0"/>
              <a:t> um </a:t>
            </a:r>
            <a:r>
              <a:rPr dirty="0" err="1"/>
              <a:t>neue</a:t>
            </a:r>
            <a:r>
              <a:rPr dirty="0"/>
              <a:t> </a:t>
            </a:r>
            <a:r>
              <a:rPr dirty="0" err="1"/>
              <a:t>Kanäle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Service-</a:t>
            </a:r>
            <a:r>
              <a:rPr dirty="0" err="1"/>
              <a:t>Familie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zusammen</a:t>
            </a:r>
            <a:r>
              <a:rPr dirty="0"/>
              <a:t> </a:t>
            </a:r>
            <a:r>
              <a:rPr dirty="0" err="1"/>
              <a:t>erstellt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Klare </a:t>
            </a:r>
            <a:r>
              <a:rPr dirty="0" err="1"/>
              <a:t>Trennung</a:t>
            </a:r>
            <a:r>
              <a:rPr dirty="0"/>
              <a:t> </a:t>
            </a:r>
            <a:r>
              <a:rPr dirty="0" err="1"/>
              <a:t>zwischen</a:t>
            </a:r>
            <a:r>
              <a:rPr dirty="0"/>
              <a:t> Kanal-Logik und </a:t>
            </a:r>
            <a:r>
              <a:rPr dirty="0" err="1"/>
              <a:t>Geschäftslogik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688</Words>
  <Application>Microsoft Macintosh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Open Sans</vt:lpstr>
      <vt:lpstr>Open Sans Light</vt:lpstr>
      <vt:lpstr>Source Code Pro</vt:lpstr>
      <vt:lpstr>Custom Design</vt:lpstr>
      <vt:lpstr>Block 1: Creational Patterns</vt:lpstr>
      <vt:lpstr>Was ist hier schlecht?</vt:lpstr>
      <vt:lpstr>Code Smells identifiziert</vt:lpstr>
      <vt:lpstr>Lösung: Factory Method Pattern</vt:lpstr>
      <vt:lpstr>Implementierung - Factory Method Creator</vt:lpstr>
      <vt:lpstr>Implementierung - Konkrete Factories</vt:lpstr>
      <vt:lpstr>Was ist hier schlecht?</vt:lpstr>
      <vt:lpstr>Code Smells identifiziert</vt:lpstr>
      <vt:lpstr>Lösung: Abstract Factory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12</cp:revision>
  <dcterms:created xsi:type="dcterms:W3CDTF">2025-09-10T03:57:45Z</dcterms:created>
  <dcterms:modified xsi:type="dcterms:W3CDTF">2025-09-10T09:07:32Z</dcterms:modified>
</cp:coreProperties>
</file>