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87"/>
  </p:normalViewPr>
  <p:slideViewPr>
    <p:cSldViewPr snapToGrid="0">
      <p:cViewPr varScale="1">
        <p:scale>
          <a:sx n="125" d="100"/>
          <a:sy n="125" d="100"/>
        </p:scale>
        <p:origin x="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EFB6-59D0-F44E-9431-B4EA9247A289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E916F-578A-054A-98F9-1C97656C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Workshop-Struktur folgt der bewährten GoF-Kategorisierung und fokussiert auf praktische Enterprise-Anwendungsfälle. Jeder Block kombiniert Theorie mit intensiven Praxisübungen.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Definition betont sowohl technische Aspekte (Struktur, Verhalten) als auch fachliche Ziele. Architektur ist nicht nur Technik - sie muss Geschäftsziele verstehen und unterstützen.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Enterprise-Herausforderungen: Modernisierung bei laufendem Betrieb, Compliance und Governance, Performance bei hoher Last, Kostenoptimierung bei gleichzeitig hoher Qualität. Integration von Dutzenden von Systemen.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Clean Code Definition nach Robert C. Martin: "Code that has been taken care of." 80% der Zeit wird Code gelesen, nur 20% geschrieben. Wartbarkeit ist wichtiger als Cleverness.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Legacy-Systeme mit Millionen Zeilen undokumentiertem Code verursachen hohe Wartungskosten, weil jede kleine Änderung Wochen dauert und risikoreich ist. Clean Code ist eine Investition in die Zukunft.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Praktische Auswirkungen: Zinsen (jede Änderung dauert länger), Hauptsumme (Aufwand für Refactoring), Insolvenz (System nicht mehr wartbar). Schulden-Management: Sichtbar machen, priorisieren, kontinuierlich abbauen.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Technology-First Symptome: Hype-Driven Development, Solution looking for a problem, Architecture Astronauts, Over-Engineering. Warum passiert das? Techniker denken technisch, Marketing macht Technologie sexy, CV-Driven Development, Komplexität wirkt professionell.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Grundproblem: Es gab KEIN fachliches Problem, das diese Technologien gelöst hätten. Finanzdaten sind RELATIONAL - NoSQL passte nicht zur Fachlichkeit.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DDD-Grundgedanke nach Eric Evans: "The heart of software is its ability to solve domain-related problems for its user. All other concerns should be subordinated." Technology-First führt zu Over-Engineering und unpassenden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Warnsignale für Technology-First: "Das ist modern/trendy", "Das macht Netflix auch", "Das steht in meinem Lebenslauf gut". Die richtigen Fragen: "Welches fachliche Problem löst das?", "Was sind unsere spezifischen Anforderungen?"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Alexanders Erkenntnis: "Each pattern describes a problem which occurs over and over again, and then describes the core of the solution." GoF erkannten: Erfahrene Entwickler nutzen bewährte Lösungen, wiederkehrende Probleme haben wiederkehrende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Praktische Anwendungsfälle umfassen Service-Instantiierung, Multi-Provider APIs, komplexe Request-Objekte, kostspielige Objektklonierung und Shared Resources. Lernziele: Dependency Injection verstehen, flexible Objekterzeugung implementieren, Tight Coupling vermeiden.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Kommunikationsverbesserung: Vorher: "Wir brauchen eine Klasse, die andere Klassen erzeugt..." Nachher: "Wir nutzen Factory Pattern". Team-Kommunikation wird effizienter, neue Teammitglieder verstehen Design schneller.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Golden Hammer vermeiden: "Ich habe einen Hammer, alles sieht aus wie ein Nagel". Pattern Overload: 20 Patterns für 5 Klassen. Wichtige Fragen: Haben wir wirklich das Problem? Ist es komplex genug für ein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Was Refactoring NICHT ist: Bugfixes, neue Features, Performance-Optimierung, Rewrite. Refactoring ist kontinuierlich, nicht ein einmaliges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Boy Scout Aktionen: temp → elapsedTimeInDays, 7 → DAYS_PER_WEEK, Duplicate Code extrahieren, Unused Code entfernen, Kommentare durch self-documenting code ersetzen.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Gute Refactoring-Zeitpunkte: Sprint Planning, Bug-Fixing mit Boy Scout Rule, Code Reviews, Technische Stories. "Make the change easy, then make the easy change."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Häufige Refactoring-Patterns: Extract Method (Long Method aufteilen), Replace Magic Number with Named Constant. Enterprise-Kontext: Legacy Systems extra vorsichtig, Live Systems graduelle Änderungen.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Beispiel Strategy Pattern: Ein if-else → zweites if-else → Duplikation reduzieren → drittes ähnliches Pattern → "Das ist Strategy Pattern!" → Refactoring zu Strategy Pattern. Tests sind essenziell für sicheres Refactoring.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Praktische Anwendungsfälle: Legacy-System Integration, Service-Erweiterungen, API-Vereinfachung und hierarchische Strukturen. Lernziele: Legacy-Integration meistern, flexible Erweiterungen implementieren, Komplexität kapseln, Hierarchien elegant modellieren.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Praktische Anwendungsfälle: Event-Systeme, Algorithmus-Varianten, API-Operations und Workflow-States. Lernziele: Lose Kopplung durch Events, Algorithmen flexibel gestalten, Undo/Redo implementieren, State Machines beherrschen.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Lernziele: Enterprise-Architektur implementieren, Datenzugriff professionell abstrahieren, UI-Logik sauber trennen, komplexe Workflows koordinieren. Diese Patterns sind essentiell für skalierbare Enterprise-Anwendungen.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Grund für diese Beschränkung: GoF Patterns sind zeitlos und fundamental, Prinzipien gelten für alle Technologien, lieber wenige Patterns richtig verstehen, jeden Tag praktische Übungen. Fokus behalten und Übertragbarkeit sicherstellen.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 dem Workshop können Sie GoF-Patterns in konkreten Problemkontexten anwenden, pattern-basierte Refactoring-Strategien entwickeln, Architektur-Entscheidungen mit Patterns begründen, Clean Code Prinzipien mit Pattern-Design verbinden.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Regeln fördern aktive Teilnahme und effektiven Wissensaustausch. Der Workshop lebt von Interaktion und praktischen Diskussionen.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Definitionen zeigen verschiedene Perspektiven auf Software-Architektur. Gemeinsame Erkenntnisse: Struktur (Organisation der Software), Entscheidungen (wichtige Design-Entscheidungen), Beziehungen (Zusammenhänge), Kosten (spätere Änderbarkeit), Kommunikation (Vermittlung des Designs).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Patterns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Einführungsblock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Praktische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Was Sie mitbringen sollten:</a:t>
            </a:r>
          </a:p>
          <a:p>
            <a:r>
              <a:t>Laptop mit Java 11+ und IDE (IntelliJ/Eclipse)</a:t>
            </a:r>
          </a:p>
          <a:p>
            <a:r>
              <a:t>Git für Code-Austausch</a:t>
            </a:r>
          </a:p>
          <a:p>
            <a:r>
              <a:t>Offenheit für neue Perspektiven</a:t>
            </a:r>
          </a:p>
          <a:p>
            <a:r>
              <a:t>Eigene Code-Beispiele (wenn möglich)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Was wir bereitstellen:</a:t>
            </a:r>
          </a:p>
          <a:p>
            <a:r>
              <a:t>Vollständige Code-Beispiele für alle Patterns</a:t>
            </a:r>
          </a:p>
          <a:p>
            <a:r>
              <a:t>Enterprise-typische Use Cases</a:t>
            </a:r>
          </a:p>
          <a:p>
            <a:r>
              <a:t>Refactoring-Challenges</a:t>
            </a:r>
          </a:p>
          <a:p>
            <a:r>
              <a:t>Pattern-Spickzettel als Nachschlagewerk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Workshop-Regeln - Zusammenarbeit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Fragen jederzeit - Unterbrechungen sind erwünscht</a:t>
            </a:r>
          </a:p>
          <a:p>
            <a:r>
              <a:t>Handy stumm - aber für Code-Recherche gerne nutzen</a:t>
            </a:r>
          </a:p>
          <a:p>
            <a:r>
              <a:t>Kamera an bei Remote-Teilnahme</a:t>
            </a:r>
          </a:p>
          <a:p>
            <a:r>
              <a:t>Code teilen - Github Repository für alle</a:t>
            </a:r>
          </a:p>
          <a:p>
            <a:r>
              <a:t>Feedback geben - täglich kurze Retro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Software-Architektur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Grundlagen und Definition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Software-Architektur? - Verschiedene Definitionen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IEEE 1471: "Grundlegende Organisation eines Systems durch Komponenten und deren Beziehungen"</a:t>
            </a:r>
          </a:p>
          <a:p>
            <a:r>
              <a:t>Martin Fowler: "Architecture is about the important stuff. Whatever that is."</a:t>
            </a:r>
          </a:p>
          <a:p>
            <a:r>
              <a:t>Grady Booch: "Signifikante Design-Entscheidungen, gemessen an Änderungskosten"</a:t>
            </a:r>
          </a:p>
          <a:p>
            <a:r>
              <a:t>Simon Brown: "Struktur und Vision für gemeinsames Verständnis"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Arbeitsdefinition für diesen Workshop - Unser gemeinsames Verständnis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Software-Architektur ist die Kunst, wichtige Designentscheidungen zu treffen, die die Struktur, das Verhalten und die Evolution eines Systems bestimmen - mit dem Ziel, fachliche Anforderungen optimal zu erfüllen.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Enterprise-Kontext - Besonderheiten in großen Unternehmen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Legacy-Systeme: Jahrzehntealte Systeme, die noch laufen müssen</a:t>
            </a:r>
          </a:p>
          <a:p>
            <a:r>
              <a:t>Regulatorische Anforderungen: DSGVO, Compliance-Standards</a:t>
            </a:r>
          </a:p>
          <a:p>
            <a:r>
              <a:t>Hochverfügbarkeit: 99.9%+ Uptime-Anforderungen</a:t>
            </a:r>
          </a:p>
          <a:p>
            <a:r>
              <a:t>Skalierung: Millionen von Benutzern, große Datenmengen</a:t>
            </a:r>
          </a:p>
          <a:p>
            <a:r>
              <a:t>Sicherheit: Kritische Geschäftsdaten, Cyber-Security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Clean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Grundlagen für wartbaren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Code Grundlagen - Was bedeutet "sauber"?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Lesbarkeit vor Cleverness</a:t>
            </a:r>
          </a:p>
          <a:p>
            <a:r>
              <a:t>Eindeutige Namen für Funktionen, Variablen, Boolean</a:t>
            </a:r>
          </a:p>
          <a:p>
            <a:r>
              <a:t>Kurze Funktionen (Eine Funktion = Ein Gedanke)</a:t>
            </a:r>
          </a:p>
          <a:p>
            <a:r>
              <a:t>Keine Kommentare, die Code erklären</a:t>
            </a:r>
          </a:p>
          <a:p>
            <a:r>
              <a:t>Konsistenz in Namenskonventionen und Formatierung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Software-Lebenszyklus in der Praxis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Kostenverteilung:</a:t>
            </a:r>
          </a:p>
          <a:p>
            <a:r>
              <a:t>Entwicklung: 20% der Gesamtkosten</a:t>
            </a:r>
          </a:p>
          <a:p>
            <a:r>
              <a:t>Wartung: 80% der Gesamtkosten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Wartbarkeits-Faktoren:</a:t>
            </a:r>
          </a:p>
          <a:p>
            <a:r>
              <a:t>Verständlichkeit: Kann ich verstehen, was der Code macht?</a:t>
            </a:r>
          </a:p>
          <a:p>
            <a:r>
              <a:t>Änderbarkeit: Kann ich sicher Änderungen vornehmen?</a:t>
            </a:r>
          </a:p>
          <a:p>
            <a:r>
              <a:t>Testbarkeit: Kann ich das Verhalten überprüfen?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Technische Schulden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Definition nach Martin Fowler:</a:t>
            </a:r>
          </a:p>
          <a:p>
            <a:r>
              <a:t>"Technical debt is a metaphor referring to the eventual consequences of poor system design, software architecture or software development within a codebase."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Arten technischer Schulden:</a:t>
            </a:r>
          </a:p>
          <a:p>
            <a:r>
              <a:t>Bewusste Schulden: "Quick and dirty, aber nächste Woche aufräumen"</a:t>
            </a:r>
          </a:p>
          <a:p>
            <a:r>
              <a:t>Unbewusste Schulden: Entstehen durch Unwissen (gefährlichste Art)</a:t>
            </a:r>
          </a:p>
          <a:p>
            <a:r>
              <a:t>Umwelt-Schulden: Änderung der Anforderungen macht Code obsolet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Workshop-Erwartungen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Fachlichkeit vor Technik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Domain-Driven Design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 häufigste Anti-Pattern: Technology-First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"Wir nutzen jetzt Microservices!" - Aber warum?</a:t>
            </a:r>
          </a:p>
          <a:p>
            <a:r>
              <a:t>"Lass uns auf Kubernetes umsteigen!" - Aber welches Problem löst das?</a:t>
            </a:r>
          </a:p>
          <a:p>
            <a:r>
              <a:t>"NoSQL ist modern, weg mit der relationalen DB!" - Aber was sind unsere Datenanforderungen?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Technology-First Beispiele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Der Microservices-Hype:</a:t>
            </a:r>
          </a:p>
          <a:p>
            <a:r>
              <a:t>Problem: Monolith funktioniert gut, aber "Microservices sind modern"</a:t>
            </a:r>
          </a:p>
          <a:p>
            <a:r>
              <a:t>Entscheidung: Monolith in 20+ Services aufteilen</a:t>
            </a:r>
          </a:p>
          <a:p>
            <a:r>
              <a:t>Ergebnis: 3x höhere Komplexität, Latenz-Probleme, Debugging-Albtraum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Die NoSQL-Modernisierung:</a:t>
            </a:r>
          </a:p>
          <a:p>
            <a:r>
              <a:t>Problem: Bewährte relationale DB für Finanzdaten</a:t>
            </a:r>
          </a:p>
          <a:p>
            <a:r>
              <a:t>Entscheidung: Migration auf Document-Database</a:t>
            </a:r>
          </a:p>
          <a:p>
            <a:r>
              <a:t>Ergebnis: Datenkonsistenz-Probleme, Migration zurück nach 18 Monaten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Domain-Driven Design: Fachlichkeit First - Die richtige Reihenfolge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Fachlichkeit verstehen: Geschäftsproblem, Arbeitsprozesse, Regeln, echte Anforderungen</a:t>
            </a:r>
          </a:p>
          <a:p>
            <a:r>
              <a:t>2. Fachliche Architektur entwerfen: Domains, Bounded Contexts, fachliche Services, Geschäftslogik-Modellierung</a:t>
            </a:r>
          </a:p>
          <a:p>
            <a:r>
              <a:t>3. Technologie auswählen: Was unterstützt unser fachliches Modell am besten?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richtige Herangehensweise - Fragen in der richtigen Reihenfolge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Fachlichkeit verstehen - Was soll das System tun? Warum ist das wichtig? Wer sind die Stakeholder?</a:t>
            </a:r>
          </a:p>
          <a:p>
            <a:r>
              <a:t>Phase 2: Fachliche Lösung entwerfen - Welche fachlichen Bereiche gibt es? Wo sind die Grenzen? Wie kommunizieren sie?</a:t>
            </a:r>
          </a:p>
          <a:p>
            <a:r>
              <a:t>Phase 3: Technologie auswählen - Womit implementieren wir das am besten? Was löst unsere spezifischen Probleme?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Motivation und Geschichte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Motivation - Geschichte: Warum entstanden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Christopher Alexander (1977): "A Pattern Language" - </a:t>
            </a:r>
            <a:r>
              <a:rPr b="1" dirty="0" err="1"/>
              <a:t>Gebäude</a:t>
            </a:r>
            <a:r>
              <a:rPr b="1" dirty="0"/>
              <a:t>-Architektur!</a:t>
            </a:r>
          </a:p>
          <a:p>
            <a:endParaRPr lang="en-US" dirty="0"/>
          </a:p>
          <a:p>
            <a:pPr marL="0" indent="0">
              <a:buNone/>
            </a:pPr>
            <a:r>
              <a:rPr b="1" dirty="0"/>
              <a:t>Gang of Four (1994): </a:t>
            </a:r>
            <a:r>
              <a:rPr b="1" dirty="0" err="1"/>
              <a:t>Übertragung</a:t>
            </a:r>
            <a:r>
              <a:rPr b="1" dirty="0"/>
              <a:t> auf Software</a:t>
            </a:r>
            <a:r>
              <a:rPr lang="en-US" b="1" dirty="0"/>
              <a:t>:</a:t>
            </a:r>
          </a:p>
          <a:p>
            <a:r>
              <a:rPr dirty="0"/>
              <a:t>Problem 1: </a:t>
            </a:r>
            <a:r>
              <a:rPr dirty="0" err="1"/>
              <a:t>Wiederkehrende</a:t>
            </a:r>
            <a:r>
              <a:rPr dirty="0"/>
              <a:t> Design-</a:t>
            </a:r>
            <a:r>
              <a:rPr dirty="0" err="1"/>
              <a:t>Probleme</a:t>
            </a:r>
            <a:endParaRPr dirty="0"/>
          </a:p>
          <a:p>
            <a:r>
              <a:rPr dirty="0"/>
              <a:t>Problem 2: Schlechte </a:t>
            </a:r>
            <a:r>
              <a:rPr dirty="0" err="1"/>
              <a:t>Kommunikation</a:t>
            </a:r>
            <a:r>
              <a:rPr dirty="0"/>
              <a:t> </a:t>
            </a:r>
            <a:r>
              <a:rPr dirty="0" err="1"/>
              <a:t>zwischen</a:t>
            </a:r>
            <a:r>
              <a:rPr dirty="0"/>
              <a:t> </a:t>
            </a:r>
            <a:r>
              <a:rPr dirty="0" err="1"/>
              <a:t>Entwicklern</a:t>
            </a:r>
            <a:endParaRPr dirty="0"/>
          </a:p>
          <a:p>
            <a:r>
              <a:rPr dirty="0"/>
              <a:t>Problem 3: </a:t>
            </a:r>
            <a:r>
              <a:rPr dirty="0" err="1"/>
              <a:t>Fehlende</a:t>
            </a:r>
            <a:r>
              <a:rPr dirty="0"/>
              <a:t> Best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Design Patterns? - Vier Hauptvorteile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 err="1"/>
              <a:t>Bewährte</a:t>
            </a:r>
            <a:r>
              <a:rPr dirty="0"/>
              <a:t> </a:t>
            </a:r>
            <a:r>
              <a:rPr dirty="0" err="1"/>
              <a:t>Lösungen</a:t>
            </a:r>
            <a:r>
              <a:rPr dirty="0"/>
              <a:t> </a:t>
            </a:r>
            <a:r>
              <a:rPr dirty="0" err="1"/>
              <a:t>nutzen</a:t>
            </a:r>
            <a:r>
              <a:rPr dirty="0"/>
              <a:t>: </a:t>
            </a:r>
            <a:r>
              <a:rPr dirty="0" err="1"/>
              <a:t>Anstatt</a:t>
            </a:r>
            <a:r>
              <a:rPr dirty="0"/>
              <a:t> Rad neu </a:t>
            </a:r>
            <a:r>
              <a:rPr dirty="0" err="1"/>
              <a:t>erfinden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Gemeinsame</a:t>
            </a:r>
            <a:r>
              <a:rPr dirty="0"/>
              <a:t> </a:t>
            </a:r>
            <a:r>
              <a:rPr dirty="0" err="1"/>
              <a:t>Sprache</a:t>
            </a:r>
            <a:r>
              <a:rPr dirty="0"/>
              <a:t> </a:t>
            </a:r>
            <a:r>
              <a:rPr dirty="0" err="1"/>
              <a:t>entwickeln</a:t>
            </a:r>
            <a:r>
              <a:rPr dirty="0"/>
              <a:t>: </a:t>
            </a:r>
            <a:r>
              <a:rPr dirty="0" err="1"/>
              <a:t>Vokabular</a:t>
            </a:r>
            <a:r>
              <a:rPr dirty="0"/>
              <a:t> für Teams</a:t>
            </a:r>
          </a:p>
          <a:p>
            <a:pPr>
              <a:lnSpc>
                <a:spcPct val="150000"/>
              </a:lnSpc>
            </a:pPr>
            <a:r>
              <a:rPr dirty="0"/>
              <a:t>Design-</a:t>
            </a:r>
            <a:r>
              <a:rPr dirty="0" err="1"/>
              <a:t>Qualität</a:t>
            </a:r>
            <a:r>
              <a:rPr dirty="0"/>
              <a:t> </a:t>
            </a:r>
            <a:r>
              <a:rPr dirty="0" err="1"/>
              <a:t>verbessern</a:t>
            </a:r>
            <a:r>
              <a:rPr dirty="0"/>
              <a:t>: SOLID-</a:t>
            </a:r>
            <a:r>
              <a:rPr dirty="0" err="1"/>
              <a:t>Prinzipien</a:t>
            </a:r>
            <a:r>
              <a:rPr dirty="0"/>
              <a:t> </a:t>
            </a:r>
            <a:r>
              <a:rPr dirty="0" err="1"/>
              <a:t>kodifiziert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Wartbarkeit</a:t>
            </a:r>
            <a:r>
              <a:rPr dirty="0"/>
              <a:t> </a:t>
            </a:r>
            <a:r>
              <a:rPr dirty="0" err="1"/>
              <a:t>erhöhen</a:t>
            </a:r>
            <a:r>
              <a:rPr dirty="0"/>
              <a:t>: </a:t>
            </a:r>
            <a:r>
              <a:rPr dirty="0" err="1"/>
              <a:t>Bekannte</a:t>
            </a:r>
            <a:r>
              <a:rPr dirty="0"/>
              <a:t> Patterns </a:t>
            </a:r>
            <a:r>
              <a:rPr dirty="0" err="1"/>
              <a:t>sind</a:t>
            </a:r>
            <a:r>
              <a:rPr dirty="0"/>
              <a:t> </a:t>
            </a:r>
            <a:r>
              <a:rPr dirty="0" err="1"/>
              <a:t>verständlicher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Patterns sind NICHT... - Pattern-Missbrauch vermeiden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Patterns </a:t>
            </a:r>
            <a:r>
              <a:rPr b="1" dirty="0" err="1"/>
              <a:t>sind</a:t>
            </a:r>
            <a:r>
              <a:rPr b="1" dirty="0"/>
              <a:t> NICHT:</a:t>
            </a:r>
          </a:p>
          <a:p>
            <a:pPr>
              <a:lnSpc>
                <a:spcPct val="150000"/>
              </a:lnSpc>
            </a:pPr>
            <a:r>
              <a:rPr dirty="0" err="1"/>
              <a:t>Silberkugeln</a:t>
            </a:r>
            <a:r>
              <a:rPr dirty="0"/>
              <a:t>: Patterns </a:t>
            </a:r>
            <a:r>
              <a:rPr dirty="0" err="1"/>
              <a:t>lösen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alle </a:t>
            </a:r>
            <a:r>
              <a:rPr dirty="0" err="1"/>
              <a:t>Probleme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Dogmen: Patterns </a:t>
            </a:r>
            <a:r>
              <a:rPr dirty="0" err="1"/>
              <a:t>müssen</a:t>
            </a:r>
            <a:r>
              <a:rPr dirty="0"/>
              <a:t> </a:t>
            </a:r>
            <a:r>
              <a:rPr dirty="0" err="1"/>
              <a:t>nicht</a:t>
            </a:r>
            <a:r>
              <a:rPr dirty="0"/>
              <a:t> </a:t>
            </a:r>
            <a:r>
              <a:rPr dirty="0" err="1"/>
              <a:t>sklavisch</a:t>
            </a:r>
            <a:r>
              <a:rPr dirty="0"/>
              <a:t> </a:t>
            </a:r>
            <a:r>
              <a:rPr dirty="0" err="1"/>
              <a:t>befolgt</a:t>
            </a:r>
            <a:r>
              <a:rPr dirty="0"/>
              <a:t> </a:t>
            </a:r>
            <a:r>
              <a:rPr dirty="0" err="1"/>
              <a:t>werden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Komplexität</a:t>
            </a:r>
            <a:r>
              <a:rPr dirty="0"/>
              <a:t> um der </a:t>
            </a:r>
            <a:r>
              <a:rPr dirty="0" err="1"/>
              <a:t>Komplexität</a:t>
            </a:r>
            <a:r>
              <a:rPr dirty="0"/>
              <a:t> </a:t>
            </a:r>
            <a:r>
              <a:rPr dirty="0" err="1"/>
              <a:t>willen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Copy-Paste Code: Patterns </a:t>
            </a:r>
            <a:r>
              <a:rPr dirty="0" err="1"/>
              <a:t>sind</a:t>
            </a:r>
            <a:r>
              <a:rPr dirty="0"/>
              <a:t> </a:t>
            </a:r>
            <a:r>
              <a:rPr dirty="0" err="1"/>
              <a:t>konzeptuelle</a:t>
            </a:r>
            <a:r>
              <a:rPr dirty="0"/>
              <a:t> </a:t>
            </a:r>
            <a:r>
              <a:rPr dirty="0" err="1"/>
              <a:t>Lösungen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Anti-</a:t>
            </a:r>
            <a:r>
              <a:rPr b="1" dirty="0" err="1"/>
              <a:t>Beispiel</a:t>
            </a:r>
            <a:r>
              <a:rPr b="1" dirty="0"/>
              <a:t> </a:t>
            </a:r>
            <a:r>
              <a:rPr b="1" dirty="0" err="1"/>
              <a:t>aus</a:t>
            </a:r>
            <a:r>
              <a:rPr b="1" dirty="0"/>
              <a:t> der Praxis:</a:t>
            </a:r>
          </a:p>
          <a:p>
            <a:pPr>
              <a:lnSpc>
                <a:spcPct val="150000"/>
              </a:lnSpc>
            </a:pPr>
            <a:r>
              <a:rPr dirty="0"/>
              <a:t>Problem: </a:t>
            </a:r>
            <a:r>
              <a:rPr dirty="0" err="1"/>
              <a:t>Einfache</a:t>
            </a:r>
            <a:r>
              <a:rPr dirty="0"/>
              <a:t> </a:t>
            </a:r>
            <a:r>
              <a:rPr dirty="0" err="1"/>
              <a:t>Konfigurationswerte</a:t>
            </a:r>
            <a:r>
              <a:rPr dirty="0"/>
              <a:t> </a:t>
            </a:r>
            <a:r>
              <a:rPr dirty="0" err="1"/>
              <a:t>lesen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Overengineered: </a:t>
            </a:r>
            <a:r>
              <a:rPr dirty="0" err="1"/>
              <a:t>AbstractConfigurationFactoryBuilderStrategyProxy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Einfach</a:t>
            </a:r>
            <a:r>
              <a:rPr dirty="0"/>
              <a:t>: </a:t>
            </a:r>
            <a:r>
              <a:rPr dirty="0" err="1"/>
              <a:t>Properties.load</a:t>
            </a:r>
            <a:r>
              <a:rPr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Refactoring Philosophie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Der Weg zu besserer Code-Qualität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werden wir in den nächsten 4 Blöcken lernen?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 1: Creational Patterns - Flexible Objekterzeugung in Enterprise-Systemen</a:t>
            </a:r>
          </a:p>
          <a:p>
            <a:r>
              <a:t>Block 2: Structural Patterns - Objektkomposition und Systemintegration</a:t>
            </a:r>
          </a:p>
          <a:p>
            <a:r>
              <a:t>Block 3: Behavioral Patterns - Verhalten und Kommunikation zwischen Objekten</a:t>
            </a:r>
          </a:p>
          <a:p>
            <a:r>
              <a:t>Block 4: Advanced Patterns - Komplexe Szenarien und Pattern-Kombinationen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Refactoring?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Definition </a:t>
            </a:r>
            <a:r>
              <a:rPr b="1" dirty="0" err="1"/>
              <a:t>nach</a:t>
            </a:r>
            <a:r>
              <a:rPr b="1" dirty="0"/>
              <a:t> Martin Fowler:</a:t>
            </a:r>
          </a:p>
          <a:p>
            <a:pPr marL="0" indent="0">
              <a:lnSpc>
                <a:spcPct val="150000"/>
              </a:lnSpc>
              <a:buNone/>
            </a:pPr>
            <a:r>
              <a:rPr i="1" dirty="0"/>
              <a:t>"Refactoring is the process of changing a software system in such a way that it does not alter the external behavior of the code yet improves its internal structure."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Schlüsselelemente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dirty="0" err="1"/>
              <a:t>Verhalten</a:t>
            </a:r>
            <a:r>
              <a:rPr dirty="0"/>
              <a:t> </a:t>
            </a:r>
            <a:r>
              <a:rPr dirty="0" err="1"/>
              <a:t>bleibt</a:t>
            </a:r>
            <a:r>
              <a:rPr dirty="0"/>
              <a:t> </a:t>
            </a:r>
            <a:r>
              <a:rPr dirty="0" err="1"/>
              <a:t>gleich</a:t>
            </a:r>
            <a:r>
              <a:rPr dirty="0"/>
              <a:t> - </a:t>
            </a:r>
            <a:r>
              <a:rPr dirty="0" err="1"/>
              <a:t>Funktionalität</a:t>
            </a:r>
            <a:r>
              <a:rPr dirty="0"/>
              <a:t> </a:t>
            </a:r>
            <a:r>
              <a:rPr dirty="0" err="1"/>
              <a:t>ändert</a:t>
            </a:r>
            <a:r>
              <a:rPr dirty="0"/>
              <a:t> </a:t>
            </a:r>
            <a:r>
              <a:rPr dirty="0" err="1"/>
              <a:t>sich</a:t>
            </a:r>
            <a:r>
              <a:rPr dirty="0"/>
              <a:t> </a:t>
            </a:r>
            <a:r>
              <a:rPr dirty="0" err="1"/>
              <a:t>nicht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Struktur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besser</a:t>
            </a:r>
            <a:r>
              <a:rPr dirty="0"/>
              <a:t> - Code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wartbarer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Kleine </a:t>
            </a:r>
            <a:r>
              <a:rPr dirty="0" err="1"/>
              <a:t>Schritte</a:t>
            </a:r>
            <a:r>
              <a:rPr dirty="0"/>
              <a:t> - Viele </a:t>
            </a:r>
            <a:r>
              <a:rPr dirty="0" err="1"/>
              <a:t>kleine</a:t>
            </a:r>
            <a:r>
              <a:rPr dirty="0"/>
              <a:t>, </a:t>
            </a:r>
            <a:r>
              <a:rPr dirty="0" err="1"/>
              <a:t>sichere</a:t>
            </a:r>
            <a:r>
              <a:rPr dirty="0"/>
              <a:t> </a:t>
            </a:r>
            <a:r>
              <a:rPr dirty="0" err="1"/>
              <a:t>Änderungen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Boy Scout Rule - Ursprung und Übertragung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Boy Scouts of America:</a:t>
            </a:r>
          </a:p>
          <a:p>
            <a:pPr>
              <a:lnSpc>
                <a:spcPct val="150000"/>
              </a:lnSpc>
            </a:pPr>
            <a:r>
              <a:rPr dirty="0"/>
              <a:t>"Try and leave this world a little better than you found it."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Uncle Bob für Software:</a:t>
            </a:r>
          </a:p>
          <a:p>
            <a:pPr>
              <a:lnSpc>
                <a:spcPct val="150000"/>
              </a:lnSpc>
            </a:pPr>
            <a:r>
              <a:rPr dirty="0"/>
              <a:t>"Always leave the campground cleaner than you found it."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Praktische</a:t>
            </a:r>
            <a:r>
              <a:rPr b="1" dirty="0"/>
              <a:t> </a:t>
            </a:r>
            <a:r>
              <a:rPr b="1" dirty="0" err="1"/>
              <a:t>Anwendung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dirty="0"/>
              <a:t>Bei </a:t>
            </a:r>
            <a:r>
              <a:rPr dirty="0" err="1"/>
              <a:t>jedem</a:t>
            </a:r>
            <a:r>
              <a:rPr dirty="0"/>
              <a:t> Code-Touch: </a:t>
            </a:r>
            <a:r>
              <a:rPr dirty="0" err="1"/>
              <a:t>Verstehe</a:t>
            </a:r>
            <a:r>
              <a:rPr dirty="0"/>
              <a:t> → </a:t>
            </a:r>
            <a:r>
              <a:rPr dirty="0" err="1"/>
              <a:t>Verbessere</a:t>
            </a:r>
            <a:r>
              <a:rPr dirty="0"/>
              <a:t> → </a:t>
            </a:r>
            <a:r>
              <a:rPr dirty="0" err="1"/>
              <a:t>Prüfe</a:t>
            </a:r>
            <a:r>
              <a:rPr dirty="0"/>
              <a:t> → </a:t>
            </a:r>
            <a:r>
              <a:rPr dirty="0" err="1"/>
              <a:t>Committe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Konkrete</a:t>
            </a:r>
            <a:r>
              <a:rPr dirty="0"/>
              <a:t> </a:t>
            </a:r>
            <a:r>
              <a:rPr dirty="0" err="1"/>
              <a:t>Aktionen</a:t>
            </a:r>
            <a:r>
              <a:rPr dirty="0"/>
              <a:t>: Variable </a:t>
            </a:r>
            <a:r>
              <a:rPr dirty="0" err="1"/>
              <a:t>umbenennen</a:t>
            </a:r>
            <a:r>
              <a:rPr dirty="0"/>
              <a:t>, Magic Numbers </a:t>
            </a:r>
            <a:r>
              <a:rPr dirty="0" err="1"/>
              <a:t>extrahieren</a:t>
            </a:r>
            <a:r>
              <a:rPr dirty="0"/>
              <a:t>, Long Methods </a:t>
            </a:r>
            <a:r>
              <a:rPr dirty="0" err="1"/>
              <a:t>aufteilen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Wann refactoren? - Die "Rule of Three"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Die "Rule of Three":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1. Das </a:t>
            </a:r>
            <a:r>
              <a:rPr dirty="0" err="1"/>
              <a:t>erste</a:t>
            </a:r>
            <a:r>
              <a:rPr dirty="0"/>
              <a:t> Mal - </a:t>
            </a:r>
            <a:r>
              <a:rPr dirty="0" err="1"/>
              <a:t>mache</a:t>
            </a:r>
            <a:r>
              <a:rPr dirty="0"/>
              <a:t> es </a:t>
            </a:r>
            <a:r>
              <a:rPr dirty="0" err="1"/>
              <a:t>einfach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2. Das </a:t>
            </a:r>
            <a:r>
              <a:rPr dirty="0" err="1"/>
              <a:t>zweite</a:t>
            </a:r>
            <a:r>
              <a:rPr dirty="0"/>
              <a:t> Mal - </a:t>
            </a:r>
            <a:r>
              <a:rPr dirty="0" err="1"/>
              <a:t>ärgere</a:t>
            </a:r>
            <a:r>
              <a:rPr dirty="0"/>
              <a:t> dich </a:t>
            </a:r>
            <a:r>
              <a:rPr dirty="0" err="1"/>
              <a:t>über</a:t>
            </a:r>
            <a:r>
              <a:rPr dirty="0"/>
              <a:t> </a:t>
            </a:r>
            <a:r>
              <a:rPr dirty="0" err="1"/>
              <a:t>Duplikation</a:t>
            </a:r>
            <a:r>
              <a:rPr dirty="0"/>
              <a:t>, </a:t>
            </a:r>
            <a:r>
              <a:rPr dirty="0" err="1"/>
              <a:t>aber</a:t>
            </a:r>
            <a:r>
              <a:rPr dirty="0"/>
              <a:t> </a:t>
            </a:r>
            <a:r>
              <a:rPr dirty="0" err="1"/>
              <a:t>mache</a:t>
            </a:r>
            <a:r>
              <a:rPr dirty="0"/>
              <a:t> es </a:t>
            </a:r>
            <a:r>
              <a:rPr dirty="0" err="1"/>
              <a:t>trotzdem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3. Das </a:t>
            </a:r>
            <a:r>
              <a:rPr dirty="0" err="1"/>
              <a:t>dritte</a:t>
            </a:r>
            <a:r>
              <a:rPr dirty="0"/>
              <a:t> Mal - </a:t>
            </a:r>
            <a:r>
              <a:rPr dirty="0" err="1"/>
              <a:t>refactore</a:t>
            </a:r>
            <a:r>
              <a:rPr dirty="0"/>
              <a:t>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Refactoring-Trigger:</a:t>
            </a:r>
          </a:p>
          <a:p>
            <a:pPr>
              <a:lnSpc>
                <a:spcPct val="150000"/>
              </a:lnSpc>
            </a:pPr>
            <a:r>
              <a:rPr dirty="0"/>
              <a:t>Wenn du Code verstehen </a:t>
            </a:r>
            <a:r>
              <a:rPr dirty="0" err="1"/>
              <a:t>musst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Wenn du </a:t>
            </a:r>
            <a:r>
              <a:rPr dirty="0" err="1"/>
              <a:t>Duplikation</a:t>
            </a:r>
            <a:r>
              <a:rPr dirty="0"/>
              <a:t> </a:t>
            </a:r>
            <a:r>
              <a:rPr dirty="0" err="1"/>
              <a:t>siehst</a:t>
            </a:r>
            <a:r>
              <a:rPr lang="en-US" dirty="0"/>
              <a:t> (Copy-Paste Code)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Wenn Code "</a:t>
            </a:r>
            <a:r>
              <a:rPr dirty="0" err="1"/>
              <a:t>riecht</a:t>
            </a:r>
            <a:r>
              <a:rPr dirty="0"/>
              <a:t>" (Long Method, Large Class, Long Parameter List)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Refactoring-Sicherheitsmaßnahmen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Tests </a:t>
            </a:r>
            <a:r>
              <a:rPr b="1" dirty="0" err="1"/>
              <a:t>zuerst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dirty="0"/>
              <a:t>Vor Refactoring: </a:t>
            </a:r>
            <a:r>
              <a:rPr dirty="0" err="1"/>
              <a:t>Verstehe</a:t>
            </a:r>
            <a:r>
              <a:rPr dirty="0"/>
              <a:t> </a:t>
            </a:r>
            <a:r>
              <a:rPr dirty="0" err="1"/>
              <a:t>Verhalten</a:t>
            </a:r>
            <a:r>
              <a:rPr dirty="0"/>
              <a:t>, </a:t>
            </a:r>
            <a:r>
              <a:rPr dirty="0" err="1"/>
              <a:t>schreibe</a:t>
            </a:r>
            <a:r>
              <a:rPr dirty="0"/>
              <a:t> Tests, alle Tests </a:t>
            </a:r>
            <a:r>
              <a:rPr dirty="0" err="1"/>
              <a:t>grün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Während</a:t>
            </a:r>
            <a:r>
              <a:rPr dirty="0"/>
              <a:t> Refactoring: Nach </a:t>
            </a:r>
            <a:r>
              <a:rPr dirty="0" err="1"/>
              <a:t>jedem</a:t>
            </a:r>
            <a:r>
              <a:rPr dirty="0"/>
              <a:t> Schritt Tests </a:t>
            </a:r>
            <a:r>
              <a:rPr dirty="0" err="1"/>
              <a:t>laufen</a:t>
            </a:r>
            <a:r>
              <a:rPr dirty="0"/>
              <a:t> </a:t>
            </a:r>
            <a:r>
              <a:rPr dirty="0" err="1"/>
              <a:t>lassen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Nach Refactoring: Alle Tests </a:t>
            </a:r>
            <a:r>
              <a:rPr dirty="0" err="1"/>
              <a:t>noch</a:t>
            </a:r>
            <a:r>
              <a:rPr dirty="0"/>
              <a:t> </a:t>
            </a:r>
            <a:r>
              <a:rPr dirty="0" err="1"/>
              <a:t>grün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Kleine </a:t>
            </a:r>
            <a:r>
              <a:rPr b="1" dirty="0" err="1"/>
              <a:t>Schritte</a:t>
            </a:r>
            <a:r>
              <a:rPr b="1" dirty="0"/>
              <a:t> und IDE-</a:t>
            </a:r>
            <a:r>
              <a:rPr b="1" dirty="0" err="1"/>
              <a:t>Unterstützung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dirty="0"/>
              <a:t>Ein Schritt </a:t>
            </a:r>
            <a:r>
              <a:rPr dirty="0" err="1"/>
              <a:t>nach</a:t>
            </a:r>
            <a:r>
              <a:rPr dirty="0"/>
              <a:t> dem </a:t>
            </a:r>
            <a:r>
              <a:rPr dirty="0" err="1"/>
              <a:t>anderen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Extract Method, Rename Variable, Move Method</a:t>
            </a:r>
          </a:p>
          <a:p>
            <a:pPr>
              <a:lnSpc>
                <a:spcPct val="150000"/>
              </a:lnSpc>
            </a:pPr>
            <a:r>
              <a:rPr dirty="0"/>
              <a:t>IDE </a:t>
            </a:r>
            <a:r>
              <a:rPr dirty="0" err="1"/>
              <a:t>kann</a:t>
            </a:r>
            <a:r>
              <a:rPr dirty="0"/>
              <a:t> </a:t>
            </a:r>
            <a:r>
              <a:rPr dirty="0" err="1"/>
              <a:t>viel</a:t>
            </a:r>
            <a:r>
              <a:rPr dirty="0"/>
              <a:t> </a:t>
            </a:r>
            <a:r>
              <a:rPr dirty="0" err="1"/>
              <a:t>automatisch</a:t>
            </a:r>
            <a:r>
              <a:rPr dirty="0"/>
              <a:t> und </a:t>
            </a:r>
            <a:r>
              <a:rPr dirty="0" err="1"/>
              <a:t>sicher</a:t>
            </a:r>
            <a:r>
              <a:rPr dirty="0"/>
              <a:t> </a:t>
            </a:r>
            <a:r>
              <a:rPr dirty="0" err="1"/>
              <a:t>machen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 als Weg zu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Typischer</a:t>
            </a:r>
            <a:r>
              <a:rPr b="1" dirty="0"/>
              <a:t> </a:t>
            </a:r>
            <a:r>
              <a:rPr b="1" dirty="0" err="1"/>
              <a:t>Ablauf</a:t>
            </a:r>
            <a:r>
              <a:rPr b="1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1. </a:t>
            </a:r>
            <a:r>
              <a:rPr dirty="0" err="1"/>
              <a:t>Duplikation</a:t>
            </a:r>
            <a:r>
              <a:rPr dirty="0"/>
              <a:t> </a:t>
            </a:r>
            <a:r>
              <a:rPr dirty="0" err="1"/>
              <a:t>entsteht</a:t>
            </a:r>
            <a:r>
              <a:rPr dirty="0"/>
              <a:t> </a:t>
            </a:r>
            <a:r>
              <a:rPr dirty="0" err="1"/>
              <a:t>natürlich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2. Refactoring </a:t>
            </a:r>
            <a:r>
              <a:rPr dirty="0" err="1"/>
              <a:t>macht</a:t>
            </a:r>
            <a:r>
              <a:rPr dirty="0"/>
              <a:t> </a:t>
            </a:r>
            <a:r>
              <a:rPr dirty="0" err="1"/>
              <a:t>Gemeinsamkeiten</a:t>
            </a:r>
            <a:r>
              <a:rPr dirty="0"/>
              <a:t> </a:t>
            </a:r>
            <a:r>
              <a:rPr dirty="0" err="1"/>
              <a:t>sichtbar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3. Pattern Recognition - "Das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ein</a:t>
            </a:r>
            <a:r>
              <a:rPr dirty="0"/>
              <a:t> </a:t>
            </a:r>
            <a:r>
              <a:rPr dirty="0" err="1"/>
              <a:t>bekanntes</a:t>
            </a:r>
            <a:r>
              <a:rPr dirty="0"/>
              <a:t> Problem"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4. Pattern Application - </a:t>
            </a:r>
            <a:r>
              <a:rPr dirty="0" err="1"/>
              <a:t>Bekannte</a:t>
            </a:r>
            <a:r>
              <a:rPr dirty="0"/>
              <a:t> </a:t>
            </a:r>
            <a:r>
              <a:rPr dirty="0" err="1"/>
              <a:t>Lösung</a:t>
            </a:r>
            <a:r>
              <a:rPr dirty="0"/>
              <a:t> </a:t>
            </a:r>
            <a:r>
              <a:rPr dirty="0" err="1"/>
              <a:t>anwenden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Wichtige</a:t>
            </a:r>
            <a:r>
              <a:rPr b="1" dirty="0"/>
              <a:t> </a:t>
            </a:r>
            <a:r>
              <a:rPr b="1" dirty="0" err="1"/>
              <a:t>Erkenntnis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dirty="0"/>
              <a:t>Patterns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Refactoring </a:t>
            </a:r>
            <a:r>
              <a:rPr dirty="0" err="1"/>
              <a:t>eingeführt</a:t>
            </a:r>
            <a:r>
              <a:rPr dirty="0"/>
              <a:t>, </a:t>
            </a:r>
            <a:r>
              <a:rPr dirty="0" err="1"/>
              <a:t>nicht</a:t>
            </a:r>
            <a:r>
              <a:rPr dirty="0"/>
              <a:t> von Anfang an </a:t>
            </a:r>
            <a:r>
              <a:rPr dirty="0" err="1"/>
              <a:t>geplant</a:t>
            </a:r>
            <a:r>
              <a:rPr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1: Creational Patterns - Schwerpunkt: Objekterzeugung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Factory Method: Objekterzeugung ohne konkrete Klassen</a:t>
            </a:r>
          </a:p>
          <a:p>
            <a:r>
              <a:t>Abstract Factory: Familien verwandter Objekte</a:t>
            </a:r>
          </a:p>
          <a:p>
            <a:r>
              <a:t>Builder: Komplexe Objekte Schritt für Schritt aufbauen</a:t>
            </a:r>
          </a:p>
          <a:p>
            <a:r>
              <a:t>Prototype: Objektklonierung für kostspielige Initialisierung</a:t>
            </a:r>
          </a:p>
          <a:p>
            <a:r>
              <a:t>Singleton: Eine Instanz für das ganze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2: Structural Patterns - Schwerpunkt: Strukturelle Komposition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Adapter: Inkompatible Schnittstellen verbinden</a:t>
            </a:r>
          </a:p>
          <a:p>
            <a:r>
              <a:t>Decorator: Verhalten dynamisch erweitern</a:t>
            </a:r>
          </a:p>
          <a:p>
            <a:r>
              <a:t>Facade: Komplexe Subsysteme vereinfachen</a:t>
            </a:r>
          </a:p>
          <a:p>
            <a:r>
              <a:t>Composite: Hierarchische Strukturen behandeln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3: Behavioral Patterns - Schwerpunkt: Verhalten und Kommunikation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Observer: Ereignisse propagieren</a:t>
            </a:r>
          </a:p>
          <a:p>
            <a:r>
              <a:t>Strategy: Algorithmen austauschbar machen</a:t>
            </a:r>
          </a:p>
          <a:p>
            <a:r>
              <a:t>Command: Operationen als Objekte</a:t>
            </a:r>
          </a:p>
          <a:p>
            <a:r>
              <a:t>State: Zustandsabhängiges Verhalten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4: Advanced Patterns - Schwerpunkt: Komplexe Szenarien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Template Method: Algorithmus-Skelett mit variablen Teilen</a:t>
            </a:r>
          </a:p>
          <a:p>
            <a:r>
              <a:t>Visitor: Operationen von Datenstruktur trennen</a:t>
            </a:r>
          </a:p>
          <a:p>
            <a:r>
              <a:t>Chain of Responsibility: Requests durch Handler-Kette</a:t>
            </a:r>
          </a:p>
          <a:p>
            <a:r>
              <a:t>Mediator: Komplexe Objekt-Interaktionen koordinieren</a:t>
            </a:r>
          </a:p>
          <a:p>
            <a:r>
              <a:t>Enterprise Patterns: Repository, Unit of Work, MVC/MVP/MVVM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werden wir NICHT behandeln? - Bewusst ausgeklammerte Themen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Framework-spezifische Patterns (Spring, Hibernate, etc.)</a:t>
            </a:r>
          </a:p>
          <a:p>
            <a:r>
              <a:t>Architektur-Patterns (Microservices, CQRS, Event Sourcing)</a:t>
            </a:r>
          </a:p>
          <a:p>
            <a:r>
              <a:t>Concurrency-Patterns (würde eigenen Workshop füllen)</a:t>
            </a:r>
          </a:p>
          <a:p>
            <a:r>
              <a:t>Specific UI-Frameworks (Angular, React, Vue)</a:t>
            </a:r>
          </a:p>
          <a:p>
            <a:r>
              <a:t>Cloud-native Patterns (separate Workshop-Serie)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Lernziele und Kompetenzen - Zentrale Problemstellungen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Legacy-System Integration und Adapter-Patterns</a:t>
            </a:r>
          </a:p>
          <a:p>
            <a:r>
              <a:t>Flexible Objekterzeugung und Dependency Management</a:t>
            </a:r>
          </a:p>
          <a:p>
            <a:r>
              <a:t>Algorithmus-Variationen und Strategy-Patterns</a:t>
            </a:r>
          </a:p>
          <a:p>
            <a:r>
              <a:t>Event-basierte Kommunikation und Observer-Patterns</a:t>
            </a:r>
          </a:p>
          <a:p>
            <a:r>
              <a:t>Komplexe Objektstrukturen und Composite-Patterns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2194</Words>
  <Application>Microsoft Macintosh PowerPoint</Application>
  <PresentationFormat>Widescreen</PresentationFormat>
  <Paragraphs>214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Arial</vt:lpstr>
      <vt:lpstr>Open Sans</vt:lpstr>
      <vt:lpstr>Open Sans Light</vt:lpstr>
      <vt:lpstr>Source Code Pro</vt:lpstr>
      <vt:lpstr>Custom Design</vt:lpstr>
      <vt:lpstr>Design Patterns Workshop</vt:lpstr>
      <vt:lpstr>Workshop-Erwartungen</vt:lpstr>
      <vt:lpstr>Was werden wir in den nächsten 4 Blöcken lernen?</vt:lpstr>
      <vt:lpstr>Block 1: Creational Patterns - Schwerpunkt: Objekterzeugung</vt:lpstr>
      <vt:lpstr>Block 2: Structural Patterns - Schwerpunkt: Strukturelle Komposition</vt:lpstr>
      <vt:lpstr>Block 3: Behavioral Patterns - Schwerpunkt: Verhalten und Kommunikation</vt:lpstr>
      <vt:lpstr>Block 4: Advanced Patterns - Schwerpunkt: Komplexe Szenarien</vt:lpstr>
      <vt:lpstr>Was werden wir NICHT behandeln? - Bewusst ausgeklammerte Themen</vt:lpstr>
      <vt:lpstr>Lernziele und Kompetenzen - Zentrale Problemstellungen</vt:lpstr>
      <vt:lpstr>Praktische Organisation</vt:lpstr>
      <vt:lpstr>Workshop-Regeln - Zusammenarbeit</vt:lpstr>
      <vt:lpstr>Software-Architektur</vt:lpstr>
      <vt:lpstr>Was ist Software-Architektur? - Verschiedene Definitionen</vt:lpstr>
      <vt:lpstr>Arbeitsdefinition für diesen Workshop - Unser gemeinsames Verständnis</vt:lpstr>
      <vt:lpstr>Enterprise-Kontext - Besonderheiten in großen Unternehmen</vt:lpstr>
      <vt:lpstr>Clean Code</vt:lpstr>
      <vt:lpstr>Clean Code Grundlagen - Was bedeutet "sauber"?</vt:lpstr>
      <vt:lpstr>Software-Lebenszyklus in der Praxis</vt:lpstr>
      <vt:lpstr>Technische Schulden</vt:lpstr>
      <vt:lpstr>Fachlichkeit vor Technik</vt:lpstr>
      <vt:lpstr>Das häufigste Anti-Pattern: Technology-First</vt:lpstr>
      <vt:lpstr>Technology-First Beispiele</vt:lpstr>
      <vt:lpstr>Domain-Driven Design: Fachlichkeit First - Die richtige Reihenfolge</vt:lpstr>
      <vt:lpstr>Die richtige Herangehensweise - Fragen in der richtigen Reihenfolge</vt:lpstr>
      <vt:lpstr>Design Patterns</vt:lpstr>
      <vt:lpstr>Design Patterns Motivation - Geschichte: Warum entstanden Design Patterns?</vt:lpstr>
      <vt:lpstr>Warum Design Patterns? - Vier Hauptvorteile</vt:lpstr>
      <vt:lpstr>Patterns sind NICHT... - Pattern-Missbrauch vermeiden</vt:lpstr>
      <vt:lpstr>Refactoring Philosophie</vt:lpstr>
      <vt:lpstr>Was ist Refactoring?</vt:lpstr>
      <vt:lpstr>Die Boy Scout Rule - Ursprung und Übertragung</vt:lpstr>
      <vt:lpstr>Wann refactoren? - Die "Rule of Three"</vt:lpstr>
      <vt:lpstr>Refactoring-Sicherheitsmaßnahmen</vt:lpstr>
      <vt:lpstr>Refactoring als Weg zu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9</cp:revision>
  <dcterms:created xsi:type="dcterms:W3CDTF">2025-09-10T03:57:45Z</dcterms:created>
  <dcterms:modified xsi:type="dcterms:W3CDTF">2025-09-10T08:19:17Z</dcterms:modified>
</cp:coreProperties>
</file>