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6" r:id="rId6"/>
    <p:sldId id="257" r:id="rId7"/>
    <p:sldId id="258" r:id="rId8"/>
    <p:sldId id="259" r:id="rId9"/>
    <p:sldId id="260" r:id="rId10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9" d="100"/>
          <a:sy n="129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Lassen Sie 2-3 Teilnehmer antworten. Diese Fragen leiten über zu Clean Code Grundlagen, wo wir die Qualitätsaspekte vertiefen. Dauer: 5-7 Minuten für diesen Diskussionsblock.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Das ist ein sehr realistisches Beispiel. Betonen Sie, dass es nur 5-10 Minuten extra kostet, aber für das Team enormen Mehrwert schafft. Der nächste Entwickler (der Sie selbst sein könnten!) hat es leichter.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7193-AE5D-4968-BAF6-3656BE156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70169"/>
            <a:ext cx="9144000" cy="895972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86BB9-FD07-7E5E-44C6-0A574C54E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58216"/>
            <a:ext cx="9144000" cy="5525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B45C3DAA-2C1B-4B03-DCD5-CEA9A48DC3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302560" y="2321640"/>
            <a:ext cx="1586880" cy="22147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214E46-3795-F2C4-2D6A-4DF0C15ACEDA}"/>
              </a:ext>
            </a:extLst>
          </p:cNvPr>
          <p:cNvSpPr/>
          <p:nvPr userDrawn="1"/>
        </p:nvSpPr>
        <p:spPr>
          <a:xfrm>
            <a:off x="10416209" y="-1"/>
            <a:ext cx="1610139" cy="191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9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-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1FF-93BF-4CCF-926B-0576DF6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AE5E-51A7-801C-5D44-B6AB89FF0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1pPr>
            <a:lvl2pPr marL="457200" indent="0">
              <a:buNone/>
              <a:defRPr sz="20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2pPr>
            <a:lvl3pPr marL="914400" indent="0">
              <a:buNone/>
              <a:defRPr sz="18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3pPr>
            <a:lvl4pPr marL="1371600" indent="0">
              <a:buNone/>
              <a:defRPr sz="16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4pPr>
            <a:lvl5pPr marL="1828800" indent="0">
              <a:buNone/>
              <a:defRPr sz="16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2C3E47A-69A0-8F49-E63F-B87255EE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9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0A35E-A630-2C0F-48C4-334D4CCF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39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36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E0C0-D32D-13D4-8621-9FED9847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457200"/>
            <a:ext cx="4364521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F3171-700D-AC09-57D2-7CE376F6C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525108" cy="54332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D5D4F-5251-A419-B3B6-3E776795B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504" y="2057400"/>
            <a:ext cx="4364521" cy="43632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C4C30-205A-2492-192B-B806843E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9874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4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ED0A-CB71-BE95-6D74-7073253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407504"/>
            <a:ext cx="7146235" cy="128214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A386B-F71F-624B-D60E-1519DE75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12765" y="0"/>
            <a:ext cx="4479235" cy="6858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26256-41DC-0D7B-7119-A2460887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504" y="1816443"/>
            <a:ext cx="7146235" cy="4703627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5832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ED0A-CB71-BE95-6D74-7073253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209" y="407504"/>
            <a:ext cx="5854148" cy="128214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A386B-F71F-624B-D60E-1519DE75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9942"/>
            <a:ext cx="4479235" cy="6858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26256-41DC-0D7B-7119-A2460887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01209" y="1816444"/>
            <a:ext cx="7026958" cy="4676432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193BDEA3-6F5B-33C7-1FE1-589B04B9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9874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D443-8D62-99E4-BE59-A33D1ABDD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80720"/>
            <a:ext cx="9144000" cy="687250"/>
          </a:xfrm>
          <a:prstGeom prst="rect">
            <a:avLst/>
          </a:prstGeom>
        </p:spPr>
        <p:txBody>
          <a:bodyPr anchor="b"/>
          <a:lstStyle>
            <a:lvl1pPr algn="ctr">
              <a:defRPr sz="36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9BB70-AB0C-EB4F-73E7-686FB01CE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60045"/>
            <a:ext cx="9144000" cy="4332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C62A5225-6C59-0F22-28CB-A0E9926764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98782" y="2595496"/>
            <a:ext cx="1194437" cy="16670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E3CF7D-A3E7-417D-2594-BEB7DA122EAC}"/>
              </a:ext>
            </a:extLst>
          </p:cNvPr>
          <p:cNvSpPr/>
          <p:nvPr userDrawn="1"/>
        </p:nvSpPr>
        <p:spPr>
          <a:xfrm>
            <a:off x="10416209" y="-1"/>
            <a:ext cx="1610139" cy="191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DB9-59A8-CF17-BB9B-F72B0FA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0088220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D29E-375A-0909-2E62-2F6CBC4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06B1-97FA-B22F-65EC-94B636B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8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DB9-59A8-CF17-BB9B-F72B0FA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0088220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D29E-375A-0909-2E62-2F6CBC4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06B1-97FA-B22F-65EC-94B636B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2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Bullet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3F90-FBB0-1588-E79D-EB61EC0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B7-03C2-B71C-2EDA-0359D941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825625"/>
            <a:ext cx="5582478" cy="4667250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A315-0D02-B709-C30A-483144A2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36096" cy="4667250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FACF-99F9-6EC6-9746-B8C7A0F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96" y="6492874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8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3F90-FBB0-1588-E79D-EB61EC0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B7-03C2-B71C-2EDA-0359D941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825625"/>
            <a:ext cx="5582478" cy="46672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A315-0D02-B709-C30A-483144A2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36096" cy="4667250"/>
          </a:xfrm>
        </p:spPr>
        <p:txBody>
          <a:bodyPr/>
          <a:lstStyle>
            <a:lvl1pPr marL="0" indent="0"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FACF-99F9-6EC6-9746-B8C7A0F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96" y="6492874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9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0D7-65B1-D72F-0D21-4B04BD3F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8" y="365125"/>
            <a:ext cx="1011140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7DE5-2F32-14FA-E76B-D744B262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88" y="1681163"/>
            <a:ext cx="55436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CDEA-3150-6B79-5CAA-316A2BED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88" y="2505074"/>
            <a:ext cx="5543687" cy="3987799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5CEA-A4A2-208B-B279-70AC76B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659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417B-357A-1441-1081-878E1A3E9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65913" cy="39878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AD1C-C9FB-8ECD-9D67-E4F2C569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4913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7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0D7-65B1-D72F-0D21-4B04BD3F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8" y="365125"/>
            <a:ext cx="1011140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7DE5-2F32-14FA-E76B-D744B262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88" y="1681163"/>
            <a:ext cx="55436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CDEA-3150-6B79-5CAA-316A2BED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88" y="2505074"/>
            <a:ext cx="5543687" cy="3987799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5CEA-A4A2-208B-B279-70AC76B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659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417B-357A-1441-1081-878E1A3E9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65913" cy="39878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AD1C-C9FB-8ECD-9D67-E4F2C569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4913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1FF-93BF-4CCF-926B-0576DF6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391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9312B-648F-07C4-1C1A-87F50DC9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B8739-0CD2-1439-97E1-AFE668843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DFFE-3F1B-D665-A941-E6705F464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1172EA-F3A5-C440-8FDE-A5EAD26928A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36DDDAD4-6DBF-843D-79CB-7A2FBAC6A16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lum/>
            <a:alphaModFix/>
          </a:blip>
          <a:srcRect/>
          <a:stretch>
            <a:fillRect/>
          </a:stretch>
        </p:blipFill>
        <p:spPr>
          <a:xfrm>
            <a:off x="10619994" y="0"/>
            <a:ext cx="1101857" cy="153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599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63" r:id="rId3"/>
    <p:sldLayoutId id="2147483675" r:id="rId4"/>
    <p:sldLayoutId id="2147483665" r:id="rId5"/>
    <p:sldLayoutId id="2147483676" r:id="rId6"/>
    <p:sldLayoutId id="2147483666" r:id="rId7"/>
    <p:sldLayoutId id="2147483677" r:id="rId8"/>
    <p:sldLayoutId id="2147483667" r:id="rId9"/>
    <p:sldLayoutId id="2147483672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34343"/>
        </a:buClr>
        <a:buFont typeface="Arial" panose="020B0604020202020204" pitchFamily="34" charset="0"/>
        <a:buChar char="•"/>
        <a:defRPr sz="2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24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20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1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1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Software-Architektur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Einführung und Grundlagen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Selbstdokumentierender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Kommentare vermeiden</a:t>
            </a:r>
          </a:p>
          <a:p>
            <a:r>
              <a:t>❌ SCHLECHT:</a:t>
            </a:r>
          </a:p>
          <a:p>
            <a:r>
              <a:t>// Check if employee is eligible for bonus</a:t>
            </a:r>
          </a:p>
          <a:p>
            <a:r>
              <a:t>if (employee.getYearsOfService() &gt; 5 &amp;&amp; employee.getPerformanceRating() &gt; 7)</a:t>
            </a:r>
          </a:p>
          <a:p>
            <a:r>
              <a:t>✅ GUT:</a:t>
            </a:r>
          </a:p>
          <a:p>
            <a:r>
              <a:t>if (employee.isEligibleForBonus())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Konsistenz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Gleiche Namenskonventionen</a:t>
            </a:r>
          </a:p>
          <a:p>
            <a:r>
              <a:t>• Gleiche Formatierung</a:t>
            </a:r>
          </a:p>
          <a:p>
            <a:r>
              <a:t>• Gleiche Patterns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Lesbarkeit vs. Cleverness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Courier New"/>
              </a:rPr>
              <a:t>// Clever, aber unleserlich:</a:t>
            </a:r>
          </a:p>
          <a:p>
            <a:r>
              <a:rPr sz="1400">
                <a:latin typeface="Courier New"/>
              </a:rPr>
              <a:t>return condition ? value1 : condition2 ? value2 : condition3 ? value3 : defaultValue;</a:t>
            </a:r>
          </a:p>
          <a:p>
            <a:r>
              <a:rPr sz="1400">
                <a:latin typeface="Courier New"/>
              </a:rPr>
              <a:t>// Lesbar und verständlich:</a:t>
            </a:r>
          </a:p>
          <a:p>
            <a:r>
              <a:rPr sz="1400">
                <a:latin typeface="Courier New"/>
              </a:rPr>
              <a:t>if (isHighPriorityCustomer()) {</a:t>
            </a:r>
          </a:p>
          <a:p>
            <a:r>
              <a:rPr sz="1400">
                <a:latin typeface="Courier New"/>
              </a:rPr>
              <a:t>    return PREMIUM_SERVICE_LEVEL;</a:t>
            </a:r>
          </a:p>
          <a:p>
            <a:r>
              <a:rPr sz="1400">
                <a:latin typeface="Courier New"/>
              </a:rPr>
              <a:t>}</a:t>
            </a:r>
          </a:p>
          <a:p>
            <a:r>
              <a:rPr sz="1400">
                <a:latin typeface="Courier New"/>
              </a:rPr>
              <a:t>if (isRegularCustomer()) {</a:t>
            </a:r>
          </a:p>
          <a:p>
            <a:r>
              <a:rPr sz="1400">
                <a:latin typeface="Courier New"/>
              </a:rPr>
              <a:t>    return STANDARD_SERVICE_LEVEL; </a:t>
            </a:r>
          </a:p>
          <a:p>
            <a:r>
              <a:rPr sz="1400">
                <a:latin typeface="Courier New"/>
              </a:rPr>
              <a:t>}</a:t>
            </a:r>
          </a:p>
          <a:p>
            <a:r>
              <a:rPr sz="1400">
                <a:latin typeface="Courier New"/>
              </a:rPr>
              <a:t>if (isTrialCustomer()) {</a:t>
            </a:r>
          </a:p>
          <a:p>
            <a:r>
              <a:rPr sz="1400">
                <a:latin typeface="Courier New"/>
              </a:rPr>
              <a:t>    return BASIC_SERVICE_LEVEL;</a:t>
            </a:r>
          </a:p>
          <a:p>
            <a:r>
              <a:rPr sz="1400">
                <a:latin typeface="Courier New"/>
              </a:rPr>
              <a:t>}</a:t>
            </a:r>
          </a:p>
          <a:p>
            <a:r>
              <a:rPr sz="1400">
                <a:latin typeface="Courier New"/>
              </a:rPr>
              <a:t>return DEFAULT_SERVICE_LEVEL;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Warum Lesbarkeit gewinnt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</a:t>
            </a:r>
            <a:r>
              <a:rPr b="1"/>
              <a:t>Code wird öfter gelesen als geschrieben</a:t>
            </a:r>
          </a:p>
          <a:p>
            <a:r>
              <a:t>• Code wird häufiger debuggt als geschrieben</a:t>
            </a:r>
          </a:p>
          <a:p>
            <a:r>
              <a:t>• Neue Teammitglieder müssen Code verstehen</a:t>
            </a:r>
          </a:p>
          <a:p>
            <a:r>
              <a:t>• Wartung und Erweiterung brauchen Verständnis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Wartbarkeit als Ziel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Software-Lebenszyklus in der Praxis::</a:t>
            </a:r>
          </a:p>
          <a:p/>
          <a:p>
            <a:r>
              <a:t>• </a:t>
            </a:r>
            <a:r>
              <a:rPr b="1"/>
              <a:t>Entwicklung</a:t>
            </a:r>
            <a:r>
              <a:t> - 20% der Gesamtkosten</a:t>
            </a:r>
          </a:p>
          <a:p>
            <a:r>
              <a:t>• </a:t>
            </a:r>
            <a:r>
              <a:rPr b="1"/>
              <a:t>Wartung</a:t>
            </a:r>
            <a:r>
              <a:t> - 80% der Gesamtkosten</a:t>
            </a:r>
          </a:p>
          <a:p>
            <a:r>
              <a:t>Wartbarkeits-Faktoren::</a:t>
            </a:r>
          </a:p>
          <a:p/>
          <a:p>
            <a:r>
              <a:t>1. </a:t>
            </a:r>
            <a:r>
              <a:rPr b="1"/>
              <a:t>Verständlichkeit</a:t>
            </a:r>
            <a:r>
              <a:t> - Kann ich verstehen, was der Code macht?</a:t>
            </a:r>
          </a:p>
          <a:p>
            <a:r>
              <a:t>2. </a:t>
            </a:r>
            <a:r>
              <a:rPr b="1"/>
              <a:t>Änderbarkeit</a:t>
            </a:r>
            <a:r>
              <a:t> - Kann ich sicher Änderungen vornehmen?</a:t>
            </a:r>
          </a:p>
          <a:p>
            <a:r>
              <a:t>3. </a:t>
            </a:r>
            <a:r>
              <a:rPr b="1"/>
              <a:t>Testbarkeit</a:t>
            </a:r>
            <a:r>
              <a:t> - Kann ich das Verhalten überprüfen?</a:t>
            </a:r>
          </a:p>
          <a:p>
            <a:r>
              <a:t>4. </a:t>
            </a:r>
            <a:r>
              <a:rPr b="1"/>
              <a:t>Wiederverwendbarkeit</a:t>
            </a:r>
            <a:r>
              <a:t> - Kann ich Teile in anderen Kontexten nutzen?</a:t>
            </a:r>
          </a:p>
          <a:p>
            <a:r>
              <a:t>Enterprise-Beispiel::</a:t>
            </a:r>
          </a:p>
          <a:p/>
          <a:p>
            <a:r>
              <a:t>Legacy-Systeme mit Millionen Zeilen undokumentiertem Code verursachen hohe Wartungskosten, weil jede kleine Änderung Wochen dauert und risikoreich ist.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Technische Schulden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 nach Martin Fowler::</a:t>
            </a:r>
          </a:p>
          <a:p/>
          <a:p>
            <a:r>
              <a:t>&gt; *"Technical debt is a metaphor referring to the eventual consequences of poor system design, software architecture or software development within a codebase."*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Kernbotschaft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Clean Code ist nicht Perfektionismus. Es ist eine Investition in die Zukunft.</a:t>
            </a:r>
          </a:p>
          <a:p>
            <a:r>
              <a:t>1. "Wann haben Sie zuletzt Code gelesen und gedacht: 'Das verstehe ich nicht'?"</a:t>
            </a:r>
          </a:p>
          <a:p>
            <a:r>
              <a:t>2. "Was ist schwieriger: Neuen Code schreiben oder alten Code verstehen?"</a:t>
            </a:r>
          </a:p>
          <a:p>
            <a:r>
              <a:t>3. "Wie erklären Sie Management, warum Clean Code wichtig ist?"</a:t>
            </a:r>
          </a:p>
          <a:p>
            <a:r>
              <a:t>*Diese Grundlagen führen uns zur wichtigsten Erkenntnis: Fachlichkeit muss vor Technik kommen!*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Teil 3: Fachlichkeit vor Technik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Lernziele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 häufigste Anti-Pattern: Technology-First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Typische Aussagen in Projekten::</a:t>
            </a:r>
          </a:p>
          <a:p/>
          <a:p>
            <a:r>
              <a:t>• "Wir nutzen jetzt Microservices!" - Aber warum?</a:t>
            </a:r>
          </a:p>
          <a:p>
            <a:r>
              <a:t>• "Lass uns auf Kubernetes umsteigen!" - Aber welches Problem löst das?</a:t>
            </a:r>
          </a:p>
          <a:p>
            <a:r>
              <a:t>• "Wir brauchen eine Event-Driven Architecture!" - Aber passt das zu unserer Fachlichkeit?</a:t>
            </a:r>
          </a:p>
          <a:p>
            <a:r>
              <a:t>• "NoSQL ist modern, weg mit der relationalen DB!" - Aber was sind unsere Datenanforderungen?</a:t>
            </a:r>
          </a:p>
          <a:p>
            <a:r>
              <a:rPr b="1"/>
              <a:t>Frage an Sie:</a:t>
            </a:r>
          </a:p>
          <a:p>
            <a:r>
              <a:t>Welche Technologie-Entscheidungen haben Sie erlebt, die ohne klare fachliche Anforderungen getroffen wurden?</a:t>
            </a:r>
          </a:p>
          <a:p>
            <a:r>
              <a:t>Wie hätten Sie diese Entscheidungen anders angegangen?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Wann refactoren?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Die "Rule of Three" nach Martin Fowler::</a:t>
            </a:r>
          </a:p>
          <a:p/>
          <a:p>
            <a:r>
              <a:t>1. </a:t>
            </a:r>
            <a:r>
              <a:rPr b="1"/>
              <a:t>Das erste Mal</a:t>
            </a:r>
            <a:r>
              <a:t> - mache es einfach</a:t>
            </a:r>
          </a:p>
          <a:p>
            <a:r>
              <a:t>2. </a:t>
            </a:r>
            <a:r>
              <a:rPr b="1"/>
              <a:t>Das zweite Mal</a:t>
            </a:r>
            <a:r>
              <a:t> - ärgere dich über die Duplikation, aber mache es trotzdem</a:t>
            </a:r>
          </a:p>
          <a:p>
            <a:r>
              <a:t>3. </a:t>
            </a:r>
            <a:r>
              <a:rPr b="1"/>
              <a:t>Das dritte Mal</a:t>
            </a:r>
            <a:r>
              <a:t> - refactore!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 Einführung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Themenblöcke::</a:t>
            </a:r>
          </a:p>
          <a:p/>
          <a:p>
            <a:r>
              <a:t>• </a:t>
            </a:r>
            <a:r>
              <a:rPr b="1"/>
              <a:t>Was ist Software-Architektur?</a:t>
            </a:r>
          </a:p>
          <a:p>
            <a:r>
              <a:t>• </a:t>
            </a:r>
            <a:r>
              <a:rPr b="1"/>
              <a:t>Clean Code Grundlagen</a:t>
            </a:r>
          </a:p>
          <a:p>
            <a:r>
              <a:t>• </a:t>
            </a:r>
            <a:r>
              <a:rPr b="1"/>
              <a:t>Fachlichkeit vor Technik</a:t>
            </a:r>
          </a:p>
          <a:p>
            <a:r>
              <a:t>• </a:t>
            </a:r>
            <a:r>
              <a:rPr b="1"/>
              <a:t>Design Patterns Motivation</a:t>
            </a:r>
          </a:p>
          <a:p>
            <a:r>
              <a:t>• </a:t>
            </a:r>
            <a:r>
              <a:rPr b="1"/>
              <a:t>Refactoring Philosophie</a:t>
            </a:r>
          </a:p>
          <a:p>
            <a:r>
              <a:t>Lernziele::</a:t>
            </a:r>
          </a:p>
          <a:p/>
          <a:p>
            <a:r>
              <a:t>• Gemeinsames Verständnis von Software-Architektur entwickeln</a:t>
            </a:r>
          </a:p>
          <a:p>
            <a:r>
              <a:t>• Clean Code Prinzipien verstehen und anwenden</a:t>
            </a:r>
          </a:p>
          <a:p>
            <a:r>
              <a:t>• Domain-First statt Technology-First Denken etablieren</a:t>
            </a:r>
          </a:p>
          <a:p>
            <a:r>
              <a:t>• Motivation für Design Patterns verstehen</a:t>
            </a:r>
          </a:p>
          <a:p>
            <a:r>
              <a:t>• Refactoring als kontinuierlichen Prozess begreifen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Wie refactoren?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Courier New"/>
              </a:rPr>
              <a:t>Vor Refactoring:</a:t>
            </a:r>
          </a:p>
          <a:p>
            <a:r>
              <a:rPr sz="1400">
                <a:latin typeface="Courier New"/>
              </a:rPr>
              <a:t>☐ Verstehe das aktuelle Verhalten</a:t>
            </a:r>
          </a:p>
          <a:p>
            <a:r>
              <a:rPr sz="1400">
                <a:latin typeface="Courier New"/>
              </a:rPr>
              <a:t>☐ Schreibe Tests für das Verhalten (falls nicht vorhanden)</a:t>
            </a:r>
          </a:p>
          <a:p>
            <a:r>
              <a:rPr sz="1400">
                <a:latin typeface="Courier New"/>
              </a:rPr>
              <a:t>☐ Alle Tests sind grün</a:t>
            </a:r>
          </a:p>
          <a:p>
            <a:r>
              <a:rPr sz="1400">
                <a:latin typeface="Courier New"/>
              </a:rPr>
              <a:t>Während Refactoring:</a:t>
            </a:r>
          </a:p>
          <a:p>
            <a:r>
              <a:rPr sz="1400">
                <a:latin typeface="Courier New"/>
              </a:rPr>
              <a:t>☐ Nach jedem Schritt: Tests laufen lassen</a:t>
            </a:r>
          </a:p>
          <a:p>
            <a:r>
              <a:rPr sz="1400">
                <a:latin typeface="Courier New"/>
              </a:rPr>
              <a:t>☐ Immer grün bleiben</a:t>
            </a:r>
          </a:p>
          <a:p>
            <a:r>
              <a:rPr sz="1400">
                <a:latin typeface="Courier New"/>
              </a:rPr>
              <a:t>Nach Refactoring:</a:t>
            </a:r>
          </a:p>
          <a:p>
            <a:r>
              <a:rPr sz="1400">
                <a:latin typeface="Courier New"/>
              </a:rPr>
              <a:t>☐ Alle Tests noch grün</a:t>
            </a:r>
          </a:p>
          <a:p>
            <a:r>
              <a:rPr sz="1400">
                <a:latin typeface="Courier New"/>
              </a:rPr>
              <a:t>☐ Neues Verhalten getestet (falls hinzugefügt)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Refactoring als Weg zu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Patterns entstehen durch Refactoring::</a:t>
            </a:r>
          </a:p>
          <a:p/>
          <a:p>
            <a:r>
              <a:t>#### Typischer Ablauf:</a:t>
            </a:r>
          </a:p>
          <a:p>
            <a:r>
              <a:t>1. </a:t>
            </a:r>
            <a:r>
              <a:rPr b="1"/>
              <a:t>Duplikation</a:t>
            </a:r>
            <a:r>
              <a:t> entsteht natürlich</a:t>
            </a:r>
          </a:p>
          <a:p>
            <a:r>
              <a:t>2. </a:t>
            </a:r>
            <a:r>
              <a:rPr b="1"/>
              <a:t>Refactoring</a:t>
            </a:r>
            <a:r>
              <a:t> macht Gemeinsamkeiten sichtbar</a:t>
            </a:r>
          </a:p>
          <a:p>
            <a:r>
              <a:t>3. </a:t>
            </a:r>
            <a:r>
              <a:rPr b="1"/>
              <a:t>Pattern Recognition</a:t>
            </a:r>
            <a:r>
              <a:t> - "Das ist ein bekanntes Problem"</a:t>
            </a:r>
          </a:p>
          <a:p>
            <a:r>
              <a:t>4. </a:t>
            </a:r>
            <a:r>
              <a:rPr b="1"/>
              <a:t>Pattern Application</a:t>
            </a:r>
            <a:r>
              <a:t> - Bekannte Lösung anwenden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Refactoring-Fallen vermeiden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Häufige Fehler::</a:t>
            </a:r>
          </a:p>
          <a:p/>
          <a:p>
            <a:r>
              <a:t>1. </a:t>
            </a:r>
            <a:r>
              <a:rPr b="1"/>
              <a:t>Big Bang Refactoring</a:t>
            </a:r>
            <a:r>
              <a:t> - Alles auf einmal ändern</a:t>
            </a:r>
          </a:p>
          <a:p>
            <a:r>
              <a:t>2. </a:t>
            </a:r>
            <a:r>
              <a:rPr b="1"/>
              <a:t>Refactoring ohne Tests</a:t>
            </a:r>
            <a:r>
              <a:t> - Kein Sicherheitsnetz</a:t>
            </a:r>
          </a:p>
          <a:p>
            <a:r>
              <a:t>3. </a:t>
            </a:r>
            <a:r>
              <a:rPr b="1"/>
              <a:t>Perfectionism</a:t>
            </a:r>
            <a:r>
              <a:t> - Endlos optimieren</a:t>
            </a:r>
          </a:p>
          <a:p>
            <a:r>
              <a:t>4. </a:t>
            </a:r>
            <a:r>
              <a:rPr b="1"/>
              <a:t>Wrong Context</a:t>
            </a:r>
            <a:r>
              <a:t> - Refactoring unter Druck</a:t>
            </a:r>
          </a:p>
          <a:p>
            <a:r>
              <a:t>5. </a:t>
            </a:r>
            <a:r>
              <a:rPr b="1"/>
              <a:t>Changing Behavior</a:t>
            </a:r>
            <a:r>
              <a:t> - Versehentlich Verhalten ändern</a:t>
            </a:r>
          </a:p>
          <a:p>
            <a:r>
              <a:t>Enterprise-Kontext::</a:t>
            </a:r>
          </a:p>
          <a:p/>
          <a:p>
            <a:r>
              <a:t>• </a:t>
            </a:r>
            <a:r>
              <a:rPr b="1"/>
              <a:t>Legacy Systems</a:t>
            </a:r>
            <a:r>
              <a:t> - Extra vorsichtig, mehr Tests</a:t>
            </a:r>
          </a:p>
          <a:p>
            <a:r>
              <a:t>• </a:t>
            </a:r>
            <a:r>
              <a:rPr b="1"/>
              <a:t>Live Systems</a:t>
            </a:r>
            <a:r>
              <a:t> - Graduelle Änderungen</a:t>
            </a:r>
          </a:p>
          <a:p>
            <a:r>
              <a:t>• </a:t>
            </a:r>
            <a:r>
              <a:rPr b="1"/>
              <a:t>Compliance</a:t>
            </a:r>
            <a:r>
              <a:t> - Dokumentation der Änderungen</a:t>
            </a:r>
          </a:p>
          <a:p>
            <a:r>
              <a:t>• </a:t>
            </a:r>
            <a:r>
              <a:rPr b="1"/>
              <a:t>Team Size</a:t>
            </a:r>
            <a:r>
              <a:t> - Koordination bei großen Teams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Kernbotschaften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</a:t>
            </a:r>
            <a:r>
              <a:rPr b="1"/>
              <a:t>Refactoring ist kontinuierlich</a:t>
            </a:r>
            <a:r>
              <a:t>, nicht ein einmaliges Event</a:t>
            </a:r>
          </a:p>
          <a:p>
            <a:r>
              <a:t>2. </a:t>
            </a:r>
            <a:r>
              <a:rPr b="1"/>
              <a:t>Boy Scout Rule</a:t>
            </a:r>
            <a:r>
              <a:t> macht Refactoring zur Gewohnheit</a:t>
            </a:r>
          </a:p>
          <a:p>
            <a:r>
              <a:t>3. </a:t>
            </a:r>
            <a:r>
              <a:rPr b="1"/>
              <a:t>Kleine, sichere Schritte</a:t>
            </a:r>
            <a:r>
              <a:t> sind besser als große Sprünge</a:t>
            </a:r>
          </a:p>
          <a:p>
            <a:r>
              <a:t>4. </a:t>
            </a:r>
            <a:r>
              <a:rPr b="1"/>
              <a:t>Patterns entstehen durch Refactoring</a:t>
            </a:r>
            <a:r>
              <a:t>, nicht durch Planung</a:t>
            </a:r>
          </a:p>
          <a:p>
            <a:r>
              <a:t>5. </a:t>
            </a:r>
            <a:r>
              <a:rPr b="1"/>
              <a:t>Tests sind essenziell</a:t>
            </a:r>
            <a:r>
              <a:t> für sicheres Refactoring</a:t>
            </a:r>
          </a:p>
          <a:p>
            <a:r>
              <a:t>1. "Wann haben Sie zuletzt Boy Scout Rule angewendet?"</a:t>
            </a:r>
          </a:p>
          <a:p>
            <a:r>
              <a:t>2. "Was hindert Sie daran, kontinuierlich zu refactoren?"</a:t>
            </a:r>
          </a:p>
          <a:p>
            <a:r>
              <a:t>3. "Wie überzeuge ich Management, Refactoring zu unterstützen?"</a:t>
            </a:r>
          </a:p>
          <a:p>
            <a:r>
              <a:t>4. "Welche Tools nutzen Sie für sicheres Refactoring?"</a:t>
            </a:r>
          </a:p>
          <a:p>
            <a:r>
              <a:t>*Mit diesem Refactoring-Mindset sind wir bereit für den eigentlichen Workshop - wir wissen jetzt, dass wir Patterns durch evolutionäre Verbesserung entdecken!*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Teil 1: Was ist Software-Architektur?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Lernziele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Einstiegsfrage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Diskussion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Teil 2: Clean Code Grundlagen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Lernziele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bedeutet "sauber"?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Eindeutige Namen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</a:t>
            </a:r>
            <a:r>
              <a:rPr b="1"/>
              <a:t>Funktionen</a:t>
            </a:r>
            <a:r>
              <a:t> - Verben (calculateTax, sendEmail)</a:t>
            </a:r>
          </a:p>
          <a:p>
            <a:r>
              <a:t>• </a:t>
            </a:r>
            <a:r>
              <a:rPr b="1"/>
              <a:t>Variablen</a:t>
            </a:r>
            <a:r>
              <a:t> - Substantive (customerName, orderTotal)</a:t>
            </a:r>
          </a:p>
          <a:p>
            <a:r>
              <a:t>• </a:t>
            </a:r>
            <a:r>
              <a:rPr b="1"/>
              <a:t>Boolean</a:t>
            </a:r>
            <a:r>
              <a:t> - Fragen (isValid, hasPermission)</a:t>
            </a:r>
          </a:p>
          <a:p>
            <a:r>
              <a:t>• </a:t>
            </a:r>
            <a:r>
              <a:rPr b="1"/>
              <a:t>Konstanten</a:t>
            </a:r>
            <a:r>
              <a:t> - Großbuchstaben (MAX_RETRY_COUNT)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Kurze Funktionen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Eine Funktion = Ein Gedanke</a:t>
            </a:r>
          </a:p>
          <a:p>
            <a:r>
              <a:t>• Faustregeln: Max. 20 Zeilen, max. 3 Parameter</a:t>
            </a:r>
          </a:p>
          <a:p>
            <a:r>
              <a:t>• "Extract Till You Drop" - so lange extrahieren, bis es nicht mehr geht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anillaCore" id="{A4188DAF-3037-9A46-8AA0-BDB523AB8B82}" vid="{1D57C864-6CD3-B749-8548-A8609C08E9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Aptos</vt:lpstr>
      <vt:lpstr>Arial</vt:lpstr>
      <vt:lpstr>Open Sans</vt:lpstr>
      <vt:lpstr>Open Sans Light</vt:lpstr>
      <vt:lpstr>Source Code Pro</vt:lpstr>
      <vt:lpstr>Custom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Samaschke, Karsten</dc:creator>
  <cp:lastModifiedBy>Samaschke, Karsten</cp:lastModifiedBy>
  <cp:revision>8</cp:revision>
  <dcterms:created xsi:type="dcterms:W3CDTF">2025-09-10T03:57:45Z</dcterms:created>
  <dcterms:modified xsi:type="dcterms:W3CDTF">2025-09-10T05:07:05Z</dcterms:modified>
</cp:coreProperties>
</file>