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sldIdLst>
    <p:sldId id="256" r:id="rId6"/>
    <p:sldId id="257" r:id="rId7"/>
    <p:sldId id="258" r:id="rId8"/>
    <p:sldId id="259" r:id="rId9"/>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3434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29" d="100"/>
          <a:sy n="129" d="100"/>
        </p:scale>
        <p:origin x="480"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notesMaster" Target="notesMasters/notesMaster1.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 Id="rId44" Type="http://schemas.openxmlformats.org/officeDocument/2006/relationships/slide" Target="slides/slide38.xml"/><Relationship Id="rId45" Type="http://schemas.openxmlformats.org/officeDocument/2006/relationships/slide" Target="slides/slide39.xml"/><Relationship Id="rId46" Type="http://schemas.openxmlformats.org/officeDocument/2006/relationships/slide" Target="slides/slide40.xml"/><Relationship Id="rId47" Type="http://schemas.openxmlformats.org/officeDocument/2006/relationships/slide" Target="slides/slide41.xml"/><Relationship Id="rId48" Type="http://schemas.openxmlformats.org/officeDocument/2006/relationships/slide" Target="slides/slide42.xml"/><Relationship Id="rId49" Type="http://schemas.openxmlformats.org/officeDocument/2006/relationships/slide" Target="slides/slide43.xml"/><Relationship Id="rId50" Type="http://schemas.openxmlformats.org/officeDocument/2006/relationships/slide" Target="slides/slide44.xml"/><Relationship Id="rId51" Type="http://schemas.openxmlformats.org/officeDocument/2006/relationships/slide" Target="slides/slide45.xml"/><Relationship Id="rId52" Type="http://schemas.openxmlformats.org/officeDocument/2006/relationships/slide" Target="slides/slide46.xml"/><Relationship Id="rId53" Type="http://schemas.openxmlformats.org/officeDocument/2006/relationships/slide" Target="slides/slide47.xml"/><Relationship Id="rId54" Type="http://schemas.openxmlformats.org/officeDocument/2006/relationships/slide" Target="slides/slide48.xml"/><Relationship Id="rId55" Type="http://schemas.openxmlformats.org/officeDocument/2006/relationships/slide" Target="slides/slide49.xml"/><Relationship Id="rId56" Type="http://schemas.openxmlformats.org/officeDocument/2006/relationships/slide" Target="slides/slide50.xml"/><Relationship Id="rId57" Type="http://schemas.openxmlformats.org/officeDocument/2006/relationships/slide" Target="slides/slide51.xml"/><Relationship Id="rId58" Type="http://schemas.openxmlformats.org/officeDocument/2006/relationships/slide" Target="slides/slide52.xml"/><Relationship Id="rId59" Type="http://schemas.openxmlformats.org/officeDocument/2006/relationships/slide" Target="slides/slide53.xml"/><Relationship Id="rId60" Type="http://schemas.openxmlformats.org/officeDocument/2006/relationships/slide" Target="slides/slide54.xml"/><Relationship Id="rId61" Type="http://schemas.openxmlformats.org/officeDocument/2006/relationships/slide" Target="slides/slide55.xml"/><Relationship Id="rId62" Type="http://schemas.openxmlformats.org/officeDocument/2006/relationships/slide" Target="slides/slide56.xml"/><Relationship Id="rId63" Type="http://schemas.openxmlformats.org/officeDocument/2006/relationships/slide" Target="slides/slide57.xml"/><Relationship Id="rId64" Type="http://schemas.openxmlformats.org/officeDocument/2006/relationships/slide" Target="slides/slide58.xml"/><Relationship Id="rId65" Type="http://schemas.openxmlformats.org/officeDocument/2006/relationships/slide" Target="slides/slide59.xml"/><Relationship Id="rId66" Type="http://schemas.openxmlformats.org/officeDocument/2006/relationships/slide" Target="slides/slide60.xml"/><Relationship Id="rId67" Type="http://schemas.openxmlformats.org/officeDocument/2006/relationships/slide" Target="slides/slide61.xml"/><Relationship Id="rId68" Type="http://schemas.openxmlformats.org/officeDocument/2006/relationships/slide" Target="slides/slide62.xml"/><Relationship Id="rId69" Type="http://schemas.openxmlformats.org/officeDocument/2006/relationships/slide" Target="slides/slide63.xml"/><Relationship Id="rId70" Type="http://schemas.openxmlformats.org/officeDocument/2006/relationships/slide" Target="slides/slide64.xml"/><Relationship Id="rId71" Type="http://schemas.openxmlformats.org/officeDocument/2006/relationships/slide" Target="slides/slide65.xml"/><Relationship Id="rId72" Type="http://schemas.openxmlformats.org/officeDocument/2006/relationships/slide" Target="slides/slide66.xml"/><Relationship Id="rId73" Type="http://schemas.openxmlformats.org/officeDocument/2006/relationships/slide" Target="slides/slide67.xml"/><Relationship Id="rId74" Type="http://schemas.openxmlformats.org/officeDocument/2006/relationships/slide" Target="slides/slide68.xml"/><Relationship Id="rId75" Type="http://schemas.openxmlformats.org/officeDocument/2006/relationships/slide" Target="slides/slide69.xml"/><Relationship Id="rId76" Type="http://schemas.openxmlformats.org/officeDocument/2006/relationships/slide" Target="slides/slide7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Sammeln auf Flipchart oder Chat, nicht bewerten. Diese Antworten sind alle richtig und zeigen die verschiedenen Perspektiven auf Software-Architektur. Lassen Sie jeden Teilnehmer zu Wort kommen. Dauer: 5 Minuten.</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Das ist ein sehr realistisches Beispiel. Betonen Sie, dass es nur 5-10 Minuten extra kostet, aber für das Team enormen Mehrwert schafft. Der nächste Entwickler (der Sie selbst sein könnten!) hat es leichter.</a:t>
            </a:r>
          </a:p>
        </p:txBody>
      </p:sp>
      <p:sp>
        <p:nvSpPr>
          <p:cNvPr id="4" name="Slide Number Placeholder 3"/>
          <p:cNvSpPr>
            <a:spLocks noGrp="1"/>
          </p:cNvSpPr>
          <p:nvPr>
            <p:ph type="sldNum" idx="5" sz="quarter"/>
          </p:nvPr>
        </p:nvSpPr>
        <p:spPr/>
      </p:sp>
    </p:spTree>
  </p:cSld>
  <p:clrMapOvr>
    <a:masterClrMapping/>
  </p:clrMapOvr>
</p:notes>
</file>

<file path=ppt/notesSlides/notesSlide1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Das ist eine der wichtigsten Botschaften des gesamten Workshops! Viele Entwickler versuchen, Patterns von Anfang an zu planen, aber das führt oft zu Over-Engineering. Patterns entstehen natürlich durch evolutionäre Verbesserung des Codes.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Diese fünf Punkte ergeben sich aus den verschiedenen Definitionen. Betonen Sie, dass alle Definitionen diese Aspekte teilen. Die Kosten-Perspektive von Booch ist besonders wichtig - wichtig sind die Entscheidungen, die schwer zu ändern sind.</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Lassen Sie 2-3 Teilnehmer antworten. Diese Fragen leiten über zu Clean Code Grundlagen, wo wir die Qualitätsaspekte vertiefen. Dauer: 5-7 Minuten für diesen Diskussionsblock.</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Diese Analogie hilft beim Verstehen von Clean Code. Sammeln Sie die Antworten und übertragen Sie sie dann auf Code: Organisiert = gut strukturiert, alles hat seinen Platz = richtige Abstraktionen, man findet schnell = lesbare Namen, nichts Überflüssiges = kein Dead Code. Dauer: 5 Minuten.</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Betonen Sie "taken care of" - jemand hat sich Mühe gegeben. Clean Code ist nicht automatisch entstanden, sondern das Ergebnis bewusster Arbeit. Uncle Bob ist Robert C. Martin, einer der einflussreichsten Softwareentwickler.</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Lassen Sie 2-3 Teilnehmer ihre Erfahrungen teilen. Oft kommen hier Geschichten von gescheiterten Microservice-Einführungen oder überkomplexen Architekturen heraus. Diese Erfahrungen sind wertvoll für die weiteren Beispiele.</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Diese Gründe sind menschlich verständlich, aber gefährlich für Projekte. CV-Driven Development ist besonders in IT-Teams verbreitet. Betonen Sie: Was für Netflix funktioniert, funktioniert nicht automatisch für andere Unternehmen mit anderen Problemen.</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Das ist die Ursprungsdefinition von Patterns! Alexander war Gebäude-Architekt, kein Software-Architekt. Seine Patterns beschreiben z.B. "Wie gestalte ich einen öffentlichen Platz, damit Menschen sich gerne dort aufhalten." Die Übertragung auf Software war genial.</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Die Boy Scout Rule ist ein Kernprinzip für kontinuierliche Qualitätsverbesserung. Uncle Bob (Robert C. Martin) hat diese Regel aus dem Pfadfindertum auf Software übertragen. Es geht nicht um perfekten Code, sondern um kontinuierliche kleine Verbesserungen.</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07193-AE5D-4968-BAF6-3656BE156B00}"/>
              </a:ext>
            </a:extLst>
          </p:cNvPr>
          <p:cNvSpPr>
            <a:spLocks noGrp="1"/>
          </p:cNvSpPr>
          <p:nvPr>
            <p:ph type="ctrTitle"/>
          </p:nvPr>
        </p:nvSpPr>
        <p:spPr>
          <a:xfrm>
            <a:off x="1524000" y="4870169"/>
            <a:ext cx="9144000" cy="895972"/>
          </a:xfrm>
          <a:prstGeom prst="rect">
            <a:avLst/>
          </a:prstGeom>
        </p:spPr>
        <p:txBody>
          <a:bodyPr anchor="b"/>
          <a:lstStyle>
            <a:lvl1pPr algn="ctr">
              <a:defRPr sz="4800">
                <a:solidFill>
                  <a:srgbClr val="434343"/>
                </a:solidFill>
                <a:latin typeface="Open Sans" pitchFamily="2" charset="0"/>
                <a:ea typeface="Open Sans" pitchFamily="2" charset="0"/>
                <a:cs typeface="Open Sans" pitchFamily="2" charset="0"/>
              </a:defRPr>
            </a:lvl1pPr>
          </a:lstStyle>
          <a:p>
            <a:r>
              <a:rPr lang="en-US" dirty="0"/>
              <a:t>Click to edit Master title style</a:t>
            </a:r>
          </a:p>
        </p:txBody>
      </p:sp>
      <p:sp>
        <p:nvSpPr>
          <p:cNvPr id="3" name="Subtitle 2">
            <a:extLst>
              <a:ext uri="{FF2B5EF4-FFF2-40B4-BE49-F238E27FC236}">
                <a16:creationId xmlns:a16="http://schemas.microsoft.com/office/drawing/2014/main" id="{72186BB9-FD07-7E5E-44C6-0A574C54EA97}"/>
              </a:ext>
            </a:extLst>
          </p:cNvPr>
          <p:cNvSpPr>
            <a:spLocks noGrp="1"/>
          </p:cNvSpPr>
          <p:nvPr>
            <p:ph type="subTitle" idx="1"/>
          </p:nvPr>
        </p:nvSpPr>
        <p:spPr>
          <a:xfrm>
            <a:off x="1524000" y="5858216"/>
            <a:ext cx="9144000" cy="552519"/>
          </a:xfrm>
          <a:prstGeom prst="rect">
            <a:avLst/>
          </a:prstGeom>
        </p:spPr>
        <p:txBody>
          <a:bodyPr/>
          <a:lstStyle>
            <a:lvl1pPr marL="0" indent="0" algn="ctr">
              <a:buNone/>
              <a:defRPr sz="2400">
                <a:solidFill>
                  <a:srgbClr val="434343"/>
                </a:solidFill>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1" descr="A white flower on a yellow background&#10;&#10;Description automatically generated">
            <a:extLst>
              <a:ext uri="{FF2B5EF4-FFF2-40B4-BE49-F238E27FC236}">
                <a16:creationId xmlns:a16="http://schemas.microsoft.com/office/drawing/2014/main" id="{B45C3DAA-2C1B-4B03-DCD5-CEA9A48DC327}"/>
              </a:ext>
            </a:extLst>
          </p:cNvPr>
          <p:cNvPicPr>
            <a:picLocks noChangeAspect="1"/>
          </p:cNvPicPr>
          <p:nvPr userDrawn="1"/>
        </p:nvPicPr>
        <p:blipFill>
          <a:blip r:embed="rId2">
            <a:lum/>
            <a:alphaModFix/>
          </a:blip>
          <a:srcRect/>
          <a:stretch>
            <a:fillRect/>
          </a:stretch>
        </p:blipFill>
        <p:spPr>
          <a:xfrm>
            <a:off x="5302560" y="2321640"/>
            <a:ext cx="1586880" cy="2214720"/>
          </a:xfrm>
          <a:prstGeom prst="rect">
            <a:avLst/>
          </a:prstGeom>
          <a:noFill/>
          <a:ln>
            <a:noFill/>
          </a:ln>
        </p:spPr>
      </p:pic>
      <p:sp>
        <p:nvSpPr>
          <p:cNvPr id="5" name="Rectangle 4">
            <a:extLst>
              <a:ext uri="{FF2B5EF4-FFF2-40B4-BE49-F238E27FC236}">
                <a16:creationId xmlns:a16="http://schemas.microsoft.com/office/drawing/2014/main" id="{84214E46-3795-F2C4-2D6A-4DF0C15ACEDA}"/>
              </a:ext>
            </a:extLst>
          </p:cNvPr>
          <p:cNvSpPr/>
          <p:nvPr userDrawn="1"/>
        </p:nvSpPr>
        <p:spPr>
          <a:xfrm>
            <a:off x="10416209" y="-1"/>
            <a:ext cx="1610139" cy="1918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93992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Bloc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F1FF-93BF-4CCF-926B-0576DF6BC898}"/>
              </a:ext>
            </a:extLst>
          </p:cNvPr>
          <p:cNvSpPr>
            <a:spLocks noGrp="1"/>
          </p:cNvSpPr>
          <p:nvPr>
            <p:ph type="title"/>
          </p:nvPr>
        </p:nvSpPr>
        <p:spPr>
          <a:xfrm>
            <a:off x="437322" y="365125"/>
            <a:ext cx="10118035"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2FFFAE5E-51A7-801C-5D44-B6AB89FF08A7}"/>
              </a:ext>
            </a:extLst>
          </p:cNvPr>
          <p:cNvSpPr>
            <a:spLocks noGrp="1"/>
          </p:cNvSpPr>
          <p:nvPr>
            <p:ph idx="1"/>
          </p:nvPr>
        </p:nvSpPr>
        <p:spPr>
          <a:xfrm>
            <a:off x="467139" y="1825625"/>
            <a:ext cx="11231218" cy="4667250"/>
          </a:xfrm>
        </p:spPr>
        <p:txBody>
          <a:bodyPr>
            <a:normAutofit/>
          </a:bodyPr>
          <a:lstStyle>
            <a:lvl1pPr marL="0" indent="0">
              <a:buNone/>
              <a:defRPr sz="2400" b="0" i="0">
                <a:solidFill>
                  <a:srgbClr val="434343"/>
                </a:solidFill>
                <a:latin typeface="Source Code Pro" panose="020B0309030403020204" pitchFamily="49" charset="0"/>
                <a:ea typeface="Source Code Pro" panose="020B0309030403020204" pitchFamily="49" charset="0"/>
              </a:defRPr>
            </a:lvl1pPr>
            <a:lvl2pPr marL="457200" indent="0">
              <a:buNone/>
              <a:defRPr sz="2000" b="0" i="0">
                <a:solidFill>
                  <a:srgbClr val="434343"/>
                </a:solidFill>
                <a:latin typeface="Source Code Pro" panose="020B0309030403020204" pitchFamily="49" charset="0"/>
                <a:ea typeface="Source Code Pro" panose="020B0309030403020204" pitchFamily="49" charset="0"/>
              </a:defRPr>
            </a:lvl2pPr>
            <a:lvl3pPr marL="914400" indent="0">
              <a:buNone/>
              <a:defRPr sz="1800" b="0" i="0">
                <a:solidFill>
                  <a:srgbClr val="434343"/>
                </a:solidFill>
                <a:latin typeface="Source Code Pro" panose="020B0309030403020204" pitchFamily="49" charset="0"/>
                <a:ea typeface="Source Code Pro" panose="020B0309030403020204" pitchFamily="49" charset="0"/>
              </a:defRPr>
            </a:lvl3pPr>
            <a:lvl4pPr marL="1371600" indent="0">
              <a:buNone/>
              <a:defRPr sz="1600" b="0" i="0">
                <a:solidFill>
                  <a:srgbClr val="434343"/>
                </a:solidFill>
                <a:latin typeface="Source Code Pro" panose="020B0309030403020204" pitchFamily="49" charset="0"/>
                <a:ea typeface="Source Code Pro" panose="020B0309030403020204" pitchFamily="49" charset="0"/>
              </a:defRPr>
            </a:lvl4pPr>
            <a:lvl5pPr marL="1828800" indent="0">
              <a:buNone/>
              <a:defRPr sz="1600" b="0" i="0">
                <a:solidFill>
                  <a:srgbClr val="434343"/>
                </a:solidFill>
                <a:latin typeface="Source Code Pro" panose="020B0309030403020204" pitchFamily="49" charset="0"/>
                <a:ea typeface="Source Code Pro" panose="020B0309030403020204" pitchFamily="49"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5">
            <a:extLst>
              <a:ext uri="{FF2B5EF4-FFF2-40B4-BE49-F238E27FC236}">
                <a16:creationId xmlns:a16="http://schemas.microsoft.com/office/drawing/2014/main" id="{F2C3E47A-69A0-8F49-E63F-B87255EE9AE5}"/>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8050947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AD60A35E-A630-2C0F-48C4-334D4CCF3441}"/>
              </a:ext>
            </a:extLst>
          </p:cNvPr>
          <p:cNvSpPr>
            <a:spLocks noGrp="1"/>
          </p:cNvSpPr>
          <p:nvPr>
            <p:ph type="sldNum" sz="quarter" idx="12"/>
          </p:nvPr>
        </p:nvSpPr>
        <p:spPr>
          <a:xfrm>
            <a:off x="9077739"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5537362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AE0C0-D32D-13D4-8621-9FED98472400}"/>
              </a:ext>
            </a:extLst>
          </p:cNvPr>
          <p:cNvSpPr>
            <a:spLocks noGrp="1"/>
          </p:cNvSpPr>
          <p:nvPr>
            <p:ph type="title"/>
          </p:nvPr>
        </p:nvSpPr>
        <p:spPr>
          <a:xfrm>
            <a:off x="407504" y="457200"/>
            <a:ext cx="4364521" cy="1600200"/>
          </a:xfrm>
        </p:spPr>
        <p:txBody>
          <a:bodyPr anchor="b">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6F3F3171-700D-AC09-57D2-7CE376F6C63D}"/>
              </a:ext>
            </a:extLst>
          </p:cNvPr>
          <p:cNvSpPr>
            <a:spLocks noGrp="1"/>
          </p:cNvSpPr>
          <p:nvPr>
            <p:ph idx="1"/>
          </p:nvPr>
        </p:nvSpPr>
        <p:spPr>
          <a:xfrm>
            <a:off x="5183188" y="987425"/>
            <a:ext cx="6525108" cy="5433253"/>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FDD5D4F-5251-A419-B3B6-3E776795B614}"/>
              </a:ext>
            </a:extLst>
          </p:cNvPr>
          <p:cNvSpPr>
            <a:spLocks noGrp="1"/>
          </p:cNvSpPr>
          <p:nvPr>
            <p:ph type="body" sz="half" idx="2"/>
          </p:nvPr>
        </p:nvSpPr>
        <p:spPr>
          <a:xfrm>
            <a:off x="407504" y="2057400"/>
            <a:ext cx="4364521" cy="436327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241C4C30-205A-2492-192B-B806843EDD02}"/>
              </a:ext>
            </a:extLst>
          </p:cNvPr>
          <p:cNvSpPr>
            <a:spLocks noGrp="1"/>
          </p:cNvSpPr>
          <p:nvPr>
            <p:ph type="sldNum" sz="quarter" idx="12"/>
          </p:nvPr>
        </p:nvSpPr>
        <p:spPr>
          <a:xfrm>
            <a:off x="8989874"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7121495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D0A-CB71-BE95-6D74-70732531D47D}"/>
              </a:ext>
            </a:extLst>
          </p:cNvPr>
          <p:cNvSpPr>
            <a:spLocks noGrp="1"/>
          </p:cNvSpPr>
          <p:nvPr>
            <p:ph type="title"/>
          </p:nvPr>
        </p:nvSpPr>
        <p:spPr>
          <a:xfrm>
            <a:off x="407504" y="407504"/>
            <a:ext cx="7146235" cy="1282147"/>
          </a:xfrm>
        </p:spPr>
        <p:txBody>
          <a:bodyPr anchor="ctr"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7DA386B-F71F-624B-D60E-1519DE75165B}"/>
              </a:ext>
            </a:extLst>
          </p:cNvPr>
          <p:cNvSpPr>
            <a:spLocks noGrp="1"/>
          </p:cNvSpPr>
          <p:nvPr>
            <p:ph type="pic" idx="1"/>
          </p:nvPr>
        </p:nvSpPr>
        <p:spPr>
          <a:xfrm>
            <a:off x="7712765" y="0"/>
            <a:ext cx="4479235" cy="6858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26256-41DC-0D7B-7119-A2460887C564}"/>
              </a:ext>
            </a:extLst>
          </p:cNvPr>
          <p:cNvSpPr>
            <a:spLocks noGrp="1"/>
          </p:cNvSpPr>
          <p:nvPr>
            <p:ph type="body" sz="half" idx="2"/>
          </p:nvPr>
        </p:nvSpPr>
        <p:spPr>
          <a:xfrm>
            <a:off x="407504" y="1816443"/>
            <a:ext cx="7146235" cy="4703627"/>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22258329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2ED0A-CB71-BE95-6D74-70732531D47D}"/>
              </a:ext>
            </a:extLst>
          </p:cNvPr>
          <p:cNvSpPr>
            <a:spLocks noGrp="1"/>
          </p:cNvSpPr>
          <p:nvPr>
            <p:ph type="title"/>
          </p:nvPr>
        </p:nvSpPr>
        <p:spPr>
          <a:xfrm>
            <a:off x="4701209" y="407504"/>
            <a:ext cx="5854148" cy="1282147"/>
          </a:xfrm>
        </p:spPr>
        <p:txBody>
          <a:bodyPr anchor="ctr" anchorCtr="0">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07DA386B-F71F-624B-D60E-1519DE75165B}"/>
              </a:ext>
            </a:extLst>
          </p:cNvPr>
          <p:cNvSpPr>
            <a:spLocks noGrp="1"/>
          </p:cNvSpPr>
          <p:nvPr>
            <p:ph type="pic" idx="1"/>
          </p:nvPr>
        </p:nvSpPr>
        <p:spPr>
          <a:xfrm>
            <a:off x="0" y="9942"/>
            <a:ext cx="4479235" cy="6858000"/>
          </a:xfrm>
        </p:spPr>
        <p:txBody>
          <a:bodyPr anchor="ctr" anchorCtr="0"/>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3F26256-41DC-0D7B-7119-A2460887C564}"/>
              </a:ext>
            </a:extLst>
          </p:cNvPr>
          <p:cNvSpPr>
            <a:spLocks noGrp="1"/>
          </p:cNvSpPr>
          <p:nvPr>
            <p:ph type="body" sz="half" idx="2"/>
          </p:nvPr>
        </p:nvSpPr>
        <p:spPr>
          <a:xfrm>
            <a:off x="4701209" y="1816444"/>
            <a:ext cx="7026958" cy="4676432"/>
          </a:xfrm>
        </p:spPr>
        <p:txBody>
          <a:bodyPr anchor="t" anchorCtr="0"/>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6">
            <a:extLst>
              <a:ext uri="{FF2B5EF4-FFF2-40B4-BE49-F238E27FC236}">
                <a16:creationId xmlns:a16="http://schemas.microsoft.com/office/drawing/2014/main" id="{193BDEA3-6F5B-33C7-1FE1-589B04B9CA25}"/>
              </a:ext>
            </a:extLst>
          </p:cNvPr>
          <p:cNvSpPr>
            <a:spLocks noGrp="1"/>
          </p:cNvSpPr>
          <p:nvPr>
            <p:ph type="sldNum" sz="quarter" idx="12"/>
          </p:nvPr>
        </p:nvSpPr>
        <p:spPr>
          <a:xfrm>
            <a:off x="8989874" y="6492875"/>
            <a:ext cx="2743200" cy="365125"/>
          </a:xfrm>
        </p:spPr>
        <p:txBody>
          <a:bodyPr/>
          <a:lstStyle>
            <a:lvl1pPr>
              <a:defRPr b="0" i="0">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37115282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FD443-8D62-99E4-BE59-A33D1ABDD9F8}"/>
              </a:ext>
            </a:extLst>
          </p:cNvPr>
          <p:cNvSpPr>
            <a:spLocks noGrp="1"/>
          </p:cNvSpPr>
          <p:nvPr>
            <p:ph type="ctrTitle"/>
          </p:nvPr>
        </p:nvSpPr>
        <p:spPr>
          <a:xfrm>
            <a:off x="1524000" y="4780720"/>
            <a:ext cx="9144000" cy="687250"/>
          </a:xfrm>
          <a:prstGeom prst="rect">
            <a:avLst/>
          </a:prstGeom>
        </p:spPr>
        <p:txBody>
          <a:bodyPr anchor="b"/>
          <a:lstStyle>
            <a:lvl1pPr algn="ctr">
              <a:defRPr sz="3600">
                <a:solidFill>
                  <a:srgbClr val="434343"/>
                </a:solidFill>
                <a:latin typeface="Open Sans" pitchFamily="2" charset="0"/>
                <a:ea typeface="Open Sans" pitchFamily="2" charset="0"/>
                <a:cs typeface="Open Sans" pitchFamily="2" charset="0"/>
              </a:defRPr>
            </a:lvl1pPr>
          </a:lstStyle>
          <a:p>
            <a:r>
              <a:rPr lang="en-US"/>
              <a:t>Click to edit Master title style</a:t>
            </a:r>
          </a:p>
        </p:txBody>
      </p:sp>
      <p:sp>
        <p:nvSpPr>
          <p:cNvPr id="3" name="Subtitle 2">
            <a:extLst>
              <a:ext uri="{FF2B5EF4-FFF2-40B4-BE49-F238E27FC236}">
                <a16:creationId xmlns:a16="http://schemas.microsoft.com/office/drawing/2014/main" id="{2429BB70-AB0C-EB4F-73E7-686FB01CED1C}"/>
              </a:ext>
            </a:extLst>
          </p:cNvPr>
          <p:cNvSpPr>
            <a:spLocks noGrp="1"/>
          </p:cNvSpPr>
          <p:nvPr>
            <p:ph type="subTitle" idx="1"/>
          </p:nvPr>
        </p:nvSpPr>
        <p:spPr>
          <a:xfrm>
            <a:off x="1524000" y="5560045"/>
            <a:ext cx="9144000" cy="433249"/>
          </a:xfrm>
          <a:prstGeom prst="rect">
            <a:avLst/>
          </a:prstGeom>
        </p:spPr>
        <p:txBody>
          <a:bodyPr/>
          <a:lstStyle>
            <a:lvl1pPr marL="0" indent="0" algn="ctr">
              <a:buNone/>
              <a:defRPr sz="1800">
                <a:solidFill>
                  <a:srgbClr val="434343"/>
                </a:solidFill>
                <a:latin typeface="Open Sans" pitchFamily="2" charset="0"/>
                <a:ea typeface="Open Sans" pitchFamily="2" charset="0"/>
                <a:cs typeface="Open Sans" pitchFamily="2"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pic>
        <p:nvPicPr>
          <p:cNvPr id="4" name="Picture 1" descr="A white flower on a yellow background&#10;&#10;Description automatically generated">
            <a:extLst>
              <a:ext uri="{FF2B5EF4-FFF2-40B4-BE49-F238E27FC236}">
                <a16:creationId xmlns:a16="http://schemas.microsoft.com/office/drawing/2014/main" id="{C62A5225-6C59-0F22-28CB-A0E99267643E}"/>
              </a:ext>
            </a:extLst>
          </p:cNvPr>
          <p:cNvPicPr>
            <a:picLocks noChangeAspect="1"/>
          </p:cNvPicPr>
          <p:nvPr userDrawn="1"/>
        </p:nvPicPr>
        <p:blipFill>
          <a:blip r:embed="rId2">
            <a:lum/>
            <a:alphaModFix/>
          </a:blip>
          <a:srcRect/>
          <a:stretch>
            <a:fillRect/>
          </a:stretch>
        </p:blipFill>
        <p:spPr>
          <a:xfrm>
            <a:off x="5498782" y="2595496"/>
            <a:ext cx="1194437" cy="1667009"/>
          </a:xfrm>
          <a:prstGeom prst="rect">
            <a:avLst/>
          </a:prstGeom>
          <a:noFill/>
          <a:ln>
            <a:noFill/>
          </a:ln>
        </p:spPr>
      </p:pic>
      <p:sp>
        <p:nvSpPr>
          <p:cNvPr id="5" name="Rectangle 4">
            <a:extLst>
              <a:ext uri="{FF2B5EF4-FFF2-40B4-BE49-F238E27FC236}">
                <a16:creationId xmlns:a16="http://schemas.microsoft.com/office/drawing/2014/main" id="{57E3CF7D-A3E7-417D-2594-BEB7DA122EAC}"/>
              </a:ext>
            </a:extLst>
          </p:cNvPr>
          <p:cNvSpPr/>
          <p:nvPr userDrawn="1"/>
        </p:nvSpPr>
        <p:spPr>
          <a:xfrm>
            <a:off x="10416209" y="-1"/>
            <a:ext cx="1610139" cy="19182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074130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with Bulle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DB9-59A8-CF17-BB9B-F72B0FABFD54}"/>
              </a:ext>
            </a:extLst>
          </p:cNvPr>
          <p:cNvSpPr>
            <a:spLocks noGrp="1"/>
          </p:cNvSpPr>
          <p:nvPr>
            <p:ph type="title"/>
          </p:nvPr>
        </p:nvSpPr>
        <p:spPr>
          <a:xfrm>
            <a:off x="467139" y="365125"/>
            <a:ext cx="10088220"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488D29E-375A-0909-2E62-2F6CBC442F94}"/>
              </a:ext>
            </a:extLst>
          </p:cNvPr>
          <p:cNvSpPr>
            <a:spLocks noGrp="1"/>
          </p:cNvSpPr>
          <p:nvPr>
            <p:ph idx="1"/>
          </p:nvPr>
        </p:nvSpPr>
        <p:spPr>
          <a:xfrm>
            <a:off x="467139" y="1825625"/>
            <a:ext cx="11231218" cy="4667250"/>
          </a:xfrm>
        </p:spPr>
        <p:txBody>
          <a:bodyPr>
            <a:normAutofit/>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7706B1-97FA-B22F-65EC-94B636BCDA3D}"/>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13332865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50DB9-59A8-CF17-BB9B-F72B0FABFD54}"/>
              </a:ext>
            </a:extLst>
          </p:cNvPr>
          <p:cNvSpPr>
            <a:spLocks noGrp="1"/>
          </p:cNvSpPr>
          <p:nvPr>
            <p:ph type="title"/>
          </p:nvPr>
        </p:nvSpPr>
        <p:spPr>
          <a:xfrm>
            <a:off x="467139" y="365125"/>
            <a:ext cx="10088220" cy="1325563"/>
          </a:xfrm>
        </p:spPr>
        <p:txBody>
          <a:bodyPr/>
          <a:lstStyle>
            <a:lvl1pPr>
              <a:defRPr>
                <a:solidFill>
                  <a:srgbClr val="434343"/>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4488D29E-375A-0909-2E62-2F6CBC442F94}"/>
              </a:ext>
            </a:extLst>
          </p:cNvPr>
          <p:cNvSpPr>
            <a:spLocks noGrp="1"/>
          </p:cNvSpPr>
          <p:nvPr>
            <p:ph idx="1"/>
          </p:nvPr>
        </p:nvSpPr>
        <p:spPr>
          <a:xfrm>
            <a:off x="467139" y="1825625"/>
            <a:ext cx="11231218" cy="4667250"/>
          </a:xfrm>
        </p:spPr>
        <p:txBody>
          <a:bodyPr>
            <a:normAutofit/>
          </a:bodyPr>
          <a:lstStyle>
            <a:lvl1pPr marL="0" indent="0">
              <a:buNone/>
              <a:defRPr sz="2400">
                <a:solidFill>
                  <a:srgbClr val="434343"/>
                </a:solidFill>
              </a:defRPr>
            </a:lvl1pPr>
            <a:lvl2pPr marL="457200" indent="0">
              <a:buNone/>
              <a:defRPr sz="2000">
                <a:solidFill>
                  <a:srgbClr val="434343"/>
                </a:solidFill>
              </a:defRPr>
            </a:lvl2pPr>
            <a:lvl3pPr marL="914400" indent="0">
              <a:buNone/>
              <a:defRPr sz="1800">
                <a:solidFill>
                  <a:srgbClr val="434343"/>
                </a:solidFill>
              </a:defRPr>
            </a:lvl3pPr>
            <a:lvl4pPr marL="1371600" indent="0">
              <a:buNone/>
              <a:defRPr sz="1600">
                <a:solidFill>
                  <a:srgbClr val="434343"/>
                </a:solidFill>
              </a:defRPr>
            </a:lvl4pPr>
            <a:lvl5pPr marL="1828800" inden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67706B1-97FA-B22F-65EC-94B636BCDA3D}"/>
              </a:ext>
            </a:extLst>
          </p:cNvPr>
          <p:cNvSpPr>
            <a:spLocks noGrp="1"/>
          </p:cNvSpPr>
          <p:nvPr>
            <p:ph type="sldNum" sz="quarter" idx="12"/>
          </p:nvPr>
        </p:nvSpPr>
        <p:spPr>
          <a:xfrm>
            <a:off x="8955157"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5687271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lumns Bulletpoi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3F90-FBB0-1588-E79D-EB61EC04B081}"/>
              </a:ext>
            </a:extLst>
          </p:cNvPr>
          <p:cNvSpPr>
            <a:spLocks noGrp="1"/>
          </p:cNvSpPr>
          <p:nvPr>
            <p:ph type="title"/>
          </p:nvPr>
        </p:nvSpPr>
        <p:spPr>
          <a:xfrm>
            <a:off x="437322" y="365125"/>
            <a:ext cx="10916478" cy="1325563"/>
          </a:xfrm>
        </p:spPr>
        <p:txBody>
          <a:bodyPr/>
          <a:lstStyle>
            <a:lvl1pPr>
              <a:defRPr>
                <a:solidFill>
                  <a:srgbClr val="43434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BB056B7-03C2-B71C-2EDA-0359D94159B8}"/>
              </a:ext>
            </a:extLst>
          </p:cNvPr>
          <p:cNvSpPr>
            <a:spLocks noGrp="1"/>
          </p:cNvSpPr>
          <p:nvPr>
            <p:ph sz="half" idx="1"/>
          </p:nvPr>
        </p:nvSpPr>
        <p:spPr>
          <a:xfrm>
            <a:off x="437322" y="1825625"/>
            <a:ext cx="5582478" cy="4667250"/>
          </a:xfrm>
        </p:spPr>
        <p:txBody>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F5A315-0D02-B709-C30A-483144A24C57}"/>
              </a:ext>
            </a:extLst>
          </p:cNvPr>
          <p:cNvSpPr>
            <a:spLocks noGrp="1"/>
          </p:cNvSpPr>
          <p:nvPr>
            <p:ph sz="half" idx="2"/>
          </p:nvPr>
        </p:nvSpPr>
        <p:spPr>
          <a:xfrm>
            <a:off x="6172200" y="1825624"/>
            <a:ext cx="5536096" cy="4667250"/>
          </a:xfrm>
        </p:spPr>
        <p:txBody>
          <a:bodyPr/>
          <a:lstStyle>
            <a:lvl1pPr>
              <a:defRPr sz="2400">
                <a:solidFill>
                  <a:srgbClr val="434343"/>
                </a:solidFill>
              </a:defRPr>
            </a:lvl1pPr>
            <a:lvl2pPr>
              <a:defRPr sz="2000">
                <a:solidFill>
                  <a:srgbClr val="434343"/>
                </a:solidFill>
              </a:defRPr>
            </a:lvl2pPr>
            <a:lvl3pPr>
              <a:defRPr sz="1800">
                <a:solidFill>
                  <a:srgbClr val="434343"/>
                </a:solidFill>
              </a:defRPr>
            </a:lvl3pPr>
            <a:lvl4pPr>
              <a:defRPr sz="1600">
                <a:solidFill>
                  <a:srgbClr val="434343"/>
                </a:solidFill>
              </a:defRPr>
            </a:lvl4pPr>
            <a:lvl5pPr>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469FACF-99F9-6EC6-9746-B8C7A0FB16FA}"/>
              </a:ext>
            </a:extLst>
          </p:cNvPr>
          <p:cNvSpPr>
            <a:spLocks noGrp="1"/>
          </p:cNvSpPr>
          <p:nvPr>
            <p:ph type="sldNum" sz="quarter" idx="12"/>
          </p:nvPr>
        </p:nvSpPr>
        <p:spPr>
          <a:xfrm>
            <a:off x="8965096" y="6492874"/>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6448847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13F90-FBB0-1588-E79D-EB61EC04B081}"/>
              </a:ext>
            </a:extLst>
          </p:cNvPr>
          <p:cNvSpPr>
            <a:spLocks noGrp="1"/>
          </p:cNvSpPr>
          <p:nvPr>
            <p:ph type="title"/>
          </p:nvPr>
        </p:nvSpPr>
        <p:spPr>
          <a:xfrm>
            <a:off x="437322" y="365125"/>
            <a:ext cx="10916478" cy="1325563"/>
          </a:xfrm>
        </p:spPr>
        <p:txBody>
          <a:bodyPr/>
          <a:lstStyle>
            <a:lvl1pPr>
              <a:defRPr>
                <a:solidFill>
                  <a:srgbClr val="434343"/>
                </a:solidFill>
              </a:defRPr>
            </a:lvl1pPr>
          </a:lstStyle>
          <a:p>
            <a:r>
              <a:rPr lang="en-US"/>
              <a:t>Click to edit Master title style</a:t>
            </a:r>
          </a:p>
        </p:txBody>
      </p:sp>
      <p:sp>
        <p:nvSpPr>
          <p:cNvPr id="3" name="Content Placeholder 2">
            <a:extLst>
              <a:ext uri="{FF2B5EF4-FFF2-40B4-BE49-F238E27FC236}">
                <a16:creationId xmlns:a16="http://schemas.microsoft.com/office/drawing/2014/main" id="{ABB056B7-03C2-B71C-2EDA-0359D94159B8}"/>
              </a:ext>
            </a:extLst>
          </p:cNvPr>
          <p:cNvSpPr>
            <a:spLocks noGrp="1"/>
          </p:cNvSpPr>
          <p:nvPr>
            <p:ph sz="half" idx="1"/>
          </p:nvPr>
        </p:nvSpPr>
        <p:spPr>
          <a:xfrm>
            <a:off x="437322" y="1825625"/>
            <a:ext cx="5582478" cy="4667250"/>
          </a:xfrm>
        </p:spPr>
        <p:txBody>
          <a:bodyPr/>
          <a:lstStyle>
            <a:lvl1pPr marL="0" indent="0">
              <a:buFont typeface="Arial" panose="020B0604020202020204" pitchFamily="34" charset="0"/>
              <a:buNone/>
              <a:defRPr sz="2400">
                <a:solidFill>
                  <a:srgbClr val="434343"/>
                </a:solidFill>
              </a:defRPr>
            </a:lvl1pPr>
            <a:lvl2pPr marL="457200" indent="0">
              <a:buFont typeface="Arial" panose="020B0604020202020204" pitchFamily="34" charset="0"/>
              <a:buNone/>
              <a:defRPr sz="2000">
                <a:solidFill>
                  <a:srgbClr val="434343"/>
                </a:solidFill>
              </a:defRPr>
            </a:lvl2pPr>
            <a:lvl3pPr marL="914400" indent="0">
              <a:buFont typeface="Arial" panose="020B0604020202020204" pitchFamily="34" charset="0"/>
              <a:buNone/>
              <a:defRPr sz="1800">
                <a:solidFill>
                  <a:srgbClr val="434343"/>
                </a:solidFill>
              </a:defRPr>
            </a:lvl3pPr>
            <a:lvl4pPr marL="1371600" indent="0">
              <a:buFont typeface="Arial" panose="020B0604020202020204" pitchFamily="34" charset="0"/>
              <a:buNone/>
              <a:defRPr sz="1600">
                <a:solidFill>
                  <a:srgbClr val="434343"/>
                </a:solidFill>
              </a:defRPr>
            </a:lvl4pPr>
            <a:lvl5pPr marL="1828800" indent="0">
              <a:buFont typeface="Arial" panose="020B0604020202020204" pitchFamily="34" charse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AF5A315-0D02-B709-C30A-483144A24C57}"/>
              </a:ext>
            </a:extLst>
          </p:cNvPr>
          <p:cNvSpPr>
            <a:spLocks noGrp="1"/>
          </p:cNvSpPr>
          <p:nvPr>
            <p:ph sz="half" idx="2"/>
          </p:nvPr>
        </p:nvSpPr>
        <p:spPr>
          <a:xfrm>
            <a:off x="6172200" y="1825624"/>
            <a:ext cx="5536096" cy="4667250"/>
          </a:xfrm>
        </p:spPr>
        <p:txBody>
          <a:bodyPr/>
          <a:lstStyle>
            <a:lvl1pPr marL="0" indent="0">
              <a:buNone/>
              <a:defRPr sz="2400">
                <a:solidFill>
                  <a:srgbClr val="434343"/>
                </a:solidFill>
              </a:defRPr>
            </a:lvl1pPr>
            <a:lvl2pPr marL="457200" indent="0">
              <a:buNone/>
              <a:defRPr sz="2000">
                <a:solidFill>
                  <a:srgbClr val="434343"/>
                </a:solidFill>
              </a:defRPr>
            </a:lvl2pPr>
            <a:lvl3pPr marL="914400" indent="0">
              <a:buNone/>
              <a:defRPr sz="1800">
                <a:solidFill>
                  <a:srgbClr val="434343"/>
                </a:solidFill>
              </a:defRPr>
            </a:lvl3pPr>
            <a:lvl4pPr marL="1371600" indent="0">
              <a:buNone/>
              <a:defRPr sz="1600">
                <a:solidFill>
                  <a:srgbClr val="434343"/>
                </a:solidFill>
              </a:defRPr>
            </a:lvl4pPr>
            <a:lvl5pPr marL="1828800" indent="0">
              <a:buNone/>
              <a:defRPr sz="1600">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469FACF-99F9-6EC6-9746-B8C7A0FB16FA}"/>
              </a:ext>
            </a:extLst>
          </p:cNvPr>
          <p:cNvSpPr>
            <a:spLocks noGrp="1"/>
          </p:cNvSpPr>
          <p:nvPr>
            <p:ph type="sldNum" sz="quarter" idx="12"/>
          </p:nvPr>
        </p:nvSpPr>
        <p:spPr>
          <a:xfrm>
            <a:off x="8965096" y="6492874"/>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5254980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Bulletpoint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D0D7-65B1-D72F-0D21-4B04BD3FD904}"/>
              </a:ext>
            </a:extLst>
          </p:cNvPr>
          <p:cNvSpPr>
            <a:spLocks noGrp="1"/>
          </p:cNvSpPr>
          <p:nvPr>
            <p:ph type="title"/>
          </p:nvPr>
        </p:nvSpPr>
        <p:spPr>
          <a:xfrm>
            <a:off x="453888" y="365125"/>
            <a:ext cx="10111408" cy="1325563"/>
          </a:xfrm>
        </p:spPr>
        <p:txBody>
          <a:bodyPr/>
          <a:lstStyle>
            <a:lvl1pPr>
              <a:defRPr>
                <a:solidFill>
                  <a:srgbClr val="43434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0F97DE5-2F32-14FA-E76B-D744B262A95C}"/>
              </a:ext>
            </a:extLst>
          </p:cNvPr>
          <p:cNvSpPr>
            <a:spLocks noGrp="1"/>
          </p:cNvSpPr>
          <p:nvPr>
            <p:ph type="body" idx="1"/>
          </p:nvPr>
        </p:nvSpPr>
        <p:spPr>
          <a:xfrm>
            <a:off x="453888" y="1681163"/>
            <a:ext cx="5543687"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CDEA-3150-6B79-5CAA-316A2BEDE494}"/>
              </a:ext>
            </a:extLst>
          </p:cNvPr>
          <p:cNvSpPr>
            <a:spLocks noGrp="1"/>
          </p:cNvSpPr>
          <p:nvPr>
            <p:ph sz="half" idx="2"/>
          </p:nvPr>
        </p:nvSpPr>
        <p:spPr>
          <a:xfrm>
            <a:off x="453888" y="2505074"/>
            <a:ext cx="5543687" cy="3987799"/>
          </a:xfrm>
        </p:spPr>
        <p:txBody>
          <a:bodyPr/>
          <a:lstStyle>
            <a:lvl1pPr>
              <a:defRPr sz="2400">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9035CEA-A4A2-208B-B279-70AC76B65D0A}"/>
              </a:ext>
            </a:extLst>
          </p:cNvPr>
          <p:cNvSpPr>
            <a:spLocks noGrp="1"/>
          </p:cNvSpPr>
          <p:nvPr>
            <p:ph type="body" sz="quarter" idx="3"/>
          </p:nvPr>
        </p:nvSpPr>
        <p:spPr>
          <a:xfrm>
            <a:off x="6172200" y="1681163"/>
            <a:ext cx="5565912"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4D0417B-357A-1441-1081-878E1A3E93CE}"/>
              </a:ext>
            </a:extLst>
          </p:cNvPr>
          <p:cNvSpPr>
            <a:spLocks noGrp="1"/>
          </p:cNvSpPr>
          <p:nvPr>
            <p:ph sz="quarter" idx="4"/>
          </p:nvPr>
        </p:nvSpPr>
        <p:spPr>
          <a:xfrm>
            <a:off x="6172199" y="2505075"/>
            <a:ext cx="5565913" cy="3987800"/>
          </a:xfrm>
        </p:spPr>
        <p:txBody>
          <a:bodyPr/>
          <a:lstStyle>
            <a:lvl1pPr>
              <a:defRPr>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D34AAD1C-C9FB-8ECD-9D67-E4F2C5692D2C}"/>
              </a:ext>
            </a:extLst>
          </p:cNvPr>
          <p:cNvSpPr>
            <a:spLocks noGrp="1"/>
          </p:cNvSpPr>
          <p:nvPr>
            <p:ph type="sldNum" sz="quarter" idx="12"/>
          </p:nvPr>
        </p:nvSpPr>
        <p:spPr>
          <a:xfrm>
            <a:off x="8994913"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0845735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6D0D7-65B1-D72F-0D21-4B04BD3FD904}"/>
              </a:ext>
            </a:extLst>
          </p:cNvPr>
          <p:cNvSpPr>
            <a:spLocks noGrp="1"/>
          </p:cNvSpPr>
          <p:nvPr>
            <p:ph type="title"/>
          </p:nvPr>
        </p:nvSpPr>
        <p:spPr>
          <a:xfrm>
            <a:off x="453888" y="365125"/>
            <a:ext cx="10111408" cy="1325563"/>
          </a:xfrm>
        </p:spPr>
        <p:txBody>
          <a:bodyPr/>
          <a:lstStyle>
            <a:lvl1pPr>
              <a:defRPr>
                <a:solidFill>
                  <a:srgbClr val="434343"/>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30F97DE5-2F32-14FA-E76B-D744B262A95C}"/>
              </a:ext>
            </a:extLst>
          </p:cNvPr>
          <p:cNvSpPr>
            <a:spLocks noGrp="1"/>
          </p:cNvSpPr>
          <p:nvPr>
            <p:ph type="body" idx="1"/>
          </p:nvPr>
        </p:nvSpPr>
        <p:spPr>
          <a:xfrm>
            <a:off x="453888" y="1681163"/>
            <a:ext cx="5543687"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71F8CDEA-3150-6B79-5CAA-316A2BEDE494}"/>
              </a:ext>
            </a:extLst>
          </p:cNvPr>
          <p:cNvSpPr>
            <a:spLocks noGrp="1"/>
          </p:cNvSpPr>
          <p:nvPr>
            <p:ph sz="half" idx="2"/>
          </p:nvPr>
        </p:nvSpPr>
        <p:spPr>
          <a:xfrm>
            <a:off x="453888" y="2505074"/>
            <a:ext cx="5543687" cy="3987799"/>
          </a:xfrm>
        </p:spPr>
        <p:txBody>
          <a:bodyPr/>
          <a:lstStyle>
            <a:lvl1pPr>
              <a:defRPr sz="2400">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D9035CEA-A4A2-208B-B279-70AC76B65D0A}"/>
              </a:ext>
            </a:extLst>
          </p:cNvPr>
          <p:cNvSpPr>
            <a:spLocks noGrp="1"/>
          </p:cNvSpPr>
          <p:nvPr>
            <p:ph type="body" sz="quarter" idx="3"/>
          </p:nvPr>
        </p:nvSpPr>
        <p:spPr>
          <a:xfrm>
            <a:off x="6172200" y="1681163"/>
            <a:ext cx="5565912" cy="823912"/>
          </a:xfrm>
        </p:spPr>
        <p:txBody>
          <a:bodyPr anchor="b"/>
          <a:lstStyle>
            <a:lvl1pPr marL="0" indent="0">
              <a:buNone/>
              <a:defRPr sz="2400" b="1">
                <a:solidFill>
                  <a:srgbClr val="434343"/>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64D0417B-357A-1441-1081-878E1A3E93CE}"/>
              </a:ext>
            </a:extLst>
          </p:cNvPr>
          <p:cNvSpPr>
            <a:spLocks noGrp="1"/>
          </p:cNvSpPr>
          <p:nvPr>
            <p:ph sz="quarter" idx="4"/>
          </p:nvPr>
        </p:nvSpPr>
        <p:spPr>
          <a:xfrm>
            <a:off x="6172199" y="2505075"/>
            <a:ext cx="5565913" cy="3987800"/>
          </a:xfrm>
        </p:spPr>
        <p:txBody>
          <a:bodyPr/>
          <a:lstStyle>
            <a:lvl1pPr>
              <a:defRPr>
                <a:solidFill>
                  <a:srgbClr val="434343"/>
                </a:solidFill>
              </a:defRPr>
            </a:lvl1pPr>
            <a:lvl2pPr>
              <a:defRPr>
                <a:solidFill>
                  <a:srgbClr val="434343"/>
                </a:solidFill>
              </a:defRPr>
            </a:lvl2pPr>
            <a:lvl3pPr>
              <a:defRPr>
                <a:solidFill>
                  <a:srgbClr val="434343"/>
                </a:solidFill>
              </a:defRPr>
            </a:lvl3pPr>
            <a:lvl4pPr>
              <a:defRPr>
                <a:solidFill>
                  <a:srgbClr val="434343"/>
                </a:solidFill>
              </a:defRPr>
            </a:lvl4pPr>
            <a:lvl5pPr>
              <a:defRPr>
                <a:solidFill>
                  <a:srgbClr val="434343"/>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8">
            <a:extLst>
              <a:ext uri="{FF2B5EF4-FFF2-40B4-BE49-F238E27FC236}">
                <a16:creationId xmlns:a16="http://schemas.microsoft.com/office/drawing/2014/main" id="{D34AAD1C-C9FB-8ECD-9D67-E4F2C5692D2C}"/>
              </a:ext>
            </a:extLst>
          </p:cNvPr>
          <p:cNvSpPr>
            <a:spLocks noGrp="1"/>
          </p:cNvSpPr>
          <p:nvPr>
            <p:ph type="sldNum" sz="quarter" idx="12"/>
          </p:nvPr>
        </p:nvSpPr>
        <p:spPr>
          <a:xfrm>
            <a:off x="8994913" y="6492875"/>
            <a:ext cx="2743200" cy="365125"/>
          </a:xfrm>
        </p:spPr>
        <p:txBody>
          <a:bodyPr/>
          <a:lstStyle>
            <a:lvl1pPr>
              <a:defRPr b="0" i="0">
                <a:solidFill>
                  <a:srgbClr val="434343"/>
                </a:solidFill>
                <a:latin typeface="Open Sans Light" pitchFamily="2" charset="0"/>
                <a:ea typeface="Open Sans Light" pitchFamily="2" charset="0"/>
                <a:cs typeface="Open Sans Light" pitchFamily="2" charset="0"/>
              </a:defRPr>
            </a:lvl1pPr>
          </a:lstStyle>
          <a:p>
            <a:fld id="{FC1172EA-F3A5-C440-8FDE-A5EAD26928A2}" type="slidenum">
              <a:rPr lang="en-US" smtClean="0"/>
              <a:pPr/>
              <a:t>‹#›</a:t>
            </a:fld>
            <a:endParaRPr lang="en-US"/>
          </a:p>
        </p:txBody>
      </p:sp>
    </p:spTree>
    <p:extLst>
      <p:ext uri="{BB962C8B-B14F-4D97-AF65-F5344CB8AC3E}">
        <p14:creationId xmlns:p14="http://schemas.microsoft.com/office/powerpoint/2010/main" val="25668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22F1FF-93BF-4CCF-926B-0576DF6BC898}"/>
              </a:ext>
            </a:extLst>
          </p:cNvPr>
          <p:cNvSpPr>
            <a:spLocks noGrp="1"/>
          </p:cNvSpPr>
          <p:nvPr>
            <p:ph type="title"/>
          </p:nvPr>
        </p:nvSpPr>
        <p:spPr>
          <a:xfrm>
            <a:off x="437322" y="365125"/>
            <a:ext cx="10118035" cy="1325563"/>
          </a:xfrm>
        </p:spPr>
        <p:txBody>
          <a:bodyPr/>
          <a:lstStyle>
            <a:lvl1pPr>
              <a:defRPr>
                <a:solidFill>
                  <a:srgbClr val="434343"/>
                </a:solidFill>
              </a:defRPr>
            </a:lvl1pPr>
          </a:lstStyle>
          <a:p>
            <a:r>
              <a:rPr lang="en-US" dirty="0"/>
              <a:t>Click to edit Master title style</a:t>
            </a:r>
          </a:p>
        </p:txBody>
      </p:sp>
    </p:spTree>
    <p:extLst>
      <p:ext uri="{BB962C8B-B14F-4D97-AF65-F5344CB8AC3E}">
        <p14:creationId xmlns:p14="http://schemas.microsoft.com/office/powerpoint/2010/main" val="2373913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89312B-648F-07C4-1C1A-87F50DC94B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9B8B8739-0CD2-1439-97E1-AFE66884306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1F12DFFE-3F1B-D665-A941-E6705F46432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C1172EA-F3A5-C440-8FDE-A5EAD26928A2}" type="slidenum">
              <a:rPr lang="en-US" smtClean="0"/>
              <a:t>‹#›</a:t>
            </a:fld>
            <a:endParaRPr lang="en-US"/>
          </a:p>
        </p:txBody>
      </p:sp>
      <p:pic>
        <p:nvPicPr>
          <p:cNvPr id="7" name="Picture 1" descr="A white flower on a yellow background&#10;&#10;Description automatically generated">
            <a:extLst>
              <a:ext uri="{FF2B5EF4-FFF2-40B4-BE49-F238E27FC236}">
                <a16:creationId xmlns:a16="http://schemas.microsoft.com/office/drawing/2014/main" id="{36DDDAD4-6DBF-843D-79CB-7A2FBAC6A166}"/>
              </a:ext>
            </a:extLst>
          </p:cNvPr>
          <p:cNvPicPr>
            <a:picLocks noChangeAspect="1"/>
          </p:cNvPicPr>
          <p:nvPr userDrawn="1"/>
        </p:nvPicPr>
        <p:blipFill>
          <a:blip r:embed="rId16">
            <a:lum/>
            <a:alphaModFix/>
          </a:blip>
          <a:srcRect/>
          <a:stretch>
            <a:fillRect/>
          </a:stretch>
        </p:blipFill>
        <p:spPr>
          <a:xfrm>
            <a:off x="10619994" y="0"/>
            <a:ext cx="1101857" cy="1537800"/>
          </a:xfrm>
          <a:prstGeom prst="rect">
            <a:avLst/>
          </a:prstGeom>
          <a:noFill/>
          <a:ln>
            <a:noFill/>
          </a:ln>
        </p:spPr>
      </p:pic>
    </p:spTree>
    <p:extLst>
      <p:ext uri="{BB962C8B-B14F-4D97-AF65-F5344CB8AC3E}">
        <p14:creationId xmlns:p14="http://schemas.microsoft.com/office/powerpoint/2010/main" val="765990058"/>
      </p:ext>
    </p:extLst>
  </p:cSld>
  <p:clrMap bg1="lt1" tx1="dk1" bg2="lt2" tx2="dk2" accent1="accent1" accent2="accent2" accent3="accent3" accent4="accent4" accent5="accent5" accent6="accent6" hlink="hlink" folHlink="folHlink"/>
  <p:sldLayoutIdLst>
    <p:sldLayoutId id="2147483649" r:id="rId1"/>
    <p:sldLayoutId id="2147483674" r:id="rId2"/>
    <p:sldLayoutId id="2147483663" r:id="rId3"/>
    <p:sldLayoutId id="2147483675" r:id="rId4"/>
    <p:sldLayoutId id="2147483665" r:id="rId5"/>
    <p:sldLayoutId id="2147483676" r:id="rId6"/>
    <p:sldLayoutId id="2147483666" r:id="rId7"/>
    <p:sldLayoutId id="2147483677" r:id="rId8"/>
    <p:sldLayoutId id="2147483667" r:id="rId9"/>
    <p:sldLayoutId id="2147483672" r:id="rId10"/>
    <p:sldLayoutId id="2147483668" r:id="rId11"/>
    <p:sldLayoutId id="2147483669" r:id="rId12"/>
    <p:sldLayoutId id="2147483670" r:id="rId13"/>
    <p:sldLayoutId id="2147483671" r:id="rId14"/>
  </p:sldLayoutIdLst>
  <p:txStyles>
    <p:titleStyle>
      <a:lvl1pPr algn="l" defTabSz="914400" rtl="0" eaLnBrk="1" latinLnBrk="0" hangingPunct="1">
        <a:lnSpc>
          <a:spcPct val="90000"/>
        </a:lnSpc>
        <a:spcBef>
          <a:spcPct val="0"/>
        </a:spcBef>
        <a:buNone/>
        <a:defRPr sz="2800" kern="1200">
          <a:solidFill>
            <a:schemeClr val="tx1"/>
          </a:solidFill>
          <a:latin typeface="Open Sans" pitchFamily="2" charset="0"/>
          <a:ea typeface="Open Sans" pitchFamily="2" charset="0"/>
          <a:cs typeface="Open Sans" pitchFamily="2" charset="0"/>
        </a:defRPr>
      </a:lvl1pPr>
    </p:titleStyle>
    <p:bodyStyle>
      <a:lvl1pPr marL="228600" indent="-228600" algn="l" defTabSz="914400" rtl="0" eaLnBrk="1" latinLnBrk="0" hangingPunct="1">
        <a:lnSpc>
          <a:spcPct val="90000"/>
        </a:lnSpc>
        <a:spcBef>
          <a:spcPts val="1000"/>
        </a:spcBef>
        <a:buClr>
          <a:srgbClr val="434343"/>
        </a:buClr>
        <a:buFont typeface="Arial" panose="020B0604020202020204" pitchFamily="34" charset="0"/>
        <a:buChar char="•"/>
        <a:defRPr sz="2800" b="0" i="0" kern="1200">
          <a:solidFill>
            <a:srgbClr val="434343"/>
          </a:solidFill>
          <a:latin typeface="Open Sans Light" pitchFamily="2" charset="0"/>
          <a:ea typeface="Open Sans Light" pitchFamily="2" charset="0"/>
          <a:cs typeface="Open Sans Light" pitchFamily="2" charset="0"/>
        </a:defRPr>
      </a:lvl1pPr>
      <a:lvl2pPr marL="685800" indent="-228600" algn="l" defTabSz="914400" rtl="0" eaLnBrk="1" latinLnBrk="0" hangingPunct="1">
        <a:lnSpc>
          <a:spcPct val="90000"/>
        </a:lnSpc>
        <a:spcBef>
          <a:spcPts val="500"/>
        </a:spcBef>
        <a:buClr>
          <a:srgbClr val="434343"/>
        </a:buClr>
        <a:buFont typeface="Arial" panose="020B0604020202020204" pitchFamily="34" charset="0"/>
        <a:buChar char="•"/>
        <a:defRPr sz="2400" b="0" i="0" kern="1200">
          <a:solidFill>
            <a:srgbClr val="434343"/>
          </a:solidFill>
          <a:latin typeface="Open Sans Light" pitchFamily="2" charset="0"/>
          <a:ea typeface="Open Sans Light" pitchFamily="2" charset="0"/>
          <a:cs typeface="Open Sans Light" pitchFamily="2" charset="0"/>
        </a:defRPr>
      </a:lvl2pPr>
      <a:lvl3pPr marL="1143000" indent="-228600" algn="l" defTabSz="914400" rtl="0" eaLnBrk="1" latinLnBrk="0" hangingPunct="1">
        <a:lnSpc>
          <a:spcPct val="90000"/>
        </a:lnSpc>
        <a:spcBef>
          <a:spcPts val="500"/>
        </a:spcBef>
        <a:buClr>
          <a:srgbClr val="434343"/>
        </a:buClr>
        <a:buFont typeface="Arial" panose="020B0604020202020204" pitchFamily="34" charset="0"/>
        <a:buChar char="•"/>
        <a:defRPr sz="2000" b="0" i="0" kern="1200">
          <a:solidFill>
            <a:srgbClr val="434343"/>
          </a:solidFill>
          <a:latin typeface="Open Sans Light" pitchFamily="2" charset="0"/>
          <a:ea typeface="Open Sans Light" pitchFamily="2" charset="0"/>
          <a:cs typeface="Open Sans Light" pitchFamily="2" charset="0"/>
        </a:defRPr>
      </a:lvl3pPr>
      <a:lvl4pPr marL="1600200" indent="-228600" algn="l" defTabSz="914400" rtl="0" eaLnBrk="1" latinLnBrk="0" hangingPunct="1">
        <a:lnSpc>
          <a:spcPct val="90000"/>
        </a:lnSpc>
        <a:spcBef>
          <a:spcPts val="500"/>
        </a:spcBef>
        <a:buClr>
          <a:srgbClr val="434343"/>
        </a:buClr>
        <a:buFont typeface="Arial" panose="020B0604020202020204" pitchFamily="34" charset="0"/>
        <a:buChar char="•"/>
        <a:defRPr sz="1800" b="0" i="0" kern="1200">
          <a:solidFill>
            <a:srgbClr val="434343"/>
          </a:solidFill>
          <a:latin typeface="Open Sans Light" pitchFamily="2" charset="0"/>
          <a:ea typeface="Open Sans Light" pitchFamily="2" charset="0"/>
          <a:cs typeface="Open Sans Light" pitchFamily="2" charset="0"/>
        </a:defRPr>
      </a:lvl4pPr>
      <a:lvl5pPr marL="2057400" indent="-228600" algn="l" defTabSz="914400" rtl="0" eaLnBrk="1" latinLnBrk="0" hangingPunct="1">
        <a:lnSpc>
          <a:spcPct val="90000"/>
        </a:lnSpc>
        <a:spcBef>
          <a:spcPts val="500"/>
        </a:spcBef>
        <a:buClr>
          <a:srgbClr val="434343"/>
        </a:buClr>
        <a:buFont typeface="Arial" panose="020B0604020202020204" pitchFamily="34" charset="0"/>
        <a:buChar char="•"/>
        <a:defRPr sz="1800" b="0" i="0" kern="1200">
          <a:solidFill>
            <a:srgbClr val="434343"/>
          </a:solidFill>
          <a:latin typeface="Open Sans Light" pitchFamily="2" charset="0"/>
          <a:ea typeface="Open Sans Light" pitchFamily="2" charset="0"/>
          <a:cs typeface="Open Sans Light" pitchFamily="2"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Einführung und Grundlagen</a:t>
            </a:r>
          </a:p>
        </p:txBody>
      </p:sp>
      <p:sp>
        <p:nvSpPr>
          <p:cNvPr id="3" name="Content Placeholder 2"/>
          <p:cNvSpPr>
            <a:spLocks noGrp="1"/>
          </p:cNvSpPr>
          <p:nvPr>
            <p:ph idx="1"/>
          </p:nvPr>
        </p:nvSpPr>
        <p:spPr/>
        <p:txBody>
          <a:bodyPr/>
          <a:lstStyle/>
          <a:p>
            <a:r>
              <a:t>&lt;div class="workshop-header title-slide"&gt;</a:t>
            </a:r>
          </a:p>
          <a:p>
            <a:r>
              <a:t>&lt;div class="vanilla-logo"&gt;</a:t>
            </a:r>
          </a:p>
          <a:p>
            <a:r>
              <a:t>&lt;img src="/images/VanillaCore_Vertical.png" alt="VanillaCore Logo"&gt;</a:t>
            </a:r>
          </a:p>
          <a:p>
            <a:r>
              <a:t>&lt;/div&gt;</a:t>
            </a:r>
          </a:p>
          <a:p>
            <a:r>
              <a:t>&lt;/div&gt;</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Arbeitsdefinition für diesen Workshop</a:t>
            </a:r>
          </a:p>
        </p:txBody>
      </p:sp>
      <p:sp>
        <p:nvSpPr>
          <p:cNvPr id="3" name="Content Placeholder 2"/>
          <p:cNvSpPr>
            <a:spLocks noGrp="1"/>
          </p:cNvSpPr>
          <p:nvPr>
            <p:ph idx="1"/>
          </p:nvPr>
        </p:nvSpPr>
        <p:spPr/>
        <p:txBody>
          <a:bodyPr/>
          <a:lstStyle/>
          <a:p>
            <a:r>
              <a:t>&lt;div class="highlight-box accent"&gt;</a:t>
            </a:r>
          </a:p>
          <a:p>
            <a:r>
              <a:t>&lt;strong&gt;Software-Architektur ist die Kunst, wichtige Designentscheidungen zu treffen, die die Struktur, das Verhalten und die Evolution eines Systems bestimmen - mit dem Ziel, fachliche Anforderungen optimal zu erfüllen.&lt;/strong&gt;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Enterprise-Kontext</a:t>
            </a:r>
          </a:p>
        </p:txBody>
      </p:sp>
      <p:sp>
        <p:nvSpPr>
          <p:cNvPr id="3" name="Content Placeholder 2"/>
          <p:cNvSpPr>
            <a:spLocks noGrp="1"/>
          </p:cNvSpPr>
          <p:nvPr>
            <p:ph idx="1"/>
          </p:nvPr>
        </p:nvSpPr>
        <p:spPr/>
        <p:txBody>
          <a:bodyPr/>
          <a:lstStyle/>
          <a:p>
            <a:r>
              <a:t>• **Legacy-Systeme** - Jahrzehntealte Systeme, die noch laufen müssen</a:t>
            </a:r>
          </a:p>
          <a:p>
            <a:r>
              <a:t>• **Regulatorische Anforderungen** - DSGVO, Compliance-Standards</a:t>
            </a:r>
          </a:p>
          <a:p>
            <a:r>
              <a:t>• **Hochverfügbarkeit** - 99.9%+ Uptime-Anforderungen</a:t>
            </a:r>
          </a:p>
          <a:p>
            <a:r>
              <a:t>• **Skalierung** - Millionen von Benutzern, große Datenmengen</a:t>
            </a:r>
          </a:p>
          <a:p>
            <a:r>
              <a:t>• **Sicherheit** - Kritische Geschäftsdaten, Cyber-Security</a:t>
            </a:r>
          </a:p>
          <a:p>
            <a:r>
              <a:t>• **Integration** - Dutzende von Systemen müssen zusammenarbeiten</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Architektur-Herausforderungen</a:t>
            </a:r>
          </a:p>
        </p:txBody>
      </p:sp>
      <p:sp>
        <p:nvSpPr>
          <p:cNvPr id="3" name="Content Placeholder 2"/>
          <p:cNvSpPr>
            <a:spLocks noGrp="1"/>
          </p:cNvSpPr>
          <p:nvPr>
            <p:ph idx="1"/>
          </p:nvPr>
        </p:nvSpPr>
        <p:spPr/>
        <p:txBody>
          <a:bodyPr/>
          <a:lstStyle/>
          <a:p>
            <a:r>
              <a:t>1. **Modernisierung bei laufendem Betrieb**</a:t>
            </a:r>
          </a:p>
          <a:p>
            <a:r>
              <a:t>2. **Compliance und Governance**</a:t>
            </a:r>
          </a:p>
          <a:p>
            <a:r>
              <a:t>3. **Performance bei hoher Last**</a:t>
            </a:r>
          </a:p>
          <a:p>
            <a:r>
              <a:t>4. **Kostenoptimierung bei gleichzeitig hoher Qualität**</a:t>
            </a:r>
          </a:p>
          <a:p>
            <a:r>
              <a:t>&lt;div class="highlight-box accent"&gt;</a:t>
            </a:r>
          </a:p>
          <a:p>
            <a:r>
              <a:t>&lt;strong&gt;Kernbotschaft:&lt;/strong&gt; Architektur ist nicht nur Technik. Sie muss Geschäftsziele verstehen und unterstützen.</a:t>
            </a:r>
          </a:p>
          <a:p>
            <a:r>
              <a:t>&lt;/div&gt;</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Diskussion</a:t>
            </a:r>
          </a:p>
        </p:txBody>
      </p:sp>
      <p:sp>
        <p:nvSpPr>
          <p:cNvPr id="3" name="Content Placeholder 2"/>
          <p:cNvSpPr>
            <a:spLocks noGrp="1"/>
          </p:cNvSpPr>
          <p:nvPr>
            <p:ph idx="1"/>
          </p:nvPr>
        </p:nvSpPr>
        <p:spPr/>
        <p:txBody>
          <a:bodyPr/>
          <a:lstStyle/>
          <a:p>
            <a:r>
              <a:t>&lt;div class="interactive-question"&gt;</a:t>
            </a:r>
          </a:p>
          <a:p>
            <a:r>
              <a:t>&lt;strong&gt;Reflexionsfragen:&lt;/strong&gt;&lt;br&gt;</a:t>
            </a:r>
          </a:p>
          <a:p>
            <a:r>
              <a:t>• Was war Ihre wichtigste Architektur-Entscheidung?&lt;br&gt;</a:t>
            </a:r>
          </a:p>
          <a:p>
            <a:r>
              <a:t>• Wann haben Sie gemerkt, dass eine Entscheidung falsch war?&lt;br&gt;</a:t>
            </a:r>
          </a:p>
          <a:p>
            <a:r>
              <a:t>• Was unterscheidet gute von schlechter Software-Architektur?</a:t>
            </a:r>
          </a:p>
          <a:p>
            <a:r>
              <a:t>&lt;/div&gt;</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Lernziele</a:t>
            </a:r>
          </a:p>
        </p:txBody>
      </p:sp>
      <p:sp>
        <p:nvSpPr>
          <p:cNvPr id="3" name="Content Placeholder 2"/>
          <p:cNvSpPr>
            <a:spLocks noGrp="1"/>
          </p:cNvSpPr>
          <p:nvPr>
            <p:ph idx="1"/>
          </p:nvPr>
        </p:nvSpPr>
        <p:spPr/>
        <p:txBody>
          <a:bodyPr/>
          <a:lstStyle/>
          <a:p>
            <a:r>
              <a:t>• Verständnis für sauberen Code</a:t>
            </a:r>
          </a:p>
          <a:p>
            <a:r>
              <a:t>• Unterschied zwischen clever und lesbar</a:t>
            </a:r>
          </a:p>
          <a:p>
            <a:r>
              <a:t>• Wartbarkeit als Ziel</a:t>
            </a:r>
          </a:p>
          <a:p>
            <a:r>
              <a:t>• Technische Schulden vermeiden</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Was bedeutet "sauber"?</a:t>
            </a:r>
          </a:p>
        </p:txBody>
      </p:sp>
      <p:sp>
        <p:nvSpPr>
          <p:cNvPr id="3" name="Content Placeholder 2"/>
          <p:cNvSpPr>
            <a:spLocks noGrp="1"/>
          </p:cNvSpPr>
          <p:nvPr>
            <p:ph idx="1"/>
          </p:nvPr>
        </p:nvSpPr>
        <p:spPr/>
        <p:txBody>
          <a:bodyPr/>
          <a:lstStyle/>
          <a:p>
            <a:r>
              <a:t>• **Aufgeräumt und organisiert**</a:t>
            </a:r>
          </a:p>
          <a:p>
            <a:r>
              <a:t>• **Alles hat seinen Platz**</a:t>
            </a:r>
          </a:p>
          <a:p>
            <a:r>
              <a:t>• **Man findet schnell, was man sucht**</a:t>
            </a:r>
          </a:p>
          <a:p>
            <a:r>
              <a:t>• **Nichts Überflüssiges liegt herum**</a:t>
            </a:r>
          </a:p>
          <a:p>
            <a:r>
              <a:t>• **Funktional und effizient**</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Clean Code nach Robert C. Martin</a:t>
            </a:r>
          </a:p>
        </p:txBody>
      </p:sp>
      <p:sp>
        <p:nvSpPr>
          <p:cNvPr id="3" name="Content Placeholder 2"/>
          <p:cNvSpPr>
            <a:spLocks noGrp="1"/>
          </p:cNvSpPr>
          <p:nvPr>
            <p:ph idx="1"/>
          </p:nvPr>
        </p:nvSpPr>
        <p:spPr/>
        <p:txBody>
          <a:bodyPr/>
          <a:lstStyle/>
          <a:p>
            <a:r>
              <a:t>&lt;strong&gt;"Clean code is code that has been taken care of. Someone has taken the time to keep it simple and orderly."&lt;/strong&gt;</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 5 Grundregeln des Clean Code</a:t>
            </a:r>
          </a:p>
        </p:txBody>
      </p:sp>
      <p:sp>
        <p:nvSpPr>
          <p:cNvPr id="3" name="Content Placeholder 2"/>
          <p:cNvSpPr>
            <a:spLocks noGrp="1"/>
          </p:cNvSpPr>
          <p:nvPr>
            <p:ph idx="1"/>
          </p:nvPr>
        </p:nvSpPr>
        <p:spPr/>
        <p:txBody>
          <a:bodyPr/>
          <a:lstStyle/>
          <a:p>
            <a:r>
              <a:t>&lt;h5&gt;Beispiel: Variable Namen&lt;/h5&gt;</a:t>
            </a:r>
          </a:p>
          <a:p>
            <a:r>
              <a:t>&lt;pre&gt;&lt;code&gt;❌ SCHLECHT: int d; // elapsed time in days</a:t>
            </a:r>
          </a:p>
          <a:p>
            <a:r>
              <a:t>✅ GUT:     int elapsedTimeInDays;</a:t>
            </a:r>
          </a:p>
          <a:p>
            <a:r>
              <a:t>❌ SCHLECHT: if(u.getAge()&gt;18 &amp;&amp; u.getAge()&lt;65 &amp;&amp; u.isActive())</a:t>
            </a:r>
          </a:p>
          <a:p>
            <a:r>
              <a:t>✅ GUT:     if(user.isEligibleForService())&lt;/code&gt;&lt;/pre&gt;</a:t>
            </a:r>
          </a:p>
          <a:p>
            <a:r>
              <a:t>&lt;/div&gt;</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Eindeutige Namen</a:t>
            </a:r>
          </a:p>
        </p:txBody>
      </p:sp>
      <p:sp>
        <p:nvSpPr>
          <p:cNvPr id="3" name="Content Placeholder 2"/>
          <p:cNvSpPr>
            <a:spLocks noGrp="1"/>
          </p:cNvSpPr>
          <p:nvPr>
            <p:ph idx="1"/>
          </p:nvPr>
        </p:nvSpPr>
        <p:spPr/>
        <p:txBody>
          <a:bodyPr/>
          <a:lstStyle/>
          <a:p>
            <a:r>
              <a:t>• **Funktionen** - Verben (calculateTax, sendEmail)</a:t>
            </a:r>
          </a:p>
          <a:p>
            <a:r>
              <a:t>• **Variablen** - Substantive (customerName, orderTotal)</a:t>
            </a:r>
          </a:p>
          <a:p>
            <a:r>
              <a:t>• **Boolean** - Fragen (isValid, hasPermission)</a:t>
            </a:r>
          </a:p>
          <a:p>
            <a:r>
              <a:t>• **Konstanten** - Großbuchstaben (MAX_RETRY_COUNT)</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Kurze Funktionen</a:t>
            </a:r>
          </a:p>
        </p:txBody>
      </p:sp>
      <p:sp>
        <p:nvSpPr>
          <p:cNvPr id="3" name="Content Placeholder 2"/>
          <p:cNvSpPr>
            <a:spLocks noGrp="1"/>
          </p:cNvSpPr>
          <p:nvPr>
            <p:ph idx="1"/>
          </p:nvPr>
        </p:nvSpPr>
        <p:spPr/>
        <p:txBody>
          <a:bodyPr/>
          <a:lstStyle/>
          <a:p>
            <a:r>
              <a:t>• Eine Funktion = Ein Gedanke</a:t>
            </a:r>
          </a:p>
          <a:p>
            <a:r>
              <a:t>• Faustregeln: Max. 20 Zeilen, max. 3 Parameter</a:t>
            </a:r>
          </a:p>
          <a:p>
            <a:r>
              <a:t>• "Extract Till You Drop" - so lange extrahieren, bis es nicht mehr geht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Agenda Einführung</a:t>
            </a:r>
          </a:p>
        </p:txBody>
      </p:sp>
      <p:sp>
        <p:nvSpPr>
          <p:cNvPr id="3" name="Content Placeholder 2"/>
          <p:cNvSpPr>
            <a:spLocks noGrp="1"/>
          </p:cNvSpPr>
          <p:nvPr>
            <p:ph idx="1" sz="half"/>
          </p:nvPr>
        </p:nvSpPr>
        <p:spPr/>
        <p:txBody>
          <a:bodyPr/>
          <a:lstStyle/>
          <a:p>
            <a:r>
              <a:t>• **Was ist Software-Architektur?**</a:t>
            </a:r>
          </a:p>
          <a:p>
            <a:r>
              <a:t>• **Clean Code Grundlagen**</a:t>
            </a:r>
          </a:p>
          <a:p>
            <a:r>
              <a:t>• **Fachlichkeit vor Technik**</a:t>
            </a:r>
          </a:p>
          <a:p>
            <a:r>
              <a:t>• **Design Patterns Motivation**</a:t>
            </a:r>
          </a:p>
          <a:p>
            <a:r>
              <a:t>• **Refactoring Philosophie**</a:t>
            </a:r>
          </a:p>
        </p:txBody>
      </p:sp>
      <p:sp>
        <p:nvSpPr>
          <p:cNvPr id="4" name="Content Placeholder 3"/>
          <p:cNvSpPr>
            <a:spLocks noGrp="1"/>
          </p:cNvSpPr>
          <p:nvPr>
            <p:ph idx="2" sz="half"/>
          </p:nvPr>
        </p:nvSpPr>
        <p:spPr/>
        <p:txBody>
          <a:bodyPr/>
          <a:lstStyle/>
          <a:p>
            <a:r>
              <a:t>• Lernziele:</a:t>
            </a:r>
          </a:p>
          <a:p>
            <a:r>
              <a:t>• Gemeinsames Verständnis von Software-Architektur entwickeln</a:t>
            </a:r>
          </a:p>
          <a:p>
            <a:r>
              <a:t>• Clean Code Prinzipien verstehen und anwenden</a:t>
            </a:r>
          </a:p>
          <a:p>
            <a:r>
              <a:t>• Domain-First statt Technology-First Denken etablieren</a:t>
            </a:r>
          </a:p>
          <a:p>
            <a:r>
              <a:t>• Motivation für Design Patterns verstehen</a:t>
            </a:r>
          </a:p>
          <a:p>
            <a:r>
              <a:t>• Refactoring als kontinuierlichen Prozess begreifen</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Selbstdokumentierender Code</a:t>
            </a:r>
          </a:p>
        </p:txBody>
      </p:sp>
      <p:sp>
        <p:nvSpPr>
          <p:cNvPr id="3" name="Content Placeholder 2"/>
          <p:cNvSpPr>
            <a:spLocks noGrp="1"/>
          </p:cNvSpPr>
          <p:nvPr>
            <p:ph idx="1"/>
          </p:nvPr>
        </p:nvSpPr>
        <p:spPr/>
        <p:txBody>
          <a:bodyPr/>
          <a:lstStyle/>
          <a:p>
            <a:r>
              <a:t>&lt;h5&gt;Kommentare vermeiden&lt;/h5&gt;</a:t>
            </a:r>
          </a:p>
          <a:p>
            <a:r>
              <a:t>&lt;pre&gt;&lt;code&gt;❌ SCHLECHT:</a:t>
            </a:r>
          </a:p>
          <a:p>
            <a:r>
              <a:t>// Check if employee is eligible for bonus</a:t>
            </a:r>
          </a:p>
          <a:p>
            <a:r>
              <a:t>if (employee.getYearsOfService() &gt; 5 &amp;&amp; employee.getPerformanceRating() &gt; 7)</a:t>
            </a:r>
          </a:p>
          <a:p>
            <a:r>
              <a:t>✅ GUT:</a:t>
            </a:r>
          </a:p>
          <a:p>
            <a:r>
              <a:t>if (employee.isEligibleForBonus())&lt;/code&gt;&lt;/pre&gt;</a:t>
            </a:r>
          </a:p>
          <a:p>
            <a:r>
              <a:t>&lt;/div&gt;</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Konsistenz</a:t>
            </a:r>
          </a:p>
        </p:txBody>
      </p:sp>
      <p:sp>
        <p:nvSpPr>
          <p:cNvPr id="3" name="Content Placeholder 2"/>
          <p:cNvSpPr>
            <a:spLocks noGrp="1"/>
          </p:cNvSpPr>
          <p:nvPr>
            <p:ph idx="1"/>
          </p:nvPr>
        </p:nvSpPr>
        <p:spPr/>
        <p:txBody>
          <a:bodyPr/>
          <a:lstStyle/>
          <a:p>
            <a:r>
              <a:t>• Gleiche Namenskonventionen</a:t>
            </a:r>
          </a:p>
          <a:p>
            <a:r>
              <a:t>• Gleiche Formatierung</a:t>
            </a:r>
          </a:p>
          <a:p>
            <a:r>
              <a:t>• Gleiche Patterns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Lesbarkeit vs. Cleverness</a:t>
            </a:r>
          </a:p>
        </p:txBody>
      </p:sp>
      <p:sp>
        <p:nvSpPr>
          <p:cNvPr id="3" name="Content Placeholder 2"/>
          <p:cNvSpPr>
            <a:spLocks noGrp="1"/>
          </p:cNvSpPr>
          <p:nvPr>
            <p:ph idx="1"/>
          </p:nvPr>
        </p:nvSpPr>
        <p:spPr/>
        <p:txBody>
          <a:bodyPr/>
          <a:lstStyle/>
          <a:p>
            <a:r>
              <a:t>// Clever, aber unleserlich:</a:t>
            </a:r>
          </a:p>
          <a:p>
            <a:r>
              <a:t>return condition ? value1 : condition2 ? value2 : condition3 ? value3 : defaultValue;</a:t>
            </a:r>
          </a:p>
          <a:p>
            <a:r>
              <a:t>// Lesbar und verständlich:</a:t>
            </a:r>
          </a:p>
          <a:p>
            <a:r>
              <a:t>if (isHighPriorityCustomer()) {</a:t>
            </a:r>
          </a:p>
          <a:p>
            <a:r>
              <a:t>    return PREMIUM_SERVICE_LEVEL;</a:t>
            </a:r>
          </a:p>
          <a:p>
            <a:r>
              <a:t>}</a:t>
            </a:r>
          </a:p>
          <a:p>
            <a:r>
              <a:t>if (isRegularCustomer()) {</a:t>
            </a:r>
          </a:p>
          <a:p>
            <a:r>
              <a:t>    return STANDARD_SERVICE_LEVEL; </a:t>
            </a:r>
          </a:p>
          <a:p>
            <a:r>
              <a:t>}</a:t>
            </a:r>
          </a:p>
          <a:p>
            <a:r>
              <a:t>if (isTrialCustomer()) {</a:t>
            </a:r>
          </a:p>
          <a:p>
            <a:r>
              <a:t>    return BASIC_SERVICE_LEVEL;</a:t>
            </a:r>
          </a:p>
          <a:p>
            <a:r>
              <a:t>}</a:t>
            </a:r>
          </a:p>
          <a:p>
            <a:r>
              <a:t>return DEFAULT_SERVICE_LEVEL;</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Warum Lesbarkeit gewinnt</a:t>
            </a:r>
          </a:p>
        </p:txBody>
      </p:sp>
      <p:sp>
        <p:nvSpPr>
          <p:cNvPr id="3" name="Content Placeholder 2"/>
          <p:cNvSpPr>
            <a:spLocks noGrp="1"/>
          </p:cNvSpPr>
          <p:nvPr>
            <p:ph idx="1"/>
          </p:nvPr>
        </p:nvSpPr>
        <p:spPr/>
        <p:txBody>
          <a:bodyPr/>
          <a:lstStyle/>
          <a:p>
            <a:r>
              <a:t>• **Code wird öfter gelesen als geschrieben**</a:t>
            </a:r>
          </a:p>
          <a:p>
            <a:r>
              <a:t>• Code wird häufiger debuggt als geschrieben</a:t>
            </a:r>
          </a:p>
          <a:p>
            <a:r>
              <a:t>• Neue Teammitglieder müssen Code verstehen</a:t>
            </a:r>
          </a:p>
          <a:p>
            <a:r>
              <a:t>• Wartung und Erweiterung brauchen Verständnis</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Wartbarkeit als Ziel</a:t>
            </a:r>
          </a:p>
        </p:txBody>
      </p:sp>
      <p:sp>
        <p:nvSpPr>
          <p:cNvPr id="3" name="Content Placeholder 2"/>
          <p:cNvSpPr>
            <a:spLocks noGrp="1"/>
          </p:cNvSpPr>
          <p:nvPr>
            <p:ph idx="1"/>
          </p:nvPr>
        </p:nvSpPr>
        <p:spPr/>
        <p:txBody>
          <a:bodyPr/>
          <a:lstStyle/>
          <a:p>
            <a:r>
              <a:t>• **Entwicklung** - 20% der Gesamtkosten</a:t>
            </a:r>
          </a:p>
          <a:p>
            <a:r>
              <a:t>• **Wartung** - 80% der Gesamtkosten</a:t>
            </a:r>
          </a:p>
          <a:p>
            <a:r>
              <a:t>• Wartbarkeits-Faktoren:</a:t>
            </a:r>
          </a:p>
          <a:p>
            <a:r>
              <a:t>• Enterprise-Beispiel:</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Technische Schulden</a:t>
            </a:r>
          </a:p>
        </p:txBody>
      </p:sp>
      <p:sp>
        <p:nvSpPr>
          <p:cNvPr id="3" name="Content Placeholder 2"/>
          <p:cNvSpPr>
            <a:spLocks noGrp="1"/>
          </p:cNvSpPr>
          <p:nvPr>
            <p:ph idx="1"/>
          </p:nvPr>
        </p:nvSpPr>
        <p:spPr/>
        <p:txBody>
          <a:bodyPr/>
          <a:lstStyle/>
          <a:p>
            <a:r>
              <a:t>&gt; *"Technical debt is a metaphor referring to the eventual consequences of poor system design, software architecture or software development within a codebase."*</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"Wir machen es schnell und dirty, räumen aber nächste Woche auf"</a:t>
            </a:r>
          </a:p>
          <a:p>
            <a:r>
              <a:t>• Kann strategisch sinnvoll sein (Time-to-Market)</a:t>
            </a:r>
          </a:p>
          <a:p>
            <a:r>
              <a:t>• Entstehen durch Unwissen oder mangelnde Skills</a:t>
            </a:r>
          </a:p>
          <a:p>
            <a:r>
              <a:t>• Die gefährlichste Art von Schulden</a:t>
            </a:r>
          </a:p>
          <a:p>
            <a:r>
              <a:t>• Änderung der Anforderungen macht bisherigen Code obsolet</a:t>
            </a:r>
          </a:p>
          <a:p>
            <a:r>
              <a:t>• Nicht vermeidbar, aber managbar</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**Zinsen** - Jede Änderung dauert länger</a:t>
            </a:r>
          </a:p>
          <a:p>
            <a:r>
              <a:t>• **Hauptsumme** - Aufwand für Refactoring</a:t>
            </a:r>
          </a:p>
          <a:p>
            <a:r>
              <a:t>• **Insolvenz** - System nicht mehr wartbar</a:t>
            </a:r>
          </a:p>
          <a:p>
            <a:r>
              <a:t>• Schulden-Management:</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Diskussionsfragen</a:t>
            </a:r>
          </a:p>
        </p:txBody>
      </p:sp>
      <p:sp>
        <p:nvSpPr>
          <p:cNvPr id="3" name="Content Placeholder 2"/>
          <p:cNvSpPr>
            <a:spLocks noGrp="1"/>
          </p:cNvSpPr>
          <p:nvPr>
            <p:ph idx="1"/>
          </p:nvPr>
        </p:nvSpPr>
        <p:spPr/>
        <p:txBody>
          <a:bodyPr/>
          <a:lstStyle/>
          <a:p>
            <a:r>
              <a:t>Clean Code ist nicht Perfektionismus. Es ist eine Investition in die Zukunft.</a:t>
            </a:r>
          </a:p>
          <a:p>
            <a:r>
              <a:t>1. "Wann haben Sie zuletzt Code gelesen und gedacht: 'Das verstehe ich nicht'?"</a:t>
            </a:r>
          </a:p>
          <a:p>
            <a:r>
              <a:t>2. "Was ist schwieriger: Neuen Code schreiben oder alten Code verstehen?"</a:t>
            </a:r>
          </a:p>
          <a:p>
            <a:r>
              <a:t>3. "Wie erklären Sie Management, warum Clean Code wichtig ist?"</a:t>
            </a:r>
          </a:p>
          <a:p>
            <a:r>
              <a:t>*Diese Grundlagen führen uns zur wichtigsten Erkenntnis: Fachlichkeit muss vor Technik kommen!*</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Lernziele</a:t>
            </a:r>
          </a:p>
        </p:txBody>
      </p:sp>
      <p:sp>
        <p:nvSpPr>
          <p:cNvPr id="3" name="Content Placeholder 2"/>
          <p:cNvSpPr>
            <a:spLocks noGrp="1"/>
          </p:cNvSpPr>
          <p:nvPr>
            <p:ph idx="1"/>
          </p:nvPr>
        </p:nvSpPr>
        <p:spPr/>
        <p:txBody>
          <a:bodyPr/>
          <a:lstStyle/>
          <a:p>
            <a:r>
              <a:t>• Technology-First Anti-Pattern erkennen</a:t>
            </a:r>
          </a:p>
          <a:p>
            <a:r>
              <a:t>• Domain-Driven Design Grundgedanke verstehen</a:t>
            </a:r>
          </a:p>
          <a:p>
            <a:r>
              <a:t>• Richtige Reihenfolge: Fachlichkeit, Architektur, Technologie</a:t>
            </a:r>
          </a:p>
          <a:p>
            <a:r>
              <a:t>• Typische Fehlentscheidungen als Warnung verstehen</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Lernziele</a:t>
            </a:r>
          </a:p>
        </p:txBody>
      </p:sp>
      <p:sp>
        <p:nvSpPr>
          <p:cNvPr id="3" name="Content Placeholder 2"/>
          <p:cNvSpPr>
            <a:spLocks noGrp="1"/>
          </p:cNvSpPr>
          <p:nvPr>
            <p:ph idx="1"/>
          </p:nvPr>
        </p:nvSpPr>
        <p:spPr/>
        <p:txBody>
          <a:bodyPr/>
          <a:lstStyle/>
          <a:p>
            <a:r>
              <a:t>• Gemeinsames Verständnis von Software-Architektur</a:t>
            </a:r>
          </a:p>
          <a:p>
            <a:r>
              <a:t>• Verschiedene Definitionen kennenlernen</a:t>
            </a:r>
          </a:p>
          <a:p>
            <a:r>
              <a:t>• Enterprise-Kontext verstehen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Das häufigste Anti-Pattern: Technology-First</a:t>
            </a:r>
          </a:p>
        </p:txBody>
      </p:sp>
      <p:sp>
        <p:nvSpPr>
          <p:cNvPr id="3" name="Content Placeholder 2"/>
          <p:cNvSpPr>
            <a:spLocks noGrp="1"/>
          </p:cNvSpPr>
          <p:nvPr>
            <p:ph idx="1"/>
          </p:nvPr>
        </p:nvSpPr>
        <p:spPr/>
        <p:txBody>
          <a:bodyPr/>
          <a:lstStyle/>
          <a:p>
            <a:r>
              <a:t>• "Wir nutzen jetzt Microservices!" - Aber warum?</a:t>
            </a:r>
          </a:p>
          <a:p>
            <a:r>
              <a:t>• "Lass uns auf Kubernetes umsteigen!" - Aber welches Problem löst das?</a:t>
            </a:r>
          </a:p>
          <a:p>
            <a:r>
              <a:t>• "Wir brauchen eine Event-Driven Architecture!" - Aber passt das zu unserer Fachlichkeit?</a:t>
            </a:r>
          </a:p>
          <a:p>
            <a:r>
              <a:t>• "NoSQL ist modern, weg mit der relationalen DB!" - Aber was sind unsere Datenanforderungen?</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1. **Techniker denken technisch** - das ist normal</a:t>
            </a:r>
          </a:p>
          <a:p>
            <a:r>
              <a:t>2. **Marketing macht Technologie sexy** - Buzzwords verkaufen sich</a:t>
            </a:r>
          </a:p>
          <a:p>
            <a:r>
              <a:t>3. **CV-Driven Development** - "Ich will Kubernetes lernen"</a:t>
            </a:r>
          </a:p>
          <a:p>
            <a:r>
              <a:t>4. **Komplexität wirkt professionell** - Einfachheit wird unterschätzt</a:t>
            </a:r>
          </a:p>
          <a:p>
            <a:r>
              <a:t>5. **Copy-Paste Architecture** - "Netflix macht das so"</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Typische Beispiele für Technology-First</a:t>
            </a:r>
          </a:p>
        </p:txBody>
      </p:sp>
      <p:sp>
        <p:nvSpPr>
          <p:cNvPr id="3" name="Content Placeholder 2"/>
          <p:cNvSpPr>
            <a:spLocks noGrp="1"/>
          </p:cNvSpPr>
          <p:nvPr>
            <p:ph idx="1"/>
          </p:nvPr>
        </p:nvSpPr>
        <p:spPr/>
        <p:txBody>
          <a:bodyPr/>
          <a:lstStyle/>
          <a:p>
            <a:r>
              <a:t>• Monolith in 20+ Services aufteilen</a:t>
            </a:r>
          </a:p>
          <a:p>
            <a:r>
              <a:t>• Kubernetes-Cluster für alles</a:t>
            </a:r>
          </a:p>
          <a:p>
            <a:r>
              <a:t>• Event-Sourcing mit Message Queues</a:t>
            </a:r>
          </a:p>
          <a:p>
            <a:r>
              <a:t>• 3x höhere Komplexität</a:t>
            </a:r>
          </a:p>
          <a:p>
            <a:r>
              <a:t>• Latenz-Probleme durch Netzwerk-Calls</a:t>
            </a:r>
          </a:p>
          <a:p>
            <a:r>
              <a:t>• Entwicklungszeit verdoppelt</a:t>
            </a:r>
          </a:p>
          <a:p>
            <a:r>
              <a:t>• Debugging wird zum Albtraum</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"NoSQL ist skalierbar und modern"</a:t>
            </a:r>
          </a:p>
          <a:p>
            <a:r>
              <a:t>• Migration auf Document-Database</a:t>
            </a:r>
          </a:p>
          <a:p>
            <a:r>
              <a:t>• "Schema-less ist flexibler"</a:t>
            </a:r>
          </a:p>
          <a:p>
            <a:r>
              <a:t>• Datenkonsistenz-Probleme</a:t>
            </a:r>
          </a:p>
          <a:p>
            <a:r>
              <a:t>• Komplexe Joins unmöglich</a:t>
            </a:r>
          </a:p>
          <a:p>
            <a:r>
              <a:t>• Performance schlechter als vorher</a:t>
            </a:r>
          </a:p>
          <a:p>
            <a:r>
              <a:t>• Migration zurück nach 18 Monaten</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"Events sind die Zukunft"</a:t>
            </a:r>
          </a:p>
          <a:p>
            <a:r>
              <a:t>• Alles asynchron machen</a:t>
            </a:r>
          </a:p>
          <a:p>
            <a:r>
              <a:t>• Event-Sourcing für alles</a:t>
            </a:r>
          </a:p>
          <a:p>
            <a:r>
              <a:t>• Eventual Consistency verwirrt Benutzer</a:t>
            </a:r>
          </a:p>
          <a:p>
            <a:r>
              <a:t>• Debugging unmöglich</a:t>
            </a:r>
          </a:p>
          <a:p>
            <a:r>
              <a:t>• Race Conditions überall</a:t>
            </a:r>
          </a:p>
          <a:p>
            <a:r>
              <a:t>• Rollback zu synchronen APIs nach 2 Jahren</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Domain-Driven Design: Fachlichkeit First</a:t>
            </a:r>
          </a:p>
        </p:txBody>
      </p:sp>
      <p:sp>
        <p:nvSpPr>
          <p:cNvPr id="3" name="Content Placeholder 2"/>
          <p:cNvSpPr>
            <a:spLocks noGrp="1"/>
          </p:cNvSpPr>
          <p:nvPr>
            <p:ph idx="1"/>
          </p:nvPr>
        </p:nvSpPr>
        <p:spPr/>
        <p:txBody>
          <a:bodyPr/>
          <a:lstStyle/>
          <a:p>
            <a:r>
              <a:t>&gt; *"The heart of software is its ability to solve domain-related problems for its user. All other concerns, however fascinating, should be subordinated."*</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r>
              <a:t>• Was ist das Geschäftsproblem?</a:t>
            </a:r>
          </a:p>
          <a:p>
            <a:r>
              <a:t>• Wie arbeiten die Fachexperten heute?</a:t>
            </a:r>
          </a:p>
          <a:p>
            <a:r>
              <a:t>• Welche Regeln und Prozesse gibt es?</a:t>
            </a:r>
          </a:p>
          <a:p>
            <a:r>
              <a:t>• Was sind die echten Anforderungen?</a:t>
            </a:r>
          </a:p>
          <a:p>
            <a:r>
              <a:t>• Welche fachlichen Bereiche (Domains) gibt es?</a:t>
            </a:r>
          </a:p>
        </p:txBody>
      </p:sp>
      <p:sp>
        <p:nvSpPr>
          <p:cNvPr id="4" name="Content Placeholder 3"/>
          <p:cNvSpPr>
            <a:spLocks noGrp="1"/>
          </p:cNvSpPr>
          <p:nvPr>
            <p:ph idx="2" sz="half"/>
          </p:nvPr>
        </p:nvSpPr>
        <p:spPr/>
        <p:txBody>
          <a:bodyPr/>
          <a:lstStyle/>
          <a:p>
            <a:r>
              <a:t>• Wie schneiden wir die Bereiche (Bounded Contexts)?</a:t>
            </a:r>
          </a:p>
          <a:p>
            <a:r>
              <a:t>• Welche fachlichen Services brauchen wir?</a:t>
            </a:r>
          </a:p>
          <a:p>
            <a:r>
              <a:t>• Wie modellieren wir die Geschäftslogik?</a:t>
            </a:r>
          </a:p>
          <a:p>
            <a:r>
              <a:t>• Welche Technologie unterstützt unser fachliches Modell am besten?</a:t>
            </a:r>
          </a:p>
          <a:p>
            <a:r>
              <a:t>• Was löst unsere spezifischen Probleme?</a:t>
            </a:r>
          </a:p>
          <a:p>
            <a:r>
              <a:t>• Was passt zu unserem Team und unserer Infrastruktur?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Technology-First (falsch):</a:t>
            </a:r>
          </a:p>
          <a:p>
            <a:r>
              <a:t>"Wir bauen eine Event-Driven Microservices-Architektur mit Message Queues und Container-Orchestrierung"</a:t>
            </a:r>
          </a:p>
          <a:p>
            <a:r>
              <a:t>#### Domain-First (richtig):</a:t>
            </a:r>
          </a:p>
          <a:p>
            <a:r>
              <a:t>1. **Fachlichkeit:** Kunde möchte Produkt bestellen → Verfügbarkeit prüfen → Vertrag erstellen → Bereitstellung beauftragen</a:t>
            </a:r>
          </a:p>
          <a:p>
            <a:r>
              <a:t>2. **Fachliche Architektur:** CustomerManagement, ProductCatalog, OrderProcessing, Provisioning</a:t>
            </a:r>
          </a:p>
          <a:p>
            <a:r>
              <a:t>3. **Technologie:** REST APIs reichen, relationale DB für Konsistenz, einfaches Messaging für Entkopplung</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 richtige Herangehensweise</a:t>
            </a:r>
          </a:p>
        </p:txBody>
      </p:sp>
      <p:sp>
        <p:nvSpPr>
          <p:cNvPr id="3" name="Content Placeholder 2"/>
          <p:cNvSpPr>
            <a:spLocks noGrp="1"/>
          </p:cNvSpPr>
          <p:nvPr>
            <p:ph idx="1"/>
          </p:nvPr>
        </p:nvSpPr>
        <p:spPr/>
        <p:txBody>
          <a:bodyPr/>
          <a:lstStyle/>
          <a:p>
            <a:r>
              <a:t>#### Phase 1: Fachlichkeit verstehen</a:t>
            </a:r>
          </a:p>
          <a:p>
            <a:r>
              <a:t>1. **Was** soll das System tun?</a:t>
            </a:r>
          </a:p>
          <a:p>
            <a:r>
              <a:t>2. **Warum** ist das wichtig für das Business?</a:t>
            </a:r>
          </a:p>
          <a:p>
            <a:r>
              <a:t>3. **Wer** sind die Stakeholder?</a:t>
            </a:r>
          </a:p>
          <a:p>
            <a:r>
              <a:t>4. **Wie** funktioniert der Prozess heute?</a:t>
            </a:r>
          </a:p>
          <a:p>
            <a:r>
              <a:t>#### Phase 2: Fachliche Lösung entwerfen</a:t>
            </a:r>
          </a:p>
          <a:p>
            <a:r>
              <a:t>5. **Welche** fachlichen Bereiche gibt es?</a:t>
            </a:r>
          </a:p>
          <a:p>
            <a:r>
              <a:t>6. **Wo** sind die Grenzen zwischen den Bereichen?</a:t>
            </a:r>
          </a:p>
          <a:p>
            <a:r>
              <a:t>7. **Wie** kommunizieren die Bereiche?</a:t>
            </a:r>
          </a:p>
          <a:p>
            <a:r>
              <a:t>#### Phase 3: Technologie auswählen (erst jetzt!)</a:t>
            </a:r>
          </a:p>
          <a:p>
            <a:r>
              <a:t>8. **Womit** implementieren wir das am besten?</a:t>
            </a:r>
          </a:p>
          <a:p>
            <a:r>
              <a:t>9. **Was** löst unsere spezifischen Probleme?</a:t>
            </a:r>
          </a:p>
          <a:p>
            <a:r>
              <a:t>10. **Wie** fügt es sich in unsere Landschaft ein?</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Warnsignale für Technology-First</a:t>
            </a:r>
          </a:p>
        </p:txBody>
      </p:sp>
      <p:sp>
        <p:nvSpPr>
          <p:cNvPr id="3" name="Content Placeholder 2"/>
          <p:cNvSpPr>
            <a:spLocks noGrp="1"/>
          </p:cNvSpPr>
          <p:nvPr>
            <p:ph idx="1"/>
          </p:nvPr>
        </p:nvSpPr>
        <p:spPr/>
        <p:txBody>
          <a:bodyPr/>
          <a:lstStyle/>
          <a:p>
            <a:r>
              <a:t>• "Das ist modern/trendy/hip"</a:t>
            </a:r>
          </a:p>
          <a:p>
            <a:r>
              <a:t>• "Das macht Netflix/Google/Amazon auch"</a:t>
            </a:r>
          </a:p>
          <a:p>
            <a:r>
              <a:t>• "Das steht in meinem Lebenslauf gut"</a:t>
            </a:r>
          </a:p>
          <a:p>
            <a:r>
              <a:t>• "Das ist die Zukunft"</a:t>
            </a:r>
          </a:p>
          <a:p>
            <a:r>
              <a:t>• "Das ist skalierbar" (ohne Nachweis des Skalierungsbedarfs)</a:t>
            </a:r>
          </a:p>
          <a:p>
            <a:r>
              <a:t>• "Das ist performant" (ohne Performance-Anforderungen)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Einstiegsfrage</a:t>
            </a:r>
          </a:p>
        </p:txBody>
      </p:sp>
      <p:sp>
        <p:nvSpPr>
          <p:cNvPr id="3" name="Content Placeholder 2"/>
          <p:cNvSpPr>
            <a:spLocks noGrp="1"/>
          </p:cNvSpPr>
          <p:nvPr>
            <p:ph idx="1"/>
          </p:nvPr>
        </p:nvSpPr>
        <p:spPr/>
        <p:txBody>
          <a:bodyPr/>
          <a:lstStyle/>
          <a:p>
            <a:r>
              <a:t>• "Das große Ganze"</a:t>
            </a:r>
          </a:p>
          <a:p>
            <a:r>
              <a:t>• "Struktur der Software"</a:t>
            </a:r>
          </a:p>
          <a:p>
            <a:r>
              <a:t>• "Komponenten und deren Beziehungen"</a:t>
            </a:r>
          </a:p>
          <a:p>
            <a:r>
              <a:t>• "Wie alles zusammenhängt"</a:t>
            </a:r>
          </a:p>
          <a:p>
            <a:r>
              <a:t>• "Framework-Auswahl"</a:t>
            </a:r>
          </a:p>
          <a:p>
            <a:r>
              <a:t>• "Datenbanken und Services"</a:t>
            </a:r>
          </a:p>
          <a:p>
            <a:r>
              <a:t>• "Microservices vs. Monolith"</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Diskussionsfragen</a:t>
            </a:r>
          </a:p>
        </p:txBody>
      </p:sp>
      <p:sp>
        <p:nvSpPr>
          <p:cNvPr id="3" name="Content Placeholder 2"/>
          <p:cNvSpPr>
            <a:spLocks noGrp="1"/>
          </p:cNvSpPr>
          <p:nvPr>
            <p:ph idx="1"/>
          </p:nvPr>
        </p:nvSpPr>
        <p:spPr/>
        <p:txBody>
          <a:bodyPr/>
          <a:lstStyle/>
          <a:p>
            <a:r>
              <a:t>1. **Technologie ist Mittel, nicht Zweck**</a:t>
            </a:r>
          </a:p>
          <a:p>
            <a:r>
              <a:t>2. **Fachlichkeit bestimmt die Architektur**</a:t>
            </a:r>
          </a:p>
          <a:p>
            <a:r>
              <a:t>3. **Einfache Lösungen sind oft die besten**</a:t>
            </a:r>
          </a:p>
          <a:p>
            <a:r>
              <a:t>4. **Nicht jedes Problem braucht die neueste Technologie**</a:t>
            </a:r>
          </a:p>
          <a:p>
            <a:r>
              <a:t>5. **Copy-Paste von anderen Unternehmen funktioniert nicht**</a:t>
            </a:r>
          </a:p>
          <a:p>
            <a:r>
              <a:t>1. "Welche Technology-First Entscheidung bereuen Sie in Ihren Projekten?"</a:t>
            </a:r>
          </a:p>
          <a:p>
            <a:r>
              <a:t>2. "Wie überzeuge ich ein Team, das 'coole Technologie' will?"</a:t>
            </a:r>
          </a:p>
          <a:p>
            <a:r>
              <a:t>3. "Wann ist es OK, neue Technologie ohne konkretes Problem auszuprobieren?"</a:t>
            </a:r>
          </a:p>
          <a:p>
            <a:r>
              <a:t>*Mit diesem Mindset verstehen wir jetzt, warum Design Patterns entstanden sind: Um bewährte FACHLICHE Lösungen zu dokumentieren!*</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Lernziele</a:t>
            </a:r>
          </a:p>
        </p:txBody>
      </p:sp>
      <p:sp>
        <p:nvSpPr>
          <p:cNvPr id="3" name="Content Placeholder 2"/>
          <p:cNvSpPr>
            <a:spLocks noGrp="1"/>
          </p:cNvSpPr>
          <p:nvPr>
            <p:ph idx="1"/>
          </p:nvPr>
        </p:nvSpPr>
        <p:spPr/>
        <p:txBody>
          <a:bodyPr/>
          <a:lstStyle/>
          <a:p>
            <a:r>
              <a:t>• Geschichte der Design Patterns verstehen</a:t>
            </a:r>
          </a:p>
          <a:p>
            <a:r>
              <a:t>• Gang of Four Kontext kennenlernen</a:t>
            </a:r>
          </a:p>
          <a:p>
            <a:r>
              <a:t>• Wert einer gemeinsamen Sprache erkennen</a:t>
            </a:r>
          </a:p>
          <a:p>
            <a:r>
              <a:t>• Patterns als bewährte Lösungen verstehen</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Geschichte: Warum entstanden Design Patterns?</a:t>
            </a:r>
          </a:p>
        </p:txBody>
      </p:sp>
      <p:sp>
        <p:nvSpPr>
          <p:cNvPr id="3" name="Content Placeholder 2"/>
          <p:cNvSpPr>
            <a:spLocks noGrp="1"/>
          </p:cNvSpPr>
          <p:nvPr>
            <p:ph idx="1"/>
          </p:nvPr>
        </p:nvSpPr>
        <p:spPr/>
        <p:txBody>
          <a:bodyPr/>
          <a:lstStyle/>
          <a:p>
            <a:r>
              <a:t>**1977 - "A Pattern Language"** - Nicht Software, sondern Gebäude-Architektur!</a:t>
            </a:r>
          </a:p>
          <a:p>
            <a:r>
              <a:t>#### Alexanders Erkenntnis:</a:t>
            </a:r>
          </a:p>
          <a:p>
            <a:r>
              <a:t>&lt;strong&gt;"Each pattern describes a problem which occurs over and over again in our environment, and then describes the core of the solution to that problem, in such a way that you can use this solution a million times over, without ever doing it the same way twice."&lt;/strong&gt;</a:t>
            </a: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Scenario: "Ich brauche eine Klasse, aber nur eine Instanz davon"</a:t>
            </a:r>
          </a:p>
          <a:p>
            <a:r>
              <a:t>Lösung: Jeder Entwickler erfindet das Rad neu</a:t>
            </a:r>
          </a:p>
          <a:p>
            <a:r>
              <a:t>Ergebnis: 100 verschiedene "Singleton"-Implementierungen</a:t>
            </a:r>
          </a:p>
          <a:p>
            <a:r>
              <a:t>Entwickler A: "Wir brauchen eine abstrakte Schnittstelle, die verschiedene </a:t>
            </a:r>
          </a:p>
          <a:p>
            <a:r>
              <a:t>Implementierungen kapselt, aber zur Laufzeit austauschbar ist..."</a:t>
            </a:r>
          </a:p>
          <a:p>
            <a:r>
              <a:t>Entwickler B: "Ah, du meinst Strategy Pattern!"</a:t>
            </a:r>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Jeder Entwickler lernt aus eigenen Fehlern</a:t>
            </a:r>
          </a:p>
          <a:p>
            <a:r>
              <a:t>• Bewährte Lösungen werden nicht geteilt</a:t>
            </a:r>
          </a:p>
          <a:p>
            <a:r>
              <a:t>• Qualität schwankt stark zwischen Entwicklern</a:t>
            </a:r>
          </a:p>
        </p:txBody>
      </p:sp>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Warum Design Patterns?</a:t>
            </a:r>
          </a:p>
        </p:txBody>
      </p:sp>
      <p:sp>
        <p:nvSpPr>
          <p:cNvPr id="3" name="Content Placeholder 2"/>
          <p:cNvSpPr>
            <a:spLocks noGrp="1"/>
          </p:cNvSpPr>
          <p:nvPr>
            <p:ph idx="1"/>
          </p:nvPr>
        </p:nvSpPr>
        <p:spPr/>
        <p:txBody>
          <a:bodyPr/>
          <a:lstStyle/>
          <a:p>
            <a:r>
              <a:t>Anstatt das Rad neu zu erfinden, nutzen wir erprobte Lösungen.</a:t>
            </a:r>
          </a:p>
          <a:p>
            <a:r>
              <a:t>#### Praktisches Beispiel: Observer Pattern</a:t>
            </a:r>
          </a:p>
          <a:p>
            <a:r>
              <a:t>**Problem:** Statusänderungen müssen an verschiedene Systeme (Billing, CRM, Analytics) kommuniziert werden.</a:t>
            </a:r>
          </a:p>
          <a:p>
            <a:r>
              <a:t>**Ohne Pattern:** Jeder Service implementiert eigene Notification-Logik</a:t>
            </a:r>
          </a:p>
          <a:p>
            <a:r>
              <a:t>**Mit Pattern:** Observer Pattern - einmal richtig implementiert, überall nutzbar</a:t>
            </a:r>
          </a:p>
        </p:txBody>
      </p:sp>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 OHNE PATTERN-SPRACHE:</a:t>
            </a:r>
          </a:p>
          <a:p>
            <a:r>
              <a:t>"Wir brauchen eine Klasse, die andere Klassen erzeugt, </a:t>
            </a:r>
          </a:p>
          <a:p>
            <a:r>
              <a:t>aber die Entscheidung welche Klasse zur Laufzeit trifft..."</a:t>
            </a:r>
          </a:p>
          <a:p>
            <a:r>
              <a:t>✅ MIT PATTERN-SPRACHE:  </a:t>
            </a:r>
          </a:p>
          <a:p>
            <a:r>
              <a:t>"Wir nutzen Factory Pattern"</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**Single Responsibility** - Command Pattern</a:t>
            </a:r>
          </a:p>
          <a:p>
            <a:r>
              <a:t>• **Open/Closed** - Strategy Pattern</a:t>
            </a:r>
          </a:p>
          <a:p>
            <a:r>
              <a:t>• **Liskov Substitution** - Template Method</a:t>
            </a:r>
          </a:p>
          <a:p>
            <a:r>
              <a:t>• **Interface Segregation** - Adapter Pattern</a:t>
            </a:r>
          </a:p>
          <a:p>
            <a:r>
              <a:t>• **Dependency Inversion** - Abstract Factory</a:t>
            </a: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**Vorhersagbare Struktur** - Entwickler wissen, wo sie suchen müssen</a:t>
            </a:r>
          </a:p>
          <a:p>
            <a:r>
              <a:t>• **Dokumentierte Intentionen** - Pattern-Name erklärt die Absicht</a:t>
            </a:r>
          </a:p>
          <a:p>
            <a:r>
              <a:t>• **Erprobte Erweiterungspunkte** - Patterns zeigen, wo Änderungen sicher sind</a:t>
            </a:r>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Patterns sind NICHT...</a:t>
            </a:r>
          </a:p>
        </p:txBody>
      </p:sp>
      <p:sp>
        <p:nvSpPr>
          <p:cNvPr id="3" name="Content Placeholder 2"/>
          <p:cNvSpPr>
            <a:spLocks noGrp="1"/>
          </p:cNvSpPr>
          <p:nvPr>
            <p:ph idx="1"/>
          </p:nvPr>
        </p:nvSpPr>
        <p:spPr/>
        <p:txBody>
          <a:bodyPr/>
          <a:lstStyle/>
          <a:p>
            <a:r>
              <a:t>• Pattern-Missbrauch vermeiden:</a:t>
            </a:r>
          </a:p>
          <a:p>
            <a:r>
              <a:t>• **Golden Hammer** - "Ich habe einen Hammer, alles sieht aus wie ein Nagel"</a:t>
            </a:r>
          </a:p>
          <a:p>
            <a:r>
              <a:t>• **Pattern Overload** - 20 Patterns für 5 Klassen</a:t>
            </a:r>
          </a:p>
          <a:p>
            <a:r>
              <a:t>• **Premature Patterning** - Patterns einsetzen bevor das Problem klar ist</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1: IEEE 1471</a:t>
            </a:r>
          </a:p>
        </p:txBody>
      </p:sp>
      <p:sp>
        <p:nvSpPr>
          <p:cNvPr id="3" name="Content Placeholder 2"/>
          <p:cNvSpPr>
            <a:spLocks noGrp="1"/>
          </p:cNvSpPr>
          <p:nvPr>
            <p:ph idx="1"/>
          </p:nvPr>
        </p:nvSpPr>
        <p:spPr/>
        <p:txBody>
          <a:bodyPr/>
          <a:lstStyle/>
          <a:p>
            <a:r>
              <a:t>&lt;strong&gt;Architecture is the fundamental organization of a system, embodied in its components, their relationships to each other and to the environment, and the principles governing its design and evolution.&lt;/strong&gt;</a:t>
            </a:r>
          </a:p>
          <a:p>
            <a:r>
              <a:t>**Auf Deutsch:** Software-Architektur ist die grundlegende Organisation eines Systems, verkörpert durch seine Komponenten, deren Beziehungen zueinander und zur Umgebung, sowie die Prinzipien für Design und Evolution.</a:t>
            </a:r>
          </a:p>
        </p:txBody>
      </p:sp>
    </p:spTree>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Problem: Einfache Konfigurationswerte lesen</a:t>
            </a:r>
          </a:p>
          <a:p>
            <a:r>
              <a:t>Overengineered: AbstractConfigurationFactoryBuilderStrategyProxy</a:t>
            </a:r>
          </a:p>
          <a:p>
            <a:r>
              <a:t>Einfach: Properties.load() oder ähnliche Standard-Lösung</a:t>
            </a:r>
          </a:p>
        </p:txBody>
      </p:sp>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Patterns als gemeinsame Sprache</a:t>
            </a:r>
          </a:p>
        </p:txBody>
      </p:sp>
      <p:sp>
        <p:nvSpPr>
          <p:cNvPr id="3" name="Content Placeholder 2"/>
          <p:cNvSpPr>
            <a:spLocks noGrp="1"/>
          </p:cNvSpPr>
          <p:nvPr>
            <p:ph idx="1"/>
          </p:nvPr>
        </p:nvSpPr>
        <p:spPr/>
        <p:txBody>
          <a:bodyPr/>
          <a:lstStyle/>
          <a:p>
            <a:r>
              <a:t>SCHLECHT: "Wir nutzen eine Klasse, die sich wie verschiedene andere </a:t>
            </a:r>
          </a:p>
          <a:p>
            <a:r>
              <a:t>Klassen verhalten kann, je nachdem was übergeben wird..."</a:t>
            </a:r>
          </a:p>
          <a:p>
            <a:r>
              <a:t>GUT: "Wir nutzen Strategy Pattern für die verschiedenen Zahlungsarten"</a:t>
            </a:r>
          </a:p>
          <a:p>
            <a:r>
              <a:t>SCHLECHT: "Die Implementierung hier ist komisch verschachtelt..."</a:t>
            </a:r>
          </a:p>
          <a:p>
            <a:r>
              <a:t>GUT: "Das sieht nach einem Decorator Pattern aus, aber ist es richtig angewendet?"</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SCHLECHT: Neue Entwickler: "Wie funktioniert das komplexe System?"</a:t>
            </a:r>
          </a:p>
          <a:p>
            <a:r>
              <a:t>GUT: Mit Patterns: "Das ist MVC mit Observer für Events und Factory für Services"</a:t>
            </a: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Wichtige Fragen vor Pattern-Einsatz:</a:t>
            </a:r>
          </a:p>
        </p:txBody>
      </p:sp>
      <p:sp>
        <p:nvSpPr>
          <p:cNvPr id="3" name="Content Placeholder 2"/>
          <p:cNvSpPr>
            <a:spLocks noGrp="1"/>
          </p:cNvSpPr>
          <p:nvPr>
            <p:ph idx="1"/>
          </p:nvPr>
        </p:nvSpPr>
        <p:spPr/>
        <p:txBody>
          <a:bodyPr/>
          <a:lstStyle/>
          <a:p>
            <a:r>
              <a:t>1. **Patterns dokumentieren bewährte Lösungen** für wiederkehrende Probleme</a:t>
            </a:r>
          </a:p>
          <a:p>
            <a:r>
              <a:t>2. **Gemeinsame Sprache** verbessert Kommunikation dramatisch</a:t>
            </a:r>
          </a:p>
          <a:p>
            <a:r>
              <a:t>3. **Qualität steigt**, weil wir von Experten-Erfahrung profitieren</a:t>
            </a:r>
          </a:p>
          <a:p>
            <a:r>
              <a:t>4. **Patterns sind Werkzeuge**, nicht Ziele - maßvoll einsetzen</a:t>
            </a:r>
          </a:p>
          <a:p>
            <a:r>
              <a:t>1. **Haben wir wirklich das Problem**, das dieses Pattern löst?</a:t>
            </a:r>
          </a:p>
          <a:p>
            <a:r>
              <a:t>2. **Ist unser Problem komplex genug** für ein Pattern?</a:t>
            </a:r>
          </a:p>
          <a:p>
            <a:r>
              <a:t>3. **Verstehen alle Beteiligten** das Pattern?</a:t>
            </a:r>
          </a:p>
          <a:p>
            <a:r>
              <a:t>4. **Macht es den Code wirklich besser** oder nur komplexer?</a:t>
            </a:r>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Diskussionsfragen</a:t>
            </a:r>
          </a:p>
        </p:txBody>
      </p:sp>
      <p:sp>
        <p:nvSpPr>
          <p:cNvPr id="3" name="Content Placeholder 2"/>
          <p:cNvSpPr>
            <a:spLocks noGrp="1"/>
          </p:cNvSpPr>
          <p:nvPr>
            <p:ph idx="1"/>
          </p:nvPr>
        </p:nvSpPr>
        <p:spPr/>
        <p:txBody>
          <a:bodyPr/>
          <a:lstStyle/>
          <a:p>
            <a:r>
              <a:t>1. "Welche Patterns kennen Sie bereits aus Ihren Projekten (auch ohne den Namen zu wissen)?"</a:t>
            </a:r>
          </a:p>
          <a:p>
            <a:r>
              <a:t>2. "Wo haben Sie schon mal ein Pattern übertrieben eingesetzt?"</a:t>
            </a:r>
          </a:p>
          <a:p>
            <a:r>
              <a:t>3. "Wie erklären Sie einem Junior-Entwickler, wann man Patterns nutzen sollte?"</a:t>
            </a:r>
          </a:p>
          <a:p>
            <a:r>
              <a:t>*Diese solide Basis hilft uns zu verstehen, dass Refactoring der natürliche Weg ist, Patterns einzuführen - nicht anders herum!*</a:t>
            </a:r>
          </a:p>
        </p:txBody>
      </p:sp>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Lernziele</a:t>
            </a:r>
          </a:p>
        </p:txBody>
      </p:sp>
      <p:sp>
        <p:nvSpPr>
          <p:cNvPr id="3" name="Content Placeholder 2"/>
          <p:cNvSpPr>
            <a:spLocks noGrp="1"/>
          </p:cNvSpPr>
          <p:nvPr>
            <p:ph idx="1"/>
          </p:nvPr>
        </p:nvSpPr>
        <p:spPr/>
        <p:txBody>
          <a:bodyPr/>
          <a:lstStyle/>
          <a:p>
            <a:r>
              <a:t>• Refactoring als kontinuierlichen Prozess verstehen</a:t>
            </a:r>
          </a:p>
          <a:p>
            <a:r>
              <a:t>• Boy Scout Rule kennenlernen und anwenden</a:t>
            </a:r>
          </a:p>
          <a:p>
            <a:r>
              <a:t>• Wissen, wann und wie refactoriert wird</a:t>
            </a:r>
          </a:p>
          <a:p>
            <a:r>
              <a:t>• Refactoring als Weg zu Patterns verstehen</a:t>
            </a:r>
          </a:p>
        </p:txBody>
      </p:sp>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Was ist Refactoring?</a:t>
            </a:r>
          </a:p>
        </p:txBody>
      </p:sp>
      <p:sp>
        <p:nvSpPr>
          <p:cNvPr id="3" name="Content Placeholder 2"/>
          <p:cNvSpPr>
            <a:spLocks noGrp="1"/>
          </p:cNvSpPr>
          <p:nvPr>
            <p:ph idx="1"/>
          </p:nvPr>
        </p:nvSpPr>
        <p:spPr/>
        <p:txBody>
          <a:bodyPr/>
          <a:lstStyle/>
          <a:p>
            <a:r>
              <a:t>• Schlüsselelemente:</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Die Boy Scout Rule</a:t>
            </a:r>
          </a:p>
        </p:txBody>
      </p:sp>
      <p:sp>
        <p:nvSpPr>
          <p:cNvPr id="3" name="Content Placeholder 2"/>
          <p:cNvSpPr>
            <a:spLocks noGrp="1"/>
          </p:cNvSpPr>
          <p:nvPr>
            <p:ph idx="1"/>
          </p:nvPr>
        </p:nvSpPr>
        <p:spPr/>
        <p:txBody>
          <a:bodyPr/>
          <a:lstStyle/>
          <a:p>
            <a:r>
              <a:t>• Übertragung auf Software nach Uncle Bob:</a:t>
            </a: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Variable umbenennen (temp → elapsedTimeInDays)</a:t>
            </a:r>
          </a:p>
          <a:p>
            <a:r>
              <a:t>Magic Number extrahieren (7 → DAYS_PER_WEEK)</a:t>
            </a:r>
          </a:p>
          <a:p>
            <a:r>
              <a:t>Long Method aufteilen</a:t>
            </a:r>
          </a:p>
          <a:p>
            <a:r>
              <a:t>Duplicate Code extrahieren</a:t>
            </a:r>
          </a:p>
          <a:p>
            <a:r>
              <a:t>Unused Code entfernen</a:t>
            </a:r>
          </a:p>
          <a:p>
            <a:r>
              <a:t>Kommentare durch self-documenting code ersetzen</a:t>
            </a:r>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Fix den Bug</a:t>
            </a:r>
          </a:p>
          <a:p>
            <a:r>
              <a:t>• Code bleibt messy</a:t>
            </a:r>
          </a:p>
          <a:p>
            <a:r>
              <a:t>• Nächster Entwickler hat gleichen Kampf</a:t>
            </a:r>
          </a:p>
          <a:p>
            <a:r>
              <a:t>• Fix den Bug</a:t>
            </a:r>
          </a:p>
          <a:p>
            <a:r>
              <a:t>• Benenne 2-3 kryptische Variablen um</a:t>
            </a:r>
          </a:p>
          <a:p>
            <a:r>
              <a:t>• Extrahiere eine lange Methode</a:t>
            </a:r>
          </a:p>
          <a:p>
            <a:r>
              <a:t>• Nächster Entwickler findet sich besser zurecht</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2: Martin Fowler</a:t>
            </a:r>
          </a:p>
        </p:txBody>
      </p:sp>
      <p:sp>
        <p:nvSpPr>
          <p:cNvPr id="3" name="Content Placeholder 2"/>
          <p:cNvSpPr>
            <a:spLocks noGrp="1"/>
          </p:cNvSpPr>
          <p:nvPr>
            <p:ph idx="1"/>
          </p:nvPr>
        </p:nvSpPr>
        <p:spPr/>
        <p:txBody>
          <a:bodyPr/>
          <a:lstStyle/>
          <a:p>
            <a:r>
              <a:t>&lt;strong&gt;Architecture is about the important stuff. Whatever that is.&lt;/strong&gt;</a:t>
            </a:r>
          </a:p>
          <a:p>
            <a:r>
              <a:t>**Bedeutung:** Architektur befasst sich mit den wichtigen Entscheidungen - aber was wichtig ist, hängt vom Kontext ab.</a:t>
            </a:r>
          </a:p>
        </p:txBody>
      </p:sp>
    </p:spTree>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Wann refactoren?</a:t>
            </a:r>
          </a:p>
        </p:txBody>
      </p:sp>
      <p:sp>
        <p:nvSpPr>
          <p:cNvPr id="3" name="Content Placeholder 2"/>
          <p:cNvSpPr>
            <a:spLocks noGrp="1"/>
          </p:cNvSpPr>
          <p:nvPr>
            <p:ph idx="1"/>
          </p:nvPr>
        </p:nvSpPr>
        <p:spPr/>
        <p:txBody>
          <a:bodyPr/>
          <a:lstStyle/>
          <a:p>
            <a:r>
              <a:t>1. **Das erste Mal** - mache es einfach</a:t>
            </a:r>
          </a:p>
          <a:p>
            <a:r>
              <a:t>2. **Das zweite Mal** - ärgere dich über die Duplikation, aber mache es trotzdem</a:t>
            </a:r>
          </a:p>
          <a:p>
            <a:r>
              <a:t>3. **Das dritte Mal** - refactore!</a:t>
            </a:r>
          </a:p>
        </p:txBody>
      </p:sp>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sz="half"/>
          </p:nvPr>
        </p:nvSpPr>
        <p:spPr/>
        <p:txBody>
          <a:bodyPr/>
          <a:lstStyle/>
          <a:p>
            <a:r>
              <a:t>• Bevor du einen Bug fixst</a:t>
            </a:r>
          </a:p>
          <a:p>
            <a:r>
              <a:t>• Bevor du ein Feature hinzufügst</a:t>
            </a:r>
          </a:p>
          <a:p>
            <a:r>
              <a:t>• Beim Code Review</a:t>
            </a:r>
          </a:p>
          <a:p>
            <a:r>
              <a:t>• Copy-Paste Code</a:t>
            </a:r>
          </a:p>
          <a:p>
            <a:r>
              <a:t>• Ähnliche Methoden in verschiedenen Klassen</a:t>
            </a:r>
          </a:p>
        </p:txBody>
      </p:sp>
      <p:sp>
        <p:nvSpPr>
          <p:cNvPr id="4" name="Content Placeholder 3"/>
          <p:cNvSpPr>
            <a:spLocks noGrp="1"/>
          </p:cNvSpPr>
          <p:nvPr>
            <p:ph idx="2" sz="half"/>
          </p:nvPr>
        </p:nvSpPr>
        <p:spPr/>
        <p:txBody>
          <a:bodyPr/>
          <a:lstStyle/>
          <a:p>
            <a:r>
              <a:t>• Wiederkehrende Patterns</a:t>
            </a:r>
          </a:p>
          <a:p>
            <a:r>
              <a:t>• Long Method (&gt;20 Zeilen)</a:t>
            </a:r>
          </a:p>
          <a:p>
            <a:r>
              <a:t>• Large Class (&gt;200 Zeilen)</a:t>
            </a:r>
          </a:p>
          <a:p>
            <a:r>
              <a:t>• Long Parameter List (&gt;3 Parameter)</a:t>
            </a:r>
          </a:p>
          <a:p>
            <a:r>
              <a:t>• Duplicate Code</a:t>
            </a:r>
          </a:p>
          <a:p>
            <a:r>
              <a:t>• Comments explaining complex code</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Content Placeholder 2"/>
          <p:cNvSpPr>
            <a:spLocks noGrp="1"/>
          </p:cNvSpPr>
          <p:nvPr>
            <p:ph idx="1"/>
          </p:nvPr>
        </p:nvSpPr>
        <p:spPr/>
        <p:txBody>
          <a:bodyPr/>
          <a:lstStyle/>
          <a:p>
            <a:r>
              <a:t>• Mache den Code erst änderungsfreundlich</a:t>
            </a:r>
          </a:p>
          <a:p>
            <a:r>
              <a:t>• Füge dann das Feature hinzu</a:t>
            </a:r>
          </a:p>
          <a:p>
            <a:r>
              <a:t>• "Make the change easy, then make the easy change"</a:t>
            </a:r>
          </a:p>
          <a:p>
            <a:r>
              <a:t>• **Sprint Planning** - "Diese Story braucht Refactoring"</a:t>
            </a:r>
          </a:p>
          <a:p>
            <a:r>
              <a:t>• **Bug-Fixing** - Immer mit Boy Scout Rule kombinieren</a:t>
            </a:r>
          </a:p>
          <a:p>
            <a:r>
              <a:t>• **Code Reviews** - Verbesserungen vorschlagen und umsetzen</a:t>
            </a:r>
          </a:p>
          <a:p>
            <a:r>
              <a:t>• **Technische Stories** - Dedicated Refactoring</a:t>
            </a: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Wie refactoren?</a:t>
            </a:r>
          </a:p>
        </p:txBody>
      </p:sp>
      <p:sp>
        <p:nvSpPr>
          <p:cNvPr id="3" name="Content Placeholder 2"/>
          <p:cNvSpPr>
            <a:spLocks noGrp="1"/>
          </p:cNvSpPr>
          <p:nvPr>
            <p:ph idx="1"/>
          </p:nvPr>
        </p:nvSpPr>
        <p:spPr/>
        <p:txBody>
          <a:bodyPr/>
          <a:lstStyle/>
          <a:p>
            <a:r>
              <a:t>Vor Refactoring:</a:t>
            </a:r>
          </a:p>
          <a:p>
            <a:r>
              <a:t>☐ Verstehe das aktuelle Verhalten</a:t>
            </a:r>
          </a:p>
          <a:p>
            <a:r>
              <a:t>☐ Schreibe Tests für das Verhalten (falls nicht vorhanden)</a:t>
            </a:r>
          </a:p>
          <a:p>
            <a:r>
              <a:t>☐ Alle Tests sind grün</a:t>
            </a:r>
          </a:p>
          <a:p>
            <a:r>
              <a:t>Während Refactoring:</a:t>
            </a:r>
          </a:p>
          <a:p>
            <a:r>
              <a:t>☐ Nach jedem Schritt: Tests laufen lassen</a:t>
            </a:r>
          </a:p>
          <a:p>
            <a:r>
              <a:t>☐ Immer grün bleiben</a:t>
            </a:r>
          </a:p>
          <a:p>
            <a:r>
              <a:t>Nach Refactoring:</a:t>
            </a:r>
          </a:p>
          <a:p>
            <a:r>
              <a:t>☐ Alle Tests noch grün</a:t>
            </a:r>
          </a:p>
          <a:p>
            <a:r>
              <a:t>☐ Neues Verhalten getestet (falls hinzugefügt)</a:t>
            </a:r>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SCHLECHT: Alles auf einmal ändern</a:t>
            </a:r>
          </a:p>
          <a:p>
            <a:r>
              <a:t>GUT: Ein Schritt nach dem anderen</a:t>
            </a:r>
          </a:p>
          <a:p>
            <a:r>
              <a:t>Beispiel - Long Method Refactoring:</a:t>
            </a:r>
          </a:p>
          <a:p>
            <a:r>
              <a:t>1. Extrahiere erste Methode → Test</a:t>
            </a:r>
          </a:p>
          <a:p>
            <a:r>
              <a:t>2. Extrahiere zweite Methode → Test  </a:t>
            </a:r>
          </a:p>
          <a:p>
            <a:r>
              <a:t>3. Benenne Parameter um → Test</a:t>
            </a:r>
          </a:p>
          <a:p>
            <a:r>
              <a:t>4. Extrahiere dritte Methode → Test</a:t>
            </a:r>
          </a:p>
        </p:txBody>
      </p:sp>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 Vorher: Long Method</a:t>
            </a:r>
          </a:p>
          <a:p>
            <a:r>
              <a:t>public void processOrder(Order order) {</a:t>
            </a:r>
          </a:p>
          <a:p>
            <a:r>
              <a:t>    // validate order (10 lines)</a:t>
            </a:r>
          </a:p>
          <a:p>
            <a:r>
              <a:t>    // calculate shipping (15 lines) </a:t>
            </a:r>
          </a:p>
          <a:p>
            <a:r>
              <a:t>    // update inventory (12 lines)</a:t>
            </a:r>
          </a:p>
          <a:p>
            <a:r>
              <a:t>    // send confirmation (8 lines)</a:t>
            </a:r>
          </a:p>
          <a:p>
            <a:r>
              <a:t>}</a:t>
            </a:r>
          </a:p>
          <a:p>
            <a:r>
              <a:t>// Nachher: Mehrere fokussierte Methoden</a:t>
            </a:r>
          </a:p>
          <a:p>
            <a:r>
              <a:t>public void processOrder(Order order) {</a:t>
            </a:r>
          </a:p>
          <a:p>
            <a:r>
              <a:t>    validateOrder(order);</a:t>
            </a:r>
          </a:p>
          <a:p>
            <a:r>
              <a:t>    calculateShipping(order);</a:t>
            </a:r>
          </a:p>
          <a:p>
            <a:r>
              <a:t>    updateInventory(order);</a:t>
            </a:r>
          </a:p>
          <a:p>
            <a:r>
              <a:t>    sendConfirmation(order);</a:t>
            </a:r>
          </a:p>
          <a:p>
            <a:r>
              <a:t>}</a:t>
            </a:r>
          </a:p>
        </p:txBody>
      </p:sp>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 Vorher</a:t>
            </a:r>
          </a:p>
          <a:p>
            <a:r>
              <a:t>if (customer.getOrderCount() &gt; 10) { ... }</a:t>
            </a:r>
          </a:p>
          <a:p>
            <a:r>
              <a:t>// Nachher  </a:t>
            </a:r>
          </a:p>
          <a:p>
            <a:r>
              <a:t>private static final int PREMIUM_CUSTOMER_THRESHOLD = 10;</a:t>
            </a:r>
          </a:p>
          <a:p>
            <a:r>
              <a:t>if (customer.getOrderCount() &gt; PREMIUM_CUSTOMER_THRESHOLD) { ... }</a:t>
            </a:r>
          </a:p>
        </p:txBody>
      </p:sp>
    </p:spTree>
  </p:cSld>
  <p:clrMapOvr>
    <a:masterClrMapping/>
  </p:clrMapOvr>
</p:sld>
</file>

<file path=ppt/slides/slide6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Refactoring als Weg zu Patterns</a:t>
            </a:r>
          </a:p>
        </p:txBody>
      </p:sp>
      <p:sp>
        <p:nvSpPr>
          <p:cNvPr id="3" name="Content Placeholder 2"/>
          <p:cNvSpPr>
            <a:spLocks noGrp="1"/>
          </p:cNvSpPr>
          <p:nvPr>
            <p:ph idx="1"/>
          </p:nvPr>
        </p:nvSpPr>
        <p:spPr/>
        <p:txBody>
          <a:bodyPr/>
          <a:lstStyle/>
          <a:p>
            <a:r>
              <a:t>#### Typischer Ablauf:</a:t>
            </a:r>
          </a:p>
          <a:p>
            <a:r>
              <a:t>1. **Duplikation** entsteht natürlich</a:t>
            </a:r>
          </a:p>
          <a:p>
            <a:r>
              <a:t>2. **Refactoring** macht Gemeinsamkeiten sichtbar</a:t>
            </a:r>
          </a:p>
          <a:p>
            <a:r>
              <a:t>3. **Pattern Recognition** - "Das ist ein bekanntes Problem"</a:t>
            </a:r>
          </a:p>
          <a:p>
            <a:r>
              <a:t>4. **Pattern Application** - Bekannte Lösung anwenden</a:t>
            </a:r>
          </a:p>
        </p:txBody>
      </p:sp>
    </p:spTree>
  </p:cSld>
  <p:clrMapOvr>
    <a:masterClrMapping/>
  </p:clrMapOvr>
</p:sld>
</file>

<file path=ppt/slides/slide6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Code Example</a:t>
            </a:r>
          </a:p>
        </p:txBody>
      </p:sp>
      <p:sp>
        <p:nvSpPr>
          <p:cNvPr id="3" name="Content Placeholder 2"/>
          <p:cNvSpPr>
            <a:spLocks noGrp="1"/>
          </p:cNvSpPr>
          <p:nvPr>
            <p:ph idx="1"/>
          </p:nvPr>
        </p:nvSpPr>
        <p:spPr/>
        <p:txBody>
          <a:bodyPr/>
          <a:lstStyle/>
          <a:p>
            <a:r>
              <a:t>1. Ein if-else für Zahlungsarten</a:t>
            </a:r>
          </a:p>
          <a:p>
            <a:r>
              <a:t>2. Zweites if-else an anderer Stelle</a:t>
            </a:r>
          </a:p>
          <a:p>
            <a:r>
              <a:t>3. Duplikation durch Extract Method reduzieren</a:t>
            </a:r>
          </a:p>
          <a:p>
            <a:r>
              <a:t>4. Ähnliches Pattern an dritter Stelle</a:t>
            </a:r>
          </a:p>
          <a:p>
            <a:r>
              <a:t>5. Erkennung: "Das ist Strategy Pattern!"</a:t>
            </a:r>
          </a:p>
          <a:p>
            <a:r>
              <a:t>6. Refactoring zu Strategy Pattern</a:t>
            </a:r>
          </a:p>
        </p:txBody>
      </p:sp>
    </p:spTree>
  </p:cSld>
  <p:clrMapOvr>
    <a:masterClrMapping/>
  </p:clrMapOvr>
</p:sld>
</file>

<file path=ppt/slides/slide6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Refactoring-Fallen vermeiden</a:t>
            </a:r>
          </a:p>
        </p:txBody>
      </p:sp>
      <p:sp>
        <p:nvSpPr>
          <p:cNvPr id="3" name="Content Placeholder 2"/>
          <p:cNvSpPr>
            <a:spLocks noGrp="1"/>
          </p:cNvSpPr>
          <p:nvPr>
            <p:ph idx="1"/>
          </p:nvPr>
        </p:nvSpPr>
        <p:spPr/>
        <p:txBody>
          <a:bodyPr/>
          <a:lstStyle/>
          <a:p>
            <a:r>
              <a:t>• Enterprise-Kontext:</a:t>
            </a:r>
          </a:p>
          <a:p>
            <a:r>
              <a:t>• **Legacy Systems** - Extra vorsichtig, mehr Tests</a:t>
            </a:r>
          </a:p>
          <a:p>
            <a:r>
              <a:t>• **Live Systems** - Graduelle Änderungen</a:t>
            </a:r>
          </a:p>
          <a:p>
            <a:r>
              <a:t>• **Compliance** - Dokumentation der Änderungen</a:t>
            </a:r>
          </a:p>
          <a:p>
            <a:r>
              <a:t>• **Team Size** - Koordination bei großen Teams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3: Grady Booch</a:t>
            </a:r>
          </a:p>
        </p:txBody>
      </p:sp>
      <p:sp>
        <p:nvSpPr>
          <p:cNvPr id="3" name="Content Placeholder 2"/>
          <p:cNvSpPr>
            <a:spLocks noGrp="1"/>
          </p:cNvSpPr>
          <p:nvPr>
            <p:ph idx="1"/>
          </p:nvPr>
        </p:nvSpPr>
        <p:spPr/>
        <p:txBody>
          <a:bodyPr/>
          <a:lstStyle/>
          <a:p>
            <a:r>
              <a:t>&lt;strong&gt;Architecture represents the significant design decisions that shape a system, where significant is measured by cost of change.&lt;/strong&gt;</a:t>
            </a:r>
          </a:p>
          <a:p>
            <a:r>
              <a:t>**Bedeutung:** Architektur umfasst die wichtigen Design-Entscheidungen - wichtig sind die, die später schwer zu ändern sind.</a:t>
            </a:r>
          </a:p>
        </p:txBody>
      </p:sp>
    </p:spTree>
  </p:cSld>
  <p:clrMapOvr>
    <a:masterClrMapping/>
  </p:clrMapOvr>
</p:sld>
</file>

<file path=ppt/slides/slide7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Diskussionsfragen</a:t>
            </a:r>
          </a:p>
        </p:txBody>
      </p:sp>
      <p:sp>
        <p:nvSpPr>
          <p:cNvPr id="3" name="Content Placeholder 2"/>
          <p:cNvSpPr>
            <a:spLocks noGrp="1"/>
          </p:cNvSpPr>
          <p:nvPr>
            <p:ph idx="1"/>
          </p:nvPr>
        </p:nvSpPr>
        <p:spPr/>
        <p:txBody>
          <a:bodyPr/>
          <a:lstStyle/>
          <a:p>
            <a:r>
              <a:t>1. **Refactoring ist kontinuierlich**, nicht ein einmaliges Event</a:t>
            </a:r>
          </a:p>
          <a:p>
            <a:r>
              <a:t>2. **Boy Scout Rule** macht Refactoring zur Gewohnheit</a:t>
            </a:r>
          </a:p>
          <a:p>
            <a:r>
              <a:t>3. **Kleine, sichere Schritte** sind besser als große Sprünge</a:t>
            </a:r>
          </a:p>
          <a:p>
            <a:r>
              <a:t>4. **Patterns entstehen durch Refactoring**, nicht durch Planung</a:t>
            </a:r>
          </a:p>
          <a:p>
            <a:r>
              <a:t>5. **Tests sind essenziell** für sicheres Refactoring</a:t>
            </a:r>
          </a:p>
          <a:p>
            <a:r>
              <a:t>1. "Wann haben Sie zuletzt Boy Scout Rule angewendet?"</a:t>
            </a:r>
          </a:p>
          <a:p>
            <a:r>
              <a:t>2. "Was hindert Sie daran, kontinuierlich zu refactoren?"</a:t>
            </a:r>
          </a:p>
          <a:p>
            <a:r>
              <a:t>3. "Wie überzeuge ich Management, Refactoring zu unterstützen?"</a:t>
            </a:r>
          </a:p>
          <a:p>
            <a:r>
              <a:t>4. "Welche Tools nutzen Sie für sicheres Refactoring?"</a:t>
            </a:r>
          </a:p>
          <a:p>
            <a:r>
              <a:t>*Mit diesem Refactoring-Mindset sind wir bereit für den eigentlichen Workshop - wir wissen jetzt, dass wir Patterns durch evolutionäre Verbesserung entdecken!*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Definition 4: Simon Brown</a:t>
            </a:r>
          </a:p>
        </p:txBody>
      </p:sp>
      <p:sp>
        <p:nvSpPr>
          <p:cNvPr id="3" name="Content Placeholder 2"/>
          <p:cNvSpPr>
            <a:spLocks noGrp="1"/>
          </p:cNvSpPr>
          <p:nvPr>
            <p:ph idx="1"/>
          </p:nvPr>
        </p:nvSpPr>
        <p:spPr/>
        <p:txBody>
          <a:bodyPr/>
          <a:lstStyle/>
          <a:p>
            <a:r>
              <a:t>&lt;strong&gt;Software architecture is about structure and vision, creating a shared understanding of the software being built.&lt;/strong&gt;</a:t>
            </a:r>
          </a:p>
          <a:p>
            <a:r>
              <a:t>**Bedeutung:** Software-Architektur schafft Struktur und Vision für ein gemeinsames Verständnis.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Gemeinsame Erkenntnisse</a:t>
            </a:r>
          </a:p>
        </p:txBody>
      </p:sp>
      <p:sp>
        <p:nvSpPr>
          <p:cNvPr id="3" name="Content Placeholder 2"/>
          <p:cNvSpPr>
            <a:spLocks noGrp="1"/>
          </p:cNvSpPr>
          <p:nvPr>
            <p:ph idx="1"/>
          </p:nvPr>
        </p:nvSpPr>
        <p:spPr/>
        <p:txBody>
          <a:bodyPr/>
          <a:lstStyle/>
          <a:p>
            <a:r>
              <a:t>1. **Struktur** - Wie ist die Software organisiert?</a:t>
            </a:r>
          </a:p>
          <a:p>
            <a:r>
              <a:t>2. **Entscheidungen** - Welche wichtigen Designentscheidungen wurden getroffen?</a:t>
            </a:r>
          </a:p>
          <a:p>
            <a:r>
              <a:t>3. **Beziehungen** - Wie hängen die Teile zusammen?</a:t>
            </a:r>
          </a:p>
          <a:p>
            <a:r>
              <a:t>4. **Kosten** - Was ist später schwer zu ändern?</a:t>
            </a:r>
          </a:p>
          <a:p>
            <a:r>
              <a:t>5. **Kommunikation** - Wie vermitteln wir unser Design anderen?</a:t>
            </a:r>
          </a:p>
        </p:txBody>
      </p:sp>
    </p:spTree>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VanillaCore" id="{A4188DAF-3037-9A46-8AA0-BDB523AB8B82}" vid="{1D57C864-6CD3-B749-8548-A8609C08E9A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57</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Aptos</vt:lpstr>
      <vt:lpstr>Arial</vt:lpstr>
      <vt:lpstr>Open Sans</vt:lpstr>
      <vt:lpstr>Open Sans Light</vt:lpstr>
      <vt:lpstr>Source Code Pro</vt:lpstr>
      <vt:lpstr>Custom Design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Samaschke, Karsten</dc:creator>
  <cp:lastModifiedBy>Samaschke, Karsten</cp:lastModifiedBy>
  <cp:revision>8</cp:revision>
  <dcterms:created xsi:type="dcterms:W3CDTF">2025-09-10T03:57:45Z</dcterms:created>
  <dcterms:modified xsi:type="dcterms:W3CDTF">2025-09-10T05:07:05Z</dcterms:modified>
</cp:coreProperties>
</file>