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Patterns &amp; Architecture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Complete Training Overview</a:t>
            </a:r>
          </a:p>
          <a:p>
            <a:r>
              <a:t>Telekom Architecture Workshop 2025</a:t>
            </a:r>
          </a:p>
          <a:p/>
          <a:p>
            <a:r>
              <a:t>8 Integrated Presentations</a:t>
            </a:r>
          </a:p>
          <a:p>
            <a:r>
              <a:t>425+ Total Slides</a:t>
            </a:r>
          </a:p>
          <a:p>
            <a:r>
              <a:t>5-Day Progressive Learning Path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Anti-Patterns Comprehensive 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Code Anti-Patterns (~25 slides)</a:t>
            </a:r>
          </a:p>
          <a:p>
            <a:r>
              <a:rPr sz="1400"/>
              <a:t>• God Object, Spaghetti Code, Copy-Paste Programming</a:t>
            </a:r>
          </a:p>
          <a:p>
            <a:r>
              <a:rPr sz="1400"/>
              <a:t>• Magic Numbers/Strings, Dead Code</a:t>
            </a:r>
          </a:p>
          <a:p>
            <a:r>
              <a:rPr sz="1400"/>
              <a:t>• Hard-coded Dependencies</a:t>
            </a:r>
          </a:p>
          <a:p/>
          <a:p>
            <a:r>
              <a:rPr sz="1400"/>
              <a:t>Design Anti-Patterns (~20 slides)</a:t>
            </a:r>
          </a:p>
          <a:p>
            <a:r>
              <a:rPr sz="1400"/>
              <a:t>• Singleton Abuse, Anemic Domain Model</a:t>
            </a:r>
          </a:p>
          <a:p>
            <a:r>
              <a:rPr sz="1400"/>
              <a:t>• Circular Dependencies, Golden Hammer</a:t>
            </a:r>
          </a:p>
          <a:p>
            <a:r>
              <a:rPr sz="1400"/>
              <a:t>• Premature Optimization</a:t>
            </a:r>
          </a:p>
          <a:p/>
          <a:p>
            <a:r>
              <a:rPr sz="1400"/>
              <a:t>Architecture Anti-Patterns (~20 slides)</a:t>
            </a:r>
          </a:p>
          <a:p>
            <a:r>
              <a:rPr sz="1400"/>
              <a:t>• Big Ball of Mud, Monolithic Hell</a:t>
            </a:r>
          </a:p>
          <a:p>
            <a:r>
              <a:rPr sz="1400"/>
              <a:t>• Distributed Monolith, Database as IPC</a:t>
            </a:r>
          </a:p>
          <a:p>
            <a:r>
              <a:rPr sz="1400"/>
              <a:t>• Stovepipe Enterprise</a:t>
            </a:r>
          </a:p>
          <a:p/>
          <a:p>
            <a:r>
              <a:rPr sz="1400"/>
              <a:t>Source: anti-patterns.pptx (~65 total slides)</a:t>
            </a:r>
          </a:p>
          <a:p/>
          <a:p>
            <a:r>
              <a:rPr sz="1400"/>
              <a:t>Prevention Strategies:</a:t>
            </a:r>
          </a:p>
          <a:p>
            <a:r>
              <a:rPr sz="1400"/>
              <a:t>✓ Code Reviews &amp; Static Analysis</a:t>
            </a:r>
          </a:p>
          <a:p>
            <a:r>
              <a:rPr sz="1400"/>
              <a:t>✓ Architecture Reviews &amp; Design Validation  </a:t>
            </a:r>
          </a:p>
          <a:p>
            <a:r>
              <a:rPr sz="1400"/>
              <a:t>✓ Continuous Refactoring &amp; Pattern Recognition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Pattern Selection Decision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609600">
                <a:tc>
                  <a:txBody>
                    <a:bodyPr wrap="square"/>
                    <a:lstStyle/>
                    <a:p>
                      <a:r>
                        <a:rPr sz="1200" b="1"/>
                        <a:t>Context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 b="1"/>
                        <a:t>Simple Projects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 b="1"/>
                        <a:t>Enterprise Systems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 b="1"/>
                        <a:t>Performance Critical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 wrap="square"/>
                    <a:lstStyle/>
                    <a:p>
                      <a:r>
                        <a:rPr sz="1000"/>
                        <a:t>Team Experience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Factory, Facade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DI, Repository, Observer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Flyweight, Object Pool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 wrap="square"/>
                    <a:lstStyle/>
                    <a:p>
                      <a:r>
                        <a:rPr sz="1000"/>
                        <a:t>Complexity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Strategy, Template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Command, State, Mediator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Composite, Visitor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 wrap="square"/>
                    <a:lstStyle/>
                    <a:p>
                      <a:r>
                        <a:rPr sz="1000"/>
                        <a:t>Maintainability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Builder, Adapter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Repository, Strategy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Bridge, Abstract Factory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 wrap="square"/>
                    <a:lstStyle/>
                    <a:p>
                      <a:r>
                        <a:rPr sz="1000"/>
                        <a:t>Testing Needs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Observer, Strategy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Command, DI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Mock Objects, DI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 wrap="square"/>
                    <a:lstStyle/>
                    <a:p>
                      <a:r>
                        <a:rPr sz="1000"/>
                        <a:t>Architecture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MVC, Layers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Clean, Hexagonal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Event-Driven, CQRS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5-Day Progressive Learning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Day 1: Foundation &amp; Creational Patterns</a:t>
            </a:r>
          </a:p>
          <a:p>
            <a:r>
              <a:rPr sz="1400"/>
              <a:t>• Clean Code + SOLID Principles (90 min)</a:t>
            </a:r>
          </a:p>
          <a:p>
            <a:r>
              <a:rPr sz="1400"/>
              <a:t>• Creational Patterns Deep Dive (120 min)</a:t>
            </a:r>
          </a:p>
          <a:p>
            <a:r>
              <a:rPr sz="1400"/>
              <a:t>• Hands-on Factory &amp; Singleton Implementation</a:t>
            </a:r>
          </a:p>
          <a:p/>
          <a:p>
            <a:r>
              <a:rPr sz="1400"/>
              <a:t>Day 2: Structural &amp; Behavioral Patterns  </a:t>
            </a:r>
          </a:p>
          <a:p>
            <a:r>
              <a:rPr sz="1400"/>
              <a:t>• Structural Patterns Complete (110 min)</a:t>
            </a:r>
          </a:p>
          <a:p>
            <a:r>
              <a:rPr sz="1400"/>
              <a:t>• Behavioral Patterns Part 1 (130 min)</a:t>
            </a:r>
          </a:p>
          <a:p>
            <a:r>
              <a:rPr sz="1400"/>
              <a:t>• Pattern Implementation Workshop</a:t>
            </a:r>
          </a:p>
          <a:p/>
          <a:p>
            <a:r>
              <a:rPr sz="1400"/>
              <a:t>Day 3: Advanced Behavioral &amp; Advanced Patterns</a:t>
            </a:r>
          </a:p>
          <a:p>
            <a:r>
              <a:rPr sz="1400"/>
              <a:t>• Behavioral Patterns Part 2 (130 min) </a:t>
            </a:r>
          </a:p>
          <a:p>
            <a:r>
              <a:rPr sz="1400"/>
              <a:t>• Advanced Patterns (100 min)</a:t>
            </a:r>
          </a:p>
          <a:p>
            <a:r>
              <a:rPr sz="1400"/>
              <a:t>• Integration Exercises &amp; Code Review</a:t>
            </a:r>
          </a:p>
          <a:p/>
          <a:p>
            <a:r>
              <a:rPr sz="1400"/>
              <a:t>Day 4: Architecture Integration</a:t>
            </a:r>
          </a:p>
          <a:p>
            <a:r>
              <a:rPr sz="1400"/>
              <a:t>• Core Architectural Patterns (80 min)</a:t>
            </a:r>
          </a:p>
          <a:p>
            <a:r>
              <a:rPr sz="1400"/>
              <a:t>• Modern Architecture Patterns (90 min)</a:t>
            </a:r>
          </a:p>
          <a:p>
            <a:r>
              <a:rPr sz="1400"/>
              <a:t>• Pattern-to-Architecture Mapping Workshop</a:t>
            </a:r>
          </a:p>
          <a:p/>
          <a:p>
            <a:r>
              <a:rPr sz="1400"/>
              <a:t>Day 5: Anti-Patterns &amp; Decision Making</a:t>
            </a:r>
          </a:p>
          <a:p>
            <a:r>
              <a:rPr sz="1400"/>
              <a:t>• Anti-Patterns Catalog (130 min)</a:t>
            </a:r>
          </a:p>
          <a:p>
            <a:r>
              <a:rPr sz="1400"/>
              <a:t>• Decision Matrix Workshop (60 min)</a:t>
            </a:r>
          </a:p>
          <a:p>
            <a:r>
              <a:rPr sz="1400"/>
              <a:t>• Final Architecture Design Exercise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Complete Training Integration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8 Complete Integrated Presentations</a:t>
            </a:r>
          </a:p>
          <a:p>
            <a:pPr/>
            <a:r>
              <a:t>425+ Total Slides Across All Modules</a:t>
            </a:r>
          </a:p>
          <a:p>
            <a:pPr/>
            <a:r>
              <a:t>5-Day Progressive Learning Program</a:t>
            </a:r>
          </a:p>
          <a:p>
            <a:pPr/>
            <a:r>
              <a:t>Comprehensive Pattern Coverage: 23+ Design Patterns</a:t>
            </a:r>
          </a:p>
          <a:p>
            <a:pPr/>
            <a:r>
              <a:t>Architecture Integration: 8+ Architectural Patterns</a:t>
            </a:r>
          </a:p>
          <a:p>
            <a:pPr/>
            <a:r>
              <a:t>Anti-Pattern Prevention: 15+ Anti-Patterns Covered</a:t>
            </a:r>
          </a:p>
          <a:p>
            <a:pPr/>
          </a:p>
          <a:p>
            <a:pPr/>
            <a:r>
              <a:t>Key Learning Outcomes:</a:t>
            </a:r>
          </a:p>
          <a:p>
            <a:pPr/>
            <a:r>
              <a:t>• Pattern Recognition &amp; Selection Mastery</a:t>
            </a:r>
          </a:p>
          <a:p>
            <a:pPr/>
            <a:r>
              <a:t>• Architecture Design Skills Development</a:t>
            </a:r>
          </a:p>
          <a:p>
            <a:pPr/>
            <a:r>
              <a:t>• Anti-Pattern Prevention &amp; Code Quality</a:t>
            </a:r>
          </a:p>
          <a:p>
            <a:pPr/>
            <a:r>
              <a:t>• Decision-Making Frameworks &amp; Best Practices</a:t>
            </a:r>
          </a:p>
          <a:p>
            <a:pPr/>
          </a:p>
          <a:p>
            <a:pPr/>
            <a:r>
              <a:t>Next Steps: Practice Exercises, Code Reviews, Team Standards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Complete Training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Module 1: Introduction &amp; Clean Code Principles (~45 slides)</a:t>
            </a:r>
          </a:p>
          <a:p>
            <a:pPr/>
            <a:r>
              <a:t>Module 2: Creational Design Patterns (~60 slides)</a:t>
            </a:r>
          </a:p>
          <a:p>
            <a:pPr/>
            <a:r>
              <a:t>Module 3: Structural Design Patterns (~55 slides)</a:t>
            </a:r>
          </a:p>
          <a:p>
            <a:pPr/>
            <a:r>
              <a:t>Module 4: Behavioral Design Patterns (~65 slides)</a:t>
            </a:r>
          </a:p>
          <a:p>
            <a:pPr/>
            <a:r>
              <a:t>Module 5: Advanced Design Patterns (~50 slides)</a:t>
            </a:r>
          </a:p>
          <a:p>
            <a:pPr/>
            <a:r>
              <a:t>Module 6: Core Architectural Patterns (~40 slides)</a:t>
            </a:r>
          </a:p>
          <a:p>
            <a:pPr/>
            <a:r>
              <a:t>Module 7: Modern Architectural Patterns (~45 slides)</a:t>
            </a:r>
          </a:p>
          <a:p>
            <a:pPr/>
            <a:r>
              <a:t>Module 8: Anti-Patterns Catalog (~65 slides)</a:t>
            </a:r>
          </a:p>
          <a:p>
            <a:pPr/>
            <a:r>
              <a:t>Pattern Selection Decision Matrices</a:t>
            </a:r>
          </a:p>
          <a:p>
            <a:pPr/>
            <a:r>
              <a:t>Complete Learning Path &amp; Integration Guide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1: Foundation</a:t>
            </a:r>
          </a:p>
          <a:p>
            <a:r>
              <a:t>Introduction &amp; Clean Code Principles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1: Foundation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Clean Code Fundamentals - Writing readable, maintainable code</a:t>
            </a:r>
          </a:p>
          <a:p>
            <a:pPr/>
            <a:r>
              <a:t>SOLID Principles - Five fundamental object-oriented design principles</a:t>
            </a:r>
          </a:p>
          <a:p>
            <a:pPr/>
            <a:r>
              <a:t>Code Quality Metrics - Measuring and improving code quality</a:t>
            </a:r>
          </a:p>
          <a:p>
            <a:pPr/>
            <a:r>
              <a:t>Refactoring Techniques - Systematic code improvement methods</a:t>
            </a:r>
          </a:p>
          <a:p>
            <a:pPr/>
            <a:r>
              <a:t>Design Pattern Introduction - Understanding pattern concepts</a:t>
            </a:r>
          </a:p>
          <a:p>
            <a:pPr/>
            <a:r>
              <a:t>Pattern Categories Overview - Creational, Structural, Behavioral</a:t>
            </a:r>
          </a:p>
          <a:p>
            <a:pPr/>
          </a:p>
          <a:p>
            <a:pPr/>
            <a:r>
              <a:t>Duration: 90 minutes | Slides: ~45 | Level: Foundation</a:t>
            </a:r>
          </a:p>
          <a:p>
            <a:pPr/>
            <a:r>
              <a:t>Source: intro-presentation.pptx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 2-5: Design Patterns Deep Dive</a:t>
            </a:r>
          </a:p>
          <a:p>
            <a:r>
              <a:t>Comprehensive Pattern Catalog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Patterns Complete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Creational Patterns (~60 slides)</a:t>
            </a:r>
          </a:p>
          <a:p>
            <a:r>
              <a:rPr sz="1400"/>
              <a:t>• Singleton, Factory Method, Abstract Factory</a:t>
            </a:r>
          </a:p>
          <a:p>
            <a:r>
              <a:rPr sz="1400"/>
              <a:t>• Builder, Prototype, Object Pool</a:t>
            </a:r>
          </a:p>
          <a:p>
            <a:r>
              <a:rPr sz="1400"/>
              <a:t>• Source: block1-presentation.pptx</a:t>
            </a:r>
          </a:p>
          <a:p/>
          <a:p>
            <a:r>
              <a:rPr sz="1400"/>
              <a:t>Structural Patterns (~55 slides)</a:t>
            </a:r>
          </a:p>
          <a:p>
            <a:r>
              <a:rPr sz="1400"/>
              <a:t>• Adapter, Bridge, Composite, Decorator</a:t>
            </a:r>
          </a:p>
          <a:p>
            <a:r>
              <a:rPr sz="1400"/>
              <a:t>• Facade, Flyweight, Proxy</a:t>
            </a:r>
          </a:p>
          <a:p>
            <a:r>
              <a:rPr sz="1400"/>
              <a:t>• Source: block2-presentation.pptx</a:t>
            </a:r>
          </a:p>
          <a:p/>
          <a:p>
            <a:r>
              <a:rPr sz="1400"/>
              <a:t>Behavioral Patterns (~65 slides)</a:t>
            </a:r>
          </a:p>
          <a:p>
            <a:r>
              <a:rPr sz="1400"/>
              <a:t>• Chain of Responsibility, Command, Interpreter</a:t>
            </a:r>
          </a:p>
          <a:p>
            <a:r>
              <a:rPr sz="1400"/>
              <a:t>• Iterator, Mediator, Memento, Observer</a:t>
            </a:r>
          </a:p>
          <a:p>
            <a:r>
              <a:rPr sz="1400"/>
              <a:t>• State, Strategy, Template Method, Visitor</a:t>
            </a:r>
          </a:p>
          <a:p>
            <a:r>
              <a:rPr sz="1400"/>
              <a:t>• Source: block3-presentation.pptx</a:t>
            </a:r>
          </a:p>
          <a:p/>
          <a:p>
            <a:r>
              <a:rPr sz="1400"/>
              <a:t>Advanced Patterns (~50 slides)</a:t>
            </a:r>
          </a:p>
          <a:p>
            <a:r>
              <a:rPr sz="1400"/>
              <a:t>• Dependency Injection, Repository Pattern</a:t>
            </a:r>
          </a:p>
          <a:p>
            <a:r>
              <a:rPr sz="1400"/>
              <a:t>• MVC, MVP, MVVM, Specification Pattern</a:t>
            </a:r>
          </a:p>
          <a:p>
            <a:r>
              <a:rPr sz="1400"/>
              <a:t>• Source: block4-presentation.pptx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 6-7: Architecture Patterns</a:t>
            </a:r>
          </a:p>
          <a:p>
            <a:r>
              <a:t>From Design Patterns to System Architecture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Pattern-to-Architecture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Core Architectural Patterns (~40 slides)</a:t>
            </a:r>
          </a:p>
          <a:p>
            <a:r>
              <a:rPr sz="1400"/>
              <a:t>• Layered Architecture + Strategy/Factory Patterns</a:t>
            </a:r>
          </a:p>
          <a:p>
            <a:r>
              <a:rPr sz="1400"/>
              <a:t>• MVC Architecture + Observer/Command Patterns</a:t>
            </a:r>
          </a:p>
          <a:p>
            <a:r>
              <a:rPr sz="1400"/>
              <a:t>• Microservices + Facade/Adapter Patterns</a:t>
            </a:r>
          </a:p>
          <a:p>
            <a:r>
              <a:rPr sz="1400"/>
              <a:t>• Event-Driven Architecture + Observer/Mediator</a:t>
            </a:r>
          </a:p>
          <a:p>
            <a:r>
              <a:rPr sz="1400"/>
              <a:t>• Source: arch-patterns-part1.pptx</a:t>
            </a:r>
          </a:p>
          <a:p/>
          <a:p>
            <a:r>
              <a:rPr sz="1400"/>
              <a:t>Modern Architectural Patterns (~45 slides)  </a:t>
            </a:r>
          </a:p>
          <a:p>
            <a:r>
              <a:rPr sz="1400"/>
              <a:t>• Clean Architecture + Dependency Injection</a:t>
            </a:r>
          </a:p>
          <a:p>
            <a:r>
              <a:rPr sz="1400"/>
              <a:t>• Hexagonal Architecture + Adapter/Repository</a:t>
            </a:r>
          </a:p>
          <a:p>
            <a:r>
              <a:rPr sz="1400"/>
              <a:t>• CQRS + Command/Observer Patterns</a:t>
            </a:r>
          </a:p>
          <a:p>
            <a:r>
              <a:rPr sz="1400"/>
              <a:t>• Domain-Driven Design + Factory/Repository</a:t>
            </a:r>
          </a:p>
          <a:p>
            <a:r>
              <a:rPr sz="1400"/>
              <a:t>• Source: arch-patterns-part2.pptx</a:t>
            </a:r>
          </a:p>
          <a:p/>
          <a:p>
            <a:r>
              <a:rPr sz="1400"/>
              <a:t>Key Integration Concepts:</a:t>
            </a:r>
          </a:p>
          <a:p>
            <a:r>
              <a:rPr sz="1400"/>
              <a:t>✓ How design patterns enable architectural patterns</a:t>
            </a:r>
          </a:p>
          <a:p>
            <a:r>
              <a:rPr sz="1400"/>
              <a:t>✓ Pattern selection based on architectural needs</a:t>
            </a:r>
          </a:p>
          <a:p>
            <a:r>
              <a:rPr sz="1400"/>
              <a:t>✓ Scaling from code-level to system-level patterns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8: Anti-Patterns Catalog</a:t>
            </a:r>
          </a:p>
          <a:p>
            <a:r>
              <a:t>What NOT to Do &amp; How to Fix 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&amp; Architecture Training - Complete Overview</dc:title>
  <dc:subject>Complete Training Integration &amp; Overview</dc:subject>
  <dc:creator>Telekom Architecture Workshop 2025</dc:creator>
  <cp:keywords>Design Patterns, Architecture, Training, Integration, Overview</cp:keywords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