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34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9" d="100"/>
          <a:sy n="129" d="100"/>
        </p:scale>
        <p:origin x="4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07193-AE5D-4968-BAF6-3656BE156B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870169"/>
            <a:ext cx="9144000" cy="895972"/>
          </a:xfrm>
          <a:prstGeom prst="rect">
            <a:avLst/>
          </a:prstGeom>
        </p:spPr>
        <p:txBody>
          <a:bodyPr anchor="b"/>
          <a:lstStyle>
            <a:lvl1pPr algn="ctr">
              <a:defRPr sz="4800">
                <a:solidFill>
                  <a:srgbClr val="434343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186BB9-FD07-7E5E-44C6-0A574C54E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858216"/>
            <a:ext cx="9144000" cy="55251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rgbClr val="434343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" descr="A white flower on a yellow background&#10;&#10;Description automatically generated">
            <a:extLst>
              <a:ext uri="{FF2B5EF4-FFF2-40B4-BE49-F238E27FC236}">
                <a16:creationId xmlns:a16="http://schemas.microsoft.com/office/drawing/2014/main" id="{B45C3DAA-2C1B-4B03-DCD5-CEA9A48DC32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302560" y="2321640"/>
            <a:ext cx="1586880" cy="22147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4214E46-3795-F2C4-2D6A-4DF0C15ACEDA}"/>
              </a:ext>
            </a:extLst>
          </p:cNvPr>
          <p:cNvSpPr/>
          <p:nvPr userDrawn="1"/>
        </p:nvSpPr>
        <p:spPr>
          <a:xfrm>
            <a:off x="10416209" y="-1"/>
            <a:ext cx="1610139" cy="1918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99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-Blo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2F1FF-93BF-4CCF-926B-0576DF6BC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118035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FAE5E-51A7-801C-5D44-B6AB89FF0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39" y="1825625"/>
            <a:ext cx="11231218" cy="4667250"/>
          </a:xfrm>
        </p:spPr>
        <p:txBody>
          <a:bodyPr>
            <a:normAutofit/>
          </a:bodyPr>
          <a:lstStyle>
            <a:lvl1pPr marL="0" indent="0">
              <a:buNone/>
              <a:defRPr sz="24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1pPr>
            <a:lvl2pPr marL="457200" indent="0">
              <a:buNone/>
              <a:defRPr sz="20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2pPr>
            <a:lvl3pPr marL="914400" indent="0">
              <a:buNone/>
              <a:defRPr sz="18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3pPr>
            <a:lvl4pPr marL="1371600" indent="0">
              <a:buNone/>
              <a:defRPr sz="16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4pPr>
            <a:lvl5pPr marL="1828800" indent="0">
              <a:buNone/>
              <a:defRPr sz="1600" b="0" i="0">
                <a:solidFill>
                  <a:srgbClr val="434343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2C3E47A-69A0-8F49-E63F-B87255EE9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157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094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0A35E-A630-2C0F-48C4-334D4CCF3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077739" y="6492875"/>
            <a:ext cx="2743200" cy="365125"/>
          </a:xfrm>
        </p:spPr>
        <p:txBody>
          <a:bodyPr/>
          <a:lstStyle>
            <a:lvl1pPr>
              <a:defRPr b="0" i="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362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AE0C0-D32D-13D4-8621-9FED98472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04" y="457200"/>
            <a:ext cx="4364521" cy="1600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F3171-700D-AC09-57D2-7CE376F6C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525108" cy="543325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DD5D4F-5251-A419-B3B6-3E776795B6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7504" y="2057400"/>
            <a:ext cx="4364521" cy="43632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C4C30-205A-2492-192B-B806843ED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9874" y="6492875"/>
            <a:ext cx="2743200" cy="365125"/>
          </a:xfrm>
        </p:spPr>
        <p:txBody>
          <a:bodyPr/>
          <a:lstStyle>
            <a:lvl1pPr>
              <a:defRPr b="0" i="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4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ED0A-CB71-BE95-6D74-70732531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504" y="407504"/>
            <a:ext cx="7146235" cy="1282147"/>
          </a:xfrm>
        </p:spPr>
        <p:txBody>
          <a:bodyPr anchor="ctr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DA386B-F71F-624B-D60E-1519DE751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712765" y="0"/>
            <a:ext cx="4479235" cy="6858000"/>
          </a:xfrm>
        </p:spPr>
        <p:txBody>
          <a:bodyPr anchor="ctr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26256-41DC-0D7B-7119-A2460887C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07504" y="1816443"/>
            <a:ext cx="7146235" cy="4703627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58329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2ED0A-CB71-BE95-6D74-70732531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1209" y="407504"/>
            <a:ext cx="5854148" cy="1282147"/>
          </a:xfrm>
        </p:spPr>
        <p:txBody>
          <a:bodyPr anchor="ctr" anchorCtr="0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DA386B-F71F-624B-D60E-1519DE7516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9942"/>
            <a:ext cx="4479235" cy="6858000"/>
          </a:xfrm>
        </p:spPr>
        <p:txBody>
          <a:bodyPr anchor="ctr" anchorCtr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26256-41DC-0D7B-7119-A2460887C5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01209" y="1816444"/>
            <a:ext cx="7026958" cy="4676432"/>
          </a:xfrm>
        </p:spPr>
        <p:txBody>
          <a:bodyPr anchor="t" anchorCtr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193BDEA3-6F5B-33C7-1FE1-589B04B9C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89874" y="6492875"/>
            <a:ext cx="2743200" cy="365125"/>
          </a:xfrm>
        </p:spPr>
        <p:txBody>
          <a:bodyPr/>
          <a:lstStyle>
            <a:lvl1pPr>
              <a:defRPr b="0" i="0"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5282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D443-8D62-99E4-BE59-A33D1ABDD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780720"/>
            <a:ext cx="9144000" cy="687250"/>
          </a:xfrm>
          <a:prstGeom prst="rect">
            <a:avLst/>
          </a:prstGeom>
        </p:spPr>
        <p:txBody>
          <a:bodyPr anchor="b"/>
          <a:lstStyle>
            <a:lvl1pPr algn="ctr">
              <a:defRPr sz="3600">
                <a:solidFill>
                  <a:srgbClr val="434343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29BB70-AB0C-EB4F-73E7-686FB01CED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560045"/>
            <a:ext cx="9144000" cy="43324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>
                <a:solidFill>
                  <a:srgbClr val="434343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4" name="Picture 1" descr="A white flower on a yellow background&#10;&#10;Description automatically generated">
            <a:extLst>
              <a:ext uri="{FF2B5EF4-FFF2-40B4-BE49-F238E27FC236}">
                <a16:creationId xmlns:a16="http://schemas.microsoft.com/office/drawing/2014/main" id="{C62A5225-6C59-0F22-28CB-A0E99267643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lum/>
            <a:alphaModFix/>
          </a:blip>
          <a:srcRect/>
          <a:stretch>
            <a:fillRect/>
          </a:stretch>
        </p:blipFill>
        <p:spPr>
          <a:xfrm>
            <a:off x="5498782" y="2595496"/>
            <a:ext cx="1194437" cy="166700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7E3CF7D-A3E7-417D-2594-BEB7DA122EAC}"/>
              </a:ext>
            </a:extLst>
          </p:cNvPr>
          <p:cNvSpPr/>
          <p:nvPr userDrawn="1"/>
        </p:nvSpPr>
        <p:spPr>
          <a:xfrm>
            <a:off x="10416209" y="-1"/>
            <a:ext cx="1610139" cy="191825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4130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th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50DB9-59A8-CF17-BB9B-F72B0FABF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39" y="365125"/>
            <a:ext cx="10088220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8D29E-375A-0909-2E62-2F6CBC442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39" y="1825625"/>
            <a:ext cx="11231218" cy="4667250"/>
          </a:xfrm>
        </p:spPr>
        <p:txBody>
          <a:bodyPr>
            <a:normAutofit/>
          </a:bodyPr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 sz="2000">
                <a:solidFill>
                  <a:srgbClr val="434343"/>
                </a:solidFill>
              </a:defRPr>
            </a:lvl2pPr>
            <a:lvl3pPr>
              <a:defRPr sz="1800">
                <a:solidFill>
                  <a:srgbClr val="434343"/>
                </a:solidFill>
              </a:defRPr>
            </a:lvl3pPr>
            <a:lvl4pPr>
              <a:defRPr sz="1600">
                <a:solidFill>
                  <a:srgbClr val="434343"/>
                </a:solidFill>
              </a:defRPr>
            </a:lvl4pPr>
            <a:lvl5pPr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706B1-97FA-B22F-65EC-94B636B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157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286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50DB9-59A8-CF17-BB9B-F72B0FABF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139" y="365125"/>
            <a:ext cx="10088220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88D29E-375A-0909-2E62-2F6CBC442F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139" y="1825625"/>
            <a:ext cx="11231218" cy="4667250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434343"/>
                </a:solidFill>
              </a:defRPr>
            </a:lvl1pPr>
            <a:lvl2pPr marL="457200" indent="0">
              <a:buNone/>
              <a:defRPr sz="2000">
                <a:solidFill>
                  <a:srgbClr val="434343"/>
                </a:solidFill>
              </a:defRPr>
            </a:lvl2pPr>
            <a:lvl3pPr marL="914400" indent="0">
              <a:buNone/>
              <a:defRPr sz="1800">
                <a:solidFill>
                  <a:srgbClr val="434343"/>
                </a:solidFill>
              </a:defRPr>
            </a:lvl3pPr>
            <a:lvl4pPr marL="1371600" indent="0">
              <a:buNone/>
              <a:defRPr sz="1600">
                <a:solidFill>
                  <a:srgbClr val="434343"/>
                </a:solidFill>
              </a:defRPr>
            </a:lvl4pPr>
            <a:lvl5pPr marL="1828800" indent="0">
              <a:buNone/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7706B1-97FA-B22F-65EC-94B636BCD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55157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27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 Bullet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3F90-FBB0-1588-E79D-EB61EC04B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916478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056B7-03C2-B71C-2EDA-0359D9415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7322" y="1825625"/>
            <a:ext cx="5582478" cy="4667250"/>
          </a:xfrm>
        </p:spPr>
        <p:txBody>
          <a:bodyPr/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 sz="2000">
                <a:solidFill>
                  <a:srgbClr val="434343"/>
                </a:solidFill>
              </a:defRPr>
            </a:lvl2pPr>
            <a:lvl3pPr>
              <a:defRPr sz="1800">
                <a:solidFill>
                  <a:srgbClr val="434343"/>
                </a:solidFill>
              </a:defRPr>
            </a:lvl3pPr>
            <a:lvl4pPr>
              <a:defRPr sz="1600">
                <a:solidFill>
                  <a:srgbClr val="434343"/>
                </a:solidFill>
              </a:defRPr>
            </a:lvl4pPr>
            <a:lvl5pPr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5A315-0D02-B709-C30A-483144A24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536096" cy="4667250"/>
          </a:xfrm>
        </p:spPr>
        <p:txBody>
          <a:bodyPr/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 sz="2000">
                <a:solidFill>
                  <a:srgbClr val="434343"/>
                </a:solidFill>
              </a:defRPr>
            </a:lvl2pPr>
            <a:lvl3pPr>
              <a:defRPr sz="1800">
                <a:solidFill>
                  <a:srgbClr val="434343"/>
                </a:solidFill>
              </a:defRPr>
            </a:lvl3pPr>
            <a:lvl4pPr>
              <a:defRPr sz="1600">
                <a:solidFill>
                  <a:srgbClr val="434343"/>
                </a:solidFill>
              </a:defRPr>
            </a:lvl4pPr>
            <a:lvl5pPr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9FACF-99F9-6EC6-9746-B8C7A0FB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5096" y="6492874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884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13F90-FBB0-1588-E79D-EB61EC04B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916478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056B7-03C2-B71C-2EDA-0359D94159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37322" y="1825625"/>
            <a:ext cx="5582478" cy="466725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2400">
                <a:solidFill>
                  <a:srgbClr val="434343"/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 sz="2000">
                <a:solidFill>
                  <a:srgbClr val="434343"/>
                </a:solidFill>
              </a:defRPr>
            </a:lvl2pPr>
            <a:lvl3pPr marL="914400" indent="0">
              <a:buFont typeface="Arial" panose="020B0604020202020204" pitchFamily="34" charset="0"/>
              <a:buNone/>
              <a:defRPr sz="1800">
                <a:solidFill>
                  <a:srgbClr val="434343"/>
                </a:solidFill>
              </a:defRPr>
            </a:lvl3pPr>
            <a:lvl4pPr marL="1371600" indent="0">
              <a:buFont typeface="Arial" panose="020B0604020202020204" pitchFamily="34" charset="0"/>
              <a:buNone/>
              <a:defRPr sz="1600">
                <a:solidFill>
                  <a:srgbClr val="434343"/>
                </a:solidFill>
              </a:defRPr>
            </a:lvl4pPr>
            <a:lvl5pPr marL="1828800" indent="0">
              <a:buFont typeface="Arial" panose="020B0604020202020204" pitchFamily="34" charset="0"/>
              <a:buNone/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F5A315-0D02-B709-C30A-483144A24C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536096" cy="4667250"/>
          </a:xfrm>
        </p:spPr>
        <p:txBody>
          <a:bodyPr/>
          <a:lstStyle>
            <a:lvl1pPr marL="0" indent="0">
              <a:buNone/>
              <a:defRPr sz="2400">
                <a:solidFill>
                  <a:srgbClr val="434343"/>
                </a:solidFill>
              </a:defRPr>
            </a:lvl1pPr>
            <a:lvl2pPr marL="457200" indent="0">
              <a:buNone/>
              <a:defRPr sz="2000">
                <a:solidFill>
                  <a:srgbClr val="434343"/>
                </a:solidFill>
              </a:defRPr>
            </a:lvl2pPr>
            <a:lvl3pPr marL="914400" indent="0">
              <a:buNone/>
              <a:defRPr sz="1800">
                <a:solidFill>
                  <a:srgbClr val="434343"/>
                </a:solidFill>
              </a:defRPr>
            </a:lvl3pPr>
            <a:lvl4pPr marL="1371600" indent="0">
              <a:buNone/>
              <a:defRPr sz="1600">
                <a:solidFill>
                  <a:srgbClr val="434343"/>
                </a:solidFill>
              </a:defRPr>
            </a:lvl4pPr>
            <a:lvl5pPr marL="1828800" indent="0">
              <a:buNone/>
              <a:defRPr sz="1600"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69FACF-99F9-6EC6-9746-B8C7A0FB1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65096" y="6492874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980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 Bullet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D0D7-65B1-D72F-0D21-4B04BD3FD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88" y="365125"/>
            <a:ext cx="10111408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97DE5-2F32-14FA-E76B-D744B262A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888" y="1681163"/>
            <a:ext cx="55436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3434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CDEA-3150-6B79-5CAA-316A2BEDE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3888" y="2505074"/>
            <a:ext cx="5543687" cy="3987799"/>
          </a:xfrm>
        </p:spPr>
        <p:txBody>
          <a:bodyPr/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>
                <a:solidFill>
                  <a:srgbClr val="434343"/>
                </a:solidFill>
              </a:defRPr>
            </a:lvl2pPr>
            <a:lvl3pPr>
              <a:defRPr>
                <a:solidFill>
                  <a:srgbClr val="434343"/>
                </a:solidFill>
              </a:defRPr>
            </a:lvl3pPr>
            <a:lvl4pPr>
              <a:defRPr>
                <a:solidFill>
                  <a:srgbClr val="434343"/>
                </a:solidFill>
              </a:defRPr>
            </a:lvl4pPr>
            <a:lvl5pPr>
              <a:defRPr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35CEA-A4A2-208B-B279-70AC76B65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565912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3434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0417B-357A-1441-1081-878E1A3E9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65913" cy="3987800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  <a:lvl2pPr>
              <a:defRPr>
                <a:solidFill>
                  <a:srgbClr val="434343"/>
                </a:solidFill>
              </a:defRPr>
            </a:lvl2pPr>
            <a:lvl3pPr>
              <a:defRPr>
                <a:solidFill>
                  <a:srgbClr val="434343"/>
                </a:solidFill>
              </a:defRPr>
            </a:lvl3pPr>
            <a:lvl4pPr>
              <a:defRPr>
                <a:solidFill>
                  <a:srgbClr val="434343"/>
                </a:solidFill>
              </a:defRPr>
            </a:lvl4pPr>
            <a:lvl5pPr>
              <a:defRPr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AAD1C-C9FB-8ECD-9D67-E4F2C569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4913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573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6D0D7-65B1-D72F-0D21-4B04BD3FD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888" y="365125"/>
            <a:ext cx="10111408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F97DE5-2F32-14FA-E76B-D744B262A9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3888" y="1681163"/>
            <a:ext cx="55436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3434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8CDEA-3150-6B79-5CAA-316A2BEDE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3888" y="2505074"/>
            <a:ext cx="5543687" cy="3987799"/>
          </a:xfrm>
        </p:spPr>
        <p:txBody>
          <a:bodyPr/>
          <a:lstStyle>
            <a:lvl1pPr>
              <a:defRPr sz="2400">
                <a:solidFill>
                  <a:srgbClr val="434343"/>
                </a:solidFill>
              </a:defRPr>
            </a:lvl1pPr>
            <a:lvl2pPr>
              <a:defRPr>
                <a:solidFill>
                  <a:srgbClr val="434343"/>
                </a:solidFill>
              </a:defRPr>
            </a:lvl2pPr>
            <a:lvl3pPr>
              <a:defRPr>
                <a:solidFill>
                  <a:srgbClr val="434343"/>
                </a:solidFill>
              </a:defRPr>
            </a:lvl3pPr>
            <a:lvl4pPr>
              <a:defRPr>
                <a:solidFill>
                  <a:srgbClr val="434343"/>
                </a:solidFill>
              </a:defRPr>
            </a:lvl4pPr>
            <a:lvl5pPr>
              <a:defRPr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035CEA-A4A2-208B-B279-70AC76B65D0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565912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43434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D0417B-357A-1441-1081-878E1A3E93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505075"/>
            <a:ext cx="5565913" cy="3987800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  <a:lvl2pPr>
              <a:defRPr>
                <a:solidFill>
                  <a:srgbClr val="434343"/>
                </a:solidFill>
              </a:defRPr>
            </a:lvl2pPr>
            <a:lvl3pPr>
              <a:defRPr>
                <a:solidFill>
                  <a:srgbClr val="434343"/>
                </a:solidFill>
              </a:defRPr>
            </a:lvl3pPr>
            <a:lvl4pPr>
              <a:defRPr>
                <a:solidFill>
                  <a:srgbClr val="434343"/>
                </a:solidFill>
              </a:defRPr>
            </a:lvl4pPr>
            <a:lvl5pPr>
              <a:defRPr>
                <a:solidFill>
                  <a:srgbClr val="434343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4AAD1C-C9FB-8ECD-9D67-E4F2C5692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4913" y="6492875"/>
            <a:ext cx="2743200" cy="365125"/>
          </a:xfrm>
        </p:spPr>
        <p:txBody>
          <a:bodyPr/>
          <a:lstStyle>
            <a:lvl1pPr>
              <a:defRPr b="0" i="0">
                <a:solidFill>
                  <a:srgbClr val="434343"/>
                </a:solidFill>
                <a:latin typeface="Open Sans Light" pitchFamily="2" charset="0"/>
                <a:ea typeface="Open Sans Light" pitchFamily="2" charset="0"/>
                <a:cs typeface="Open Sans Light" pitchFamily="2" charset="0"/>
              </a:defRPr>
            </a:lvl1pPr>
          </a:lstStyle>
          <a:p>
            <a:fld id="{FC1172EA-F3A5-C440-8FDE-A5EAD26928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84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2F1FF-93BF-4CCF-926B-0576DF6BC8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322" y="365125"/>
            <a:ext cx="10118035" cy="1325563"/>
          </a:xfrm>
        </p:spPr>
        <p:txBody>
          <a:bodyPr/>
          <a:lstStyle>
            <a:lvl1pPr>
              <a:defRPr>
                <a:solidFill>
                  <a:srgbClr val="43434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739130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6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89312B-648F-07C4-1C1A-87F50DC94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8B8739-0CD2-1439-97E1-AFE6688430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2DFFE-3F1B-D665-A941-E6705F4643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1172EA-F3A5-C440-8FDE-A5EAD26928A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1" descr="A white flower on a yellow background&#10;&#10;Description automatically generated">
            <a:extLst>
              <a:ext uri="{FF2B5EF4-FFF2-40B4-BE49-F238E27FC236}">
                <a16:creationId xmlns:a16="http://schemas.microsoft.com/office/drawing/2014/main" id="{36DDDAD4-6DBF-843D-79CB-7A2FBAC6A166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lum/>
            <a:alphaModFix/>
          </a:blip>
          <a:srcRect/>
          <a:stretch>
            <a:fillRect/>
          </a:stretch>
        </p:blipFill>
        <p:spPr>
          <a:xfrm>
            <a:off x="10619994" y="0"/>
            <a:ext cx="1101857" cy="1537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5990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74" r:id="rId2"/>
    <p:sldLayoutId id="2147483663" r:id="rId3"/>
    <p:sldLayoutId id="2147483675" r:id="rId4"/>
    <p:sldLayoutId id="2147483665" r:id="rId5"/>
    <p:sldLayoutId id="2147483676" r:id="rId6"/>
    <p:sldLayoutId id="2147483666" r:id="rId7"/>
    <p:sldLayoutId id="2147483677" r:id="rId8"/>
    <p:sldLayoutId id="2147483667" r:id="rId9"/>
    <p:sldLayoutId id="2147483672" r:id="rId10"/>
    <p:sldLayoutId id="2147483668" r:id="rId11"/>
    <p:sldLayoutId id="2147483669" r:id="rId12"/>
    <p:sldLayoutId id="2147483670" r:id="rId13"/>
    <p:sldLayoutId id="2147483671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Open Sans" pitchFamily="2" charset="0"/>
          <a:ea typeface="Open Sans" pitchFamily="2" charset="0"/>
          <a:cs typeface="Open Sans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434343"/>
        </a:buClr>
        <a:buFont typeface="Arial" panose="020B0604020202020204" pitchFamily="34" charset="0"/>
        <a:buChar char="•"/>
        <a:defRPr sz="28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343"/>
        </a:buClr>
        <a:buFont typeface="Arial" panose="020B0604020202020204" pitchFamily="34" charset="0"/>
        <a:buChar char="•"/>
        <a:defRPr sz="24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343"/>
        </a:buClr>
        <a:buFont typeface="Arial" panose="020B0604020202020204" pitchFamily="34" charset="0"/>
        <a:buChar char="•"/>
        <a:defRPr sz="20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343"/>
        </a:buClr>
        <a:buFont typeface="Arial" panose="020B0604020202020204" pitchFamily="34" charset="0"/>
        <a:buChar char="•"/>
        <a:defRPr sz="18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434343"/>
        </a:buClr>
        <a:buFont typeface="Arial" panose="020B0604020202020204" pitchFamily="34" charset="0"/>
        <a:buChar char="•"/>
        <a:defRPr sz="1800" b="0" i="0" kern="1200">
          <a:solidFill>
            <a:srgbClr val="434343"/>
          </a:solidFill>
          <a:latin typeface="Open Sans Light" pitchFamily="2" charset="0"/>
          <a:ea typeface="Open Sans Light" pitchFamily="2" charset="0"/>
          <a:cs typeface="Open Sans Light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Architectural Patterns - PART 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Enterprise Architecture Patterns für Skalierbarkeit und Integration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CQRS - Query Side -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>
                <a:latin typeface="Consolas"/>
              </a:defRPr>
            </a:pPr>
            <a:r>
              <a:t>java</a:t>
            </a:r>
            <a:br/>
            <a:r>
              <a:t>// Query Side: Builder + Strategy Pattern  </a:t>
            </a:r>
            <a:br/>
            <a:r>
              <a:t>@Component</a:t>
            </a:r>
            <a:br/>
            <a:r>
              <a:t>public class DeviceQueryService {</a:t>
            </a:r>
            <a:br/>
            <a:r>
              <a:t>    public DeviceView getDeviceOverview(String deviceId) {</a:t>
            </a:r>
            <a:br/>
            <a:r>
              <a:t>        return DeviceView.builder()</a:t>
            </a:r>
            <a:br/>
            <a:r>
              <a:t>            .basicInfo(deviceRepo.findBasicInfo(deviceId))</a:t>
            </a:r>
            <a:br/>
            <a:r>
              <a:t>            .currentConfig(configRepo.findCurrent(deviceId))</a:t>
            </a:r>
            <a:br/>
            <a:r>
              <a:t>            .metrics(metricsRepo.findLatest(deviceId))</a:t>
            </a:r>
            <a:br/>
            <a:r>
              <a:t>            .alerts(alertRepo.findActive(deviceId))</a:t>
            </a:r>
            <a:br/>
            <a:r>
              <a:t>            .build();</a:t>
            </a:r>
            <a:br/>
            <a:r>
              <a:t>    }</a:t>
            </a:r>
            <a:br/>
            <a:r>
              <a:t>    </a:t>
            </a:r>
            <a:br/>
            <a:r>
              <a:t>    public List&lt;DeviceView&gt; search(DeviceQuery query) {</a:t>
            </a:r>
            <a:br/>
            <a:r>
              <a:t>        QueryStrategy strategy = queryStrategies.get(query.getType());</a:t>
            </a:r>
            <a:br/>
            <a:r>
              <a:t>        return strategy.execute(query);</a:t>
            </a:r>
            <a:br/>
            <a:r>
              <a:t>    }</a:t>
            </a:r>
            <a:br/>
            <a:r>
              <a:t>}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CQRS Trade-offs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CQRS Trade-offs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 sz="1800"/>
            </a:pPr>
            <a:r>
              <a:t>Vorteile</a:t>
            </a:r>
          </a:p>
          <a:p>
            <a:r>
              <a:t>• Performance: Optimized Data Models für Read/Write Operations</a:t>
            </a:r>
          </a:p>
          <a:p>
            <a:r>
              <a:t>• Skalierung: Read/Write Operations unabhängig skalierbar</a:t>
            </a:r>
          </a:p>
          <a:p>
            <a:r>
              <a:t>• Complex Queries: Performance durch denormalized Read Models</a:t>
            </a:r>
          </a:p>
          <a:p>
            <a:r>
              <a:t>• Event Sourcing Integration: Natürliche Kombination möglich</a:t>
            </a:r>
          </a:p>
          <a:p>
            <a:pPr>
              <a:defRPr b="1" sz="1800"/>
            </a:pPr>
            <a:r>
              <a:t>Nachteile</a:t>
            </a:r>
          </a:p>
          <a:p>
            <a:r>
              <a:t>• Eventual Consistency: zwischen Read/Write Models</a:t>
            </a:r>
          </a:p>
          <a:p>
            <a:r>
              <a:t>• Maintenance: Doppelte Data Models erhöhen Aufwand</a:t>
            </a:r>
          </a:p>
          <a:p>
            <a:r>
              <a:t>• Synchronization: Event Sync zwischen Models komplex</a:t>
            </a:r>
          </a:p>
          <a:p>
            <a:r>
              <a:t>• Over-Engineering: für simple CRUD Applications</a:t>
            </a:r>
          </a:p>
          <a:p>
            <a:pPr>
              <a:defRPr b="1" sz="1800"/>
            </a:pPr>
            <a:r>
              <a:t>Production Considerations</a:t>
            </a:r>
          </a:p>
          <a:p>
            <a:pPr lvl="1"/>
            <a:r>
              <a:t>Event Store für reliable Command/Query Sync</a:t>
            </a:r>
          </a:p>
          <a:p>
            <a:pPr lvl="1"/>
            <a:r>
              <a:t>Read Model Rebuild Strategy bei Schema Changes</a:t>
            </a:r>
          </a:p>
          <a:p>
            <a:pPr lvl="1"/>
            <a:r>
              <a:t>Monitoring von Read/Write Model Sync Lag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Event Sourcing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Event Sourcing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 sz="1800"/>
            </a:pPr>
            <a:r>
              <a:t>Problem</a:t>
            </a:r>
          </a:p>
          <a:p>
            <a:pPr lvl="1"/>
            <a:r>
              <a:t>Traditionelle CRUD: Aktueller State, Historie verloren</a:t>
            </a:r>
          </a:p>
          <a:p>
            <a:pPr lvl="1"/>
            <a:r>
              <a:t>Audit Trail für Compliance Requirements</a:t>
            </a:r>
          </a:p>
          <a:p>
            <a:pPr lvl="1"/>
            <a:r>
              <a:t>Debugging: "Wie kam das System in diesen Zustand?"</a:t>
            </a:r>
          </a:p>
          <a:p>
            <a:pPr lvl="1"/>
            <a:r>
              <a:t>Rollback und Time-Travel schwierig</a:t>
            </a:r>
          </a:p>
          <a:p>
            <a:pPr>
              <a:defRPr b="1" sz="1800"/>
            </a:pPr>
            <a:r>
              <a:t>Event Sourcing Konzept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Event Sourcing -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>
                <a:latin typeface="Consolas"/>
              </a:defRPr>
            </a:pPr>
            <a:r>
              <a:t>Commands            Events               Current State</a:t>
            </a:r>
            <a:br/>
            <a:r>
              <a:t>┌───────────┐    ┌─────────────┐      ┌─────────────────┐</a:t>
            </a:r>
            <a:br/>
            <a:r>
              <a:t>│ Create    │───&gt;│ DeviceCreated│───&gt; │                 │</a:t>
            </a:r>
            <a:br/>
            <a:r>
              <a:t>│ Device    │    │   Event     │     │     Current     │</a:t>
            </a:r>
            <a:br/>
            <a:r>
              <a:t>└───────────┘    └─────────────┘     │      State      │</a:t>
            </a:r>
            <a:br/>
            <a:r>
              <a:t>                                     │                 │</a:t>
            </a:r>
            <a:br/>
            <a:r>
              <a:t>┌───────────┐    ┌─────────────┐     │   (Projection   │</a:t>
            </a:r>
            <a:br/>
            <a:r>
              <a:t>│ Configure │───&gt;│ConfigChanged│───&gt; │   from Events)  │</a:t>
            </a:r>
            <a:br/>
            <a:r>
              <a:t>│ Device    │    │   Event     │     │                 │</a:t>
            </a:r>
            <a:br/>
            <a:r>
              <a:t>└───────────┘    └─────────────┘     └─────────────────┘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Event Sourcing -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Event Sourcing -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 sz="1800"/>
            </a:pPr>
            <a:r>
              <a:t>Event Store Pattern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Event Sourcing - Implementation -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>
                <a:latin typeface="Consolas"/>
              </a:defRPr>
            </a:pPr>
            <a:r>
              <a:t>Event Sourcing Pattern:</a:t>
            </a:r>
            <a:br/>
            <a:br/>
            <a:r>
              <a:t>  Commands            Events               Projections</a:t>
            </a:r>
            <a:br/>
            <a:r>
              <a:t>┌───────────┐      ┌─────────────────┐      ┌──────────────────┐</a:t>
            </a:r>
            <a:br/>
            <a:r>
              <a:t>│ Commands  │────&gt; │ Event Store    │────&gt; │ Current State   │</a:t>
            </a:r>
            <a:br/>
            <a:r>
              <a:t>│           │      │                 │      │ Projection      │</a:t>
            </a:r>
            <a:br/>
            <a:r>
              <a:t>│           │      │ Immutable       │      │                 │</a:t>
            </a:r>
            <a:br/>
            <a:r>
              <a:t>│           │      │ Append-Only     │      │                 │</a:t>
            </a:r>
            <a:br/>
            <a:r>
              <a:t>└───────────┘      │ Event Log       │      └──────────────────┘</a:t>
            </a:r>
            <a:br/>
            <a:r>
              <a:t>                   └─────────────────┘              ▲</a:t>
            </a:r>
            <a:br/>
            <a:r>
              <a:t>                                                    │</a:t>
            </a:r>
            <a:br/>
            <a:r>
              <a:t>                                       ┌──────────────────┐</a:t>
            </a:r>
            <a:br/>
            <a:r>
              <a:t>                                       │ History         │</a:t>
            </a:r>
            <a:br/>
            <a:r>
              <a:t>                                       │ Projection      │</a:t>
            </a:r>
            <a:br/>
            <a:r>
              <a:t>                                       │                 │</a:t>
            </a:r>
            <a:br/>
            <a:r>
              <a:t>                                       │ Time Travel:    │</a:t>
            </a:r>
            <a:br/>
            <a:r>
              <a:t>                                       │ State at T =    │</a:t>
            </a:r>
            <a:br/>
            <a:r>
              <a:t>                                       │ f(Events until T)│</a:t>
            </a:r>
            <a:br/>
            <a:r>
              <a:t>                                       └──────────────────┘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Event Sourcing - Telekom Use Case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CQRS (Command Query Responsibility Segregation)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Event Sourcing - Telekom 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 sz="1800"/>
            </a:pPr>
            <a:r>
              <a:t>Network Configuration Audit System</a:t>
            </a:r>
          </a:p>
          <a:p>
            <a:pPr lvl="1"/>
            <a:r>
              <a:t>Events: Configuration changes, device assignments, policy updates</a:t>
            </a:r>
          </a:p>
          <a:p>
            <a:pPr lvl="1"/>
            <a:r>
              <a:t>Event Store: Immutable log of all network changes</a:t>
            </a:r>
          </a:p>
          <a:p>
            <a:pPr lvl="1"/>
            <a:r>
              <a:t>Projections: Current network state, compliance reports, change history</a:t>
            </a:r>
          </a:p>
          <a:p>
            <a:pPr lvl="1"/>
            <a:r>
              <a:t>Benefits: Full audit trail, time-travel debugging, rollback capability</a:t>
            </a:r>
          </a:p>
          <a:p>
            <a:pPr>
              <a:defRPr b="1" sz="1800"/>
            </a:pPr>
            <a:r>
              <a:t>Implementation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Event Sourcing - Telekom Use Case -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>
                <a:latin typeface="Consolas"/>
              </a:defRPr>
            </a:pPr>
            <a:r>
              <a:t>java</a:t>
            </a:r>
            <a:br/>
            <a:r>
              <a:t>@Repository</a:t>
            </a:r>
            <a:br/>
            <a:r>
              <a:t>public class EventStore {</a:t>
            </a:r>
            <a:br/>
            <a:r>
              <a:t>    public List&lt;DomainEvent&gt; loadEvents(String aggregateId, long fromVersion) {</a:t>
            </a:r>
            <a:br/>
            <a:r>
              <a:t>        return eventStream.iterator(aggregateId)</a:t>
            </a:r>
            <a:br/>
            <a:r>
              <a:t>            .skip(fromVersion)</a:t>
            </a:r>
            <a:br/>
            <a:r>
              <a:t>            .collect(toList());</a:t>
            </a:r>
            <a:br/>
            <a:r>
              <a:t>    }</a:t>
            </a:r>
            <a:br/>
            <a:r>
              <a:t>    </a:t>
            </a:r>
            <a:br/>
            <a:r>
              <a:t>    public void saveSnapshot(String aggregateId, AggregateSnapshot snapshot) {</a:t>
            </a:r>
            <a:br/>
            <a:r>
              <a:t>        // Memento pattern for aggregate snapshots</a:t>
            </a:r>
            <a:br/>
            <a:r>
              <a:t>        snapshotRepository.save(aggregateId, snapshot.getMemento());</a:t>
            </a:r>
            <a:br/>
            <a:r>
              <a:t>    }</a:t>
            </a:r>
            <a:br/>
            <a:r>
              <a:t>}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Event Sourcing Trade-offs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Event Sourcing Trade-offs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 sz="1800"/>
            </a:pPr>
            <a:r>
              <a:t>Vorteile</a:t>
            </a:r>
          </a:p>
          <a:p>
            <a:r>
              <a:t>• Complete Audit Trail: für Compliance</a:t>
            </a:r>
          </a:p>
          <a:p>
            <a:r>
              <a:t>• Time Travel: für Debugging und Analysis</a:t>
            </a:r>
          </a:p>
          <a:p>
            <a:r>
              <a:t>• Event Replay: für verschiedene Projections</a:t>
            </a:r>
          </a:p>
          <a:p>
            <a:r>
              <a:t>• Natural fit: für Event-Driven Architecture</a:t>
            </a:r>
          </a:p>
          <a:p>
            <a:pPr>
              <a:defRPr b="1" sz="1800"/>
            </a:pPr>
            <a:r>
              <a:t>Nachteile</a:t>
            </a:r>
          </a:p>
          <a:p>
            <a:r>
              <a:t>• Storage Requirements: wachsen monoton</a:t>
            </a:r>
          </a:p>
          <a:p>
            <a:r>
              <a:t>• Event Schema Evolution: challenging</a:t>
            </a:r>
          </a:p>
          <a:p>
            <a:r>
              <a:t>• Query Performance: für Complex Projections</a:t>
            </a:r>
          </a:p>
          <a:p>
            <a:r>
              <a:t>• Learning Curve: für Traditional SQL Developers</a:t>
            </a:r>
          </a:p>
          <a:p>
            <a:pPr>
              <a:defRPr b="1" sz="1800"/>
            </a:pPr>
            <a:r>
              <a:t>Production Considerations</a:t>
            </a:r>
          </a:p>
          <a:p>
            <a:pPr lvl="1"/>
            <a:r>
              <a:t>Event Store Snapshots für Performance</a:t>
            </a:r>
          </a:p>
          <a:p>
            <a:pPr lvl="1"/>
            <a:r>
              <a:t>Event Schema Versioning Strategy</a:t>
            </a:r>
          </a:p>
          <a:p>
            <a:pPr lvl="1"/>
            <a:r>
              <a:t>Projection Rebuild für Schema Changes</a:t>
            </a:r>
          </a:p>
          <a:p>
            <a:pPr lvl="1"/>
            <a:r>
              <a:t>Event Store Backup und Recovery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Circuit Breaker Pattern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Circuit Breaker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 sz="1800"/>
            </a:pPr>
            <a:r>
              <a:t>Problem</a:t>
            </a:r>
          </a:p>
          <a:p>
            <a:pPr lvl="1"/>
            <a:r>
              <a:t>External Services können ausfallen</a:t>
            </a:r>
          </a:p>
          <a:p>
            <a:pPr lvl="1"/>
            <a:r>
              <a:t>Cascading Failures vermeiden</a:t>
            </a:r>
          </a:p>
          <a:p>
            <a:pPr lvl="1"/>
            <a:r>
              <a:t>Graceful Degradation statt Totalausfall</a:t>
            </a:r>
          </a:p>
          <a:p>
            <a:pPr lvl="1"/>
            <a:r>
              <a:t>System Resilience verbessern</a:t>
            </a:r>
          </a:p>
          <a:p>
            <a:pPr>
              <a:defRPr b="1" sz="1800"/>
            </a:pPr>
            <a:r>
              <a:t>Circuit Breaker States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Circuit Breaker Pattern -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>
                <a:latin typeface="Consolas"/>
              </a:defRPr>
            </a:pPr>
            <a:r>
              <a:t>Circuit Breaker State Machine:</a:t>
            </a:r>
            <a:br/>
            <a:br/>
            <a:r>
              <a:t>    CLOSED                    OPEN                    HALF-OPEN</a:t>
            </a:r>
            <a:br/>
            <a:r>
              <a:t>┌─────────────────┐      ┌─────────────────┐      ┌─────────────────┐</a:t>
            </a:r>
            <a:br/>
            <a:r>
              <a:t>│ Normal          │      │ Service Down    │      │ Testing         │</a:t>
            </a:r>
            <a:br/>
            <a:r>
              <a:t>│ Operation       │─────&gt;│ Fast Fail       │─────&gt;│ Recovery        │</a:t>
            </a:r>
            <a:br/>
            <a:r>
              <a:t>│                 │      │                 │      │                 │</a:t>
            </a:r>
            <a:br/>
            <a:r>
              <a:t>│ Success Rate    │      │ Timeout Period  │      │ Limited Calls   │</a:t>
            </a:r>
            <a:br/>
            <a:r>
              <a:t>│ &gt; Threshold     │      │ Elapsed         │      │                 │</a:t>
            </a:r>
            <a:br/>
            <a:r>
              <a:t>└─────────────────┘      └─────────────────┘      └─────────────────┘</a:t>
            </a:r>
            <a:br/>
            <a:r>
              <a:t>         ▲                                                  │</a:t>
            </a:r>
            <a:br/>
            <a:r>
              <a:t>         └──────────────────────────────────────────────────┘</a:t>
            </a:r>
            <a:br/>
            <a:r>
              <a:t>                         Success Rate &gt; Threshold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Circuit Breaker -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Circuit Breaker -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 sz="1800"/>
            </a:pPr>
            <a:r>
              <a:t>Resilient Service Integration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Circuit Breaker - Implementation -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>
                <a:latin typeface="Consolas"/>
              </a:defRPr>
            </a:pPr>
            <a:r>
              <a:t>java</a:t>
            </a:r>
            <a:br/>
            <a:r>
              <a:t>@Component</a:t>
            </a:r>
            <a:br/>
            <a:r>
              <a:t>public class ResilientPaymentProvider implements PaymentProvider {</a:t>
            </a:r>
            <a:br/>
            <a:r>
              <a:t>    private final PaymentProvider delegate;</a:t>
            </a:r>
            <a:br/>
            <a:r>
              <a:t>    private final CircuitBreaker circuitBreaker;</a:t>
            </a:r>
            <a:br/>
            <a:r>
              <a:t>    </a:t>
            </a:r>
            <a:br/>
            <a:r>
              <a:t>    public ResilientPaymentProvider(PaymentProvider delegate) {</a:t>
            </a:r>
            <a:br/>
            <a:r>
              <a:t>        this.delegate = delegate;</a:t>
            </a:r>
            <a:br/>
            <a:r>
              <a:t>        this.circuitBreaker = CircuitBreaker.ofDefaults("payment");</a:t>
            </a:r>
            <a:br/>
            <a:r>
              <a:t>    }</a:t>
            </a:r>
            <a:br/>
            <a:r>
              <a:t>    </a:t>
            </a:r>
            <a:br/>
            <a:r>
              <a:t>    @Override</a:t>
            </a:r>
            <a:br/>
            <a:r>
              <a:t>    public PaymentResult processPayment(PaymentRequest request) {</a:t>
            </a:r>
            <a:br/>
            <a:r>
              <a:t>        return circuitBreaker.executeSupplier(() -&gt; {</a:t>
            </a:r>
            <a:br/>
            <a:r>
              <a:t>            try {</a:t>
            </a:r>
            <a:br/>
            <a:r>
              <a:t>                return delegate.processPayment(request);</a:t>
            </a:r>
            <a:br/>
            <a:r>
              <a:t>            } catch (Exception e) {</a:t>
            </a:r>
            <a:br/>
            <a:r>
              <a:t>                throw new PaymentProviderException("Provider temporarily unavailable", e);</a:t>
            </a:r>
            <a:br/>
            <a:r>
              <a:t>            }</a:t>
            </a:r>
            <a:br/>
            <a:r>
              <a:t>        });</a:t>
            </a:r>
            <a:br/>
            <a:r>
              <a:t>    }</a:t>
            </a:r>
            <a:br/>
            <a: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CQRS (Command Query Responsibility Segregation)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 sz="1800"/>
            </a:pPr>
            <a:r>
              <a:t>Problem</a:t>
            </a:r>
          </a:p>
          <a:p>
            <a:pPr lvl="1"/>
            <a:r>
              <a:t>Read- und Write-Operationen haben unterschiedliche Performance-Anforderungen</a:t>
            </a:r>
          </a:p>
          <a:p>
            <a:pPr lvl="1"/>
            <a:r>
              <a:t>Complex Queries bei hohem Write Throughput problematisch</a:t>
            </a:r>
          </a:p>
          <a:p>
            <a:pPr lvl="1"/>
            <a:r>
              <a:t>Ein Model für alle Use Cases führt zu Kompromissen</a:t>
            </a:r>
          </a:p>
          <a:p>
            <a:pPr>
              <a:defRPr b="1" sz="1800"/>
            </a:pPr>
            <a:r>
              <a:t>CQRS Pattern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Saga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 sz="1800"/>
            </a:pPr>
            <a:r>
              <a:t>Problem</a:t>
            </a:r>
          </a:p>
          <a:p>
            <a:pPr lvl="1"/>
            <a:r>
              <a:t>Transaktionen über Service-Grenzen hinweg</a:t>
            </a:r>
          </a:p>
          <a:p>
            <a:pPr lvl="1"/>
            <a:r>
              <a:t>ACID properties in Microservices schwierig</a:t>
            </a:r>
          </a:p>
          <a:p>
            <a:pPr lvl="1"/>
            <a:r>
              <a:t>Rollback-Strategien für verteilte Operationen</a:t>
            </a:r>
          </a:p>
          <a:p>
            <a:pPr lvl="1"/>
            <a:r>
              <a:t>Data Consistency ohne 2-Phase-Commit</a:t>
            </a:r>
          </a:p>
          <a:p>
            <a:pPr>
              <a:defRPr b="1" sz="1800"/>
            </a:pPr>
            <a:r>
              <a:t>Saga Pattern Types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Saga Pattern - Telekom 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 sz="1800"/>
            </a:pPr>
            <a:r>
              <a:t>Network Configuration Deployment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API Gateway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 sz="1800"/>
            </a:pPr>
            <a:r>
              <a:t>Problem</a:t>
            </a:r>
          </a:p>
          <a:p>
            <a:pPr lvl="1"/>
            <a:r>
              <a:t>Clients müssen viele Services direkt ansprechen</a:t>
            </a:r>
          </a:p>
          <a:p>
            <a:pPr lvl="1"/>
            <a:r>
              <a:t>Cross-cutting Concerns (Auth, Logging, Rate Limiting) verteilt</a:t>
            </a:r>
          </a:p>
          <a:p>
            <a:pPr lvl="1"/>
            <a:r>
              <a:t>Service Discovery Complexity für Clients</a:t>
            </a:r>
          </a:p>
          <a:p>
            <a:pPr lvl="1"/>
            <a:r>
              <a:t>API Versioning und Evolution</a:t>
            </a:r>
          </a:p>
          <a:p>
            <a:pPr>
              <a:defRPr b="1" sz="1800"/>
            </a:pPr>
            <a:r>
              <a:t>API Gateway Architecture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API Gateway -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 sz="1800"/>
            </a:pPr>
            <a:r>
              <a:t>Gateway Features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Service Mesh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 sz="1800"/>
            </a:pPr>
            <a:r>
              <a:t>Problem</a:t>
            </a:r>
          </a:p>
          <a:p>
            <a:pPr lvl="1"/>
            <a:r>
              <a:t>Service-to-Service Communication Complexity</a:t>
            </a:r>
          </a:p>
          <a:p>
            <a:pPr lvl="1"/>
            <a:r>
              <a:t>Distributed System Concerns (Circuit Breaker, Retry, etc.)</a:t>
            </a:r>
          </a:p>
          <a:p>
            <a:pPr lvl="1"/>
            <a:r>
              <a:t>Observability über Service-Grenzen hinweg</a:t>
            </a:r>
          </a:p>
          <a:p>
            <a:pPr lvl="1"/>
            <a:r>
              <a:t>Security Policies zwischen Services</a:t>
            </a:r>
          </a:p>
          <a:p>
            <a:pPr>
              <a:defRPr b="1" sz="1800"/>
            </a:pPr>
            <a:r>
              <a:t>Service Mesh Architecture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Service Mesh -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 sz="1800"/>
            </a:pPr>
            <a:r>
              <a:t>Infrastructure Concerns</a:t>
            </a:r>
          </a:p>
          <a:p>
            <a:pPr lvl="1"/>
            <a:r>
              <a:t>Traffic Management: Load balancing, routing, circuit breaking</a:t>
            </a:r>
          </a:p>
          <a:p>
            <a:pPr lvl="1"/>
            <a:r>
              <a:t>Security: mTLS, RBAC, service-to-service authentication</a:t>
            </a:r>
          </a:p>
          <a:p>
            <a:pPr lvl="1"/>
            <a:r>
              <a:t>Observability: Distributed tracing, metrics, logging</a:t>
            </a:r>
          </a:p>
          <a:p>
            <a:pPr lvl="1"/>
            <a:r>
              <a:t>Policy Enforcement: Rate limiting, access control</a:t>
            </a:r>
          </a:p>
          <a:p>
            <a:pPr>
              <a:defRPr b="1" sz="1800"/>
            </a:pPr>
            <a:r>
              <a:t>Service Discovery with Service Mesh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Bulkhead Pattern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 sz="1800"/>
            </a:pPr>
            <a:r>
              <a:t>Problem</a:t>
            </a:r>
          </a:p>
          <a:p>
            <a:pPr lvl="1"/>
            <a:r>
              <a:t>Ein überlasteter Service kann andere Services beeinträchtigen</a:t>
            </a:r>
          </a:p>
          <a:p>
            <a:pPr lvl="1"/>
            <a:r>
              <a:t>Resource Starvation durch einen problematischen Client</a:t>
            </a:r>
          </a:p>
          <a:p>
            <a:pPr lvl="1"/>
            <a:r>
              <a:t>System Resilience durch Resource Isolation</a:t>
            </a:r>
          </a:p>
          <a:p>
            <a:pPr>
              <a:defRPr b="1" sz="1800"/>
            </a:pPr>
            <a:r>
              <a:t>Bulkhead Implementation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Domain-Driven Design (DDD)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 sz="1800"/>
            </a:pPr>
            <a:r>
              <a:t>Core DDD Concepts</a:t>
            </a:r>
          </a:p>
          <a:p>
            <a:pPr lvl="1"/>
            <a:r>
              <a:t>Ubiquitous Language: Gemeinsame Sprache zwischen Business und Tech</a:t>
            </a:r>
          </a:p>
          <a:p>
            <a:pPr lvl="1"/>
            <a:r>
              <a:t>Bounded Context: Klar abgegrenzte Domänen-Bereiche</a:t>
            </a:r>
          </a:p>
          <a:p>
            <a:pPr lvl="1"/>
            <a:r>
              <a:t>Aggregates: Transaktional konsistente Einheiten</a:t>
            </a:r>
          </a:p>
          <a:p>
            <a:pPr lvl="1"/>
            <a:r>
              <a:t>Domain Services: Domain Logic ohne natürliches Entity Home</a:t>
            </a:r>
          </a:p>
          <a:p>
            <a:pPr>
              <a:defRPr b="1" sz="1800"/>
            </a:pPr>
            <a:r>
              <a:t>Bounded Context Mapping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Decision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 sz="1800"/>
            </a:pPr>
            <a:r>
              <a:t>Decision Matrix</a:t>
            </a:r>
          </a:p>
          <a:p>
            <a:pPr>
              <a:defRPr b="1" sz="1800"/>
            </a:pPr>
            <a:r>
              <a:t>Pattern Selection Criteria</a:t>
            </a:r>
          </a:p>
          <a:p>
            <a:pPr/>
            <a:r>
              <a:t>| Criteria | Microservices | Event-Driven | CQRS | Event Sourcing |</a:t>
            </a:r>
          </a:p>
          <a:p>
            <a:r>
              <a:t>|----------|---------------|--------------|------|----------------|</a:t>
            </a:r>
          </a:p>
          <a:p>
            <a:pPr/>
            <a:r>
              <a:t>| Team Size | 5+ | 3-8 | 4-10 | 6-12 |</a:t>
            </a:r>
          </a:p>
          <a:p>
            <a:pPr/>
            <a:r>
              <a:t>| Scalability | High | High | Very High | High |</a:t>
            </a:r>
          </a:p>
          <a:p>
            <a:pPr/>
            <a:r>
              <a:t>| Complexity | Very High | Medium | High | Very High |</a:t>
            </a:r>
          </a:p>
          <a:p>
            <a:pPr/>
            <a:r>
              <a:t>| Performance | Variable | High | Very High | Medium |</a:t>
            </a:r>
          </a:p>
          <a:p>
            <a:pPr/>
            <a:r>
              <a:t>| Audit Requirements | Medium | Medium | High | Very High |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Migration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 sz="1800"/>
            </a:pPr>
            <a:r>
              <a:t>Strangler Fig Pattern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CQRS (Command Query Responsibility Segregation) -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>
                <a:latin typeface="Consolas"/>
              </a:defRPr>
            </a:pPr>
            <a:r>
              <a:t>Command Side              Event Store           Query Side</a:t>
            </a:r>
            <a:br/>
            <a:r>
              <a:t>┌──────────────────────┐  ┌─────────────────┐  ┌──────────────────────┐</a:t>
            </a:r>
            <a:br/>
            <a:r>
              <a:t>│ Write Model          │  │   Events       │  │ Read Model         │</a:t>
            </a:r>
            <a:br/>
            <a:r>
              <a:t>│                      │  │                 │  │                    │</a:t>
            </a:r>
            <a:br/>
            <a:r>
              <a:t>│ - Normalized         │─&gt;│ Event Bus      │─&gt;│ - Denormalized     │</a:t>
            </a:r>
            <a:br/>
            <a:r>
              <a:t>│ - PostgreSQL         │  │ Command/Query  │  │ - Elasticsearch    │</a:t>
            </a:r>
            <a:br/>
            <a:r>
              <a:t>│ - ACID Transactions  │  │ Sync           │  │ - Read Optimized   │</a:t>
            </a:r>
            <a:br/>
            <a:r>
              <a:t>└──────────────────────┘  └─────────────────┘  └──────────────────────┘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Evolution Path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 sz="1800"/>
            </a:pPr>
            <a:r>
              <a:t>Evolution Journey</a:t>
            </a:r>
          </a:p>
          <a:p>
            <a:pPr>
              <a:defRPr b="1" sz="1800"/>
            </a:pPr>
            <a:r>
              <a:t>Use Case Mapping</a:t>
            </a:r>
          </a:p>
          <a:p>
            <a:pPr lvl="1"/>
            <a:r>
              <a:t>Event-Driven für Real-time Monitoring</a:t>
            </a:r>
          </a:p>
          <a:p>
            <a:pPr lvl="1"/>
            <a:r>
              <a:t>CQRS für High-Performance Dashboards</a:t>
            </a:r>
          </a:p>
          <a:p>
            <a:pPr lvl="1"/>
            <a:r>
              <a:t>Circuit Breaker für External Dependencies</a:t>
            </a:r>
          </a:p>
          <a:p>
            <a:pPr lvl="1"/>
            <a:r>
              <a:t>Domain-Driven Design für Complex Business Logic</a:t>
            </a:r>
          </a:p>
          <a:p>
            <a:pPr lvl="1"/>
            <a:r>
              <a:t>Event Sourcing für Audit Requirements</a:t>
            </a:r>
          </a:p>
          <a:p>
            <a:pPr lvl="1"/>
            <a:r>
              <a:t>Saga Pattern für Multi-Service Transactions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Anti-Patterns vermeiden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 sz="1800"/>
            </a:pPr>
            <a:r>
              <a:t>Microservices Anti-Patterns</a:t>
            </a:r>
          </a:p>
          <a:p>
            <a:pPr lvl="1"/>
            <a:r>
              <a:t>Distributed Monolith: Services zu gekoppelt</a:t>
            </a:r>
          </a:p>
          <a:p>
            <a:pPr lvl="1"/>
            <a:r>
              <a:t>Chatty Services: Zu viele Service-to-Service Calls</a:t>
            </a:r>
          </a:p>
          <a:p>
            <a:pPr lvl="1"/>
            <a:r>
              <a:t>Shared Database: Verletzt Service-Autonomie</a:t>
            </a:r>
          </a:p>
          <a:p>
            <a:pPr lvl="1"/>
            <a:r>
              <a:t>Synchronous Coupling: Services blockieren sich gegenseitig</a:t>
            </a:r>
          </a:p>
          <a:p>
            <a:pPr>
              <a:defRPr b="1" sz="1800"/>
            </a:pPr>
            <a:r>
              <a:t>Event Sourcing Anti-Patterns</a:t>
            </a:r>
          </a:p>
          <a:p>
            <a:pPr lvl="1"/>
            <a:r>
              <a:t>Event as State: Events enthalten kompletten State statt Änderung</a:t>
            </a:r>
          </a:p>
          <a:p>
            <a:pPr lvl="1"/>
            <a:r>
              <a:t>Big Events: Events sind zu groß und enthalten zu viel Information</a:t>
            </a:r>
          </a:p>
          <a:p>
            <a:pPr lvl="1"/>
            <a:r>
              <a:t>Schema Evolution Ignorance: Keine Versioning-Strategie für Events</a:t>
            </a:r>
          </a:p>
          <a:p>
            <a:pPr>
              <a:defRPr b="1" sz="1800"/>
            </a:pPr>
            <a:r>
              <a:t>CQRS Anti-Patterns</a:t>
            </a:r>
          </a:p>
          <a:p>
            <a:pPr lvl="1"/>
            <a:r>
              <a:t>CQRS Everywhere: CQRS für einfache CRUD-Operations</a:t>
            </a:r>
          </a:p>
          <a:p>
            <a:pPr lvl="1"/>
            <a:r>
              <a:t>Complex Queries on Write Side: Query-Logic im Write Model</a:t>
            </a:r>
          </a:p>
          <a:p>
            <a:pPr lvl="1"/>
            <a:r>
              <a:t>Synchronous Read Model Updates: Blocking Updates der Read Models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Zusammenfassung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 sz="1800"/>
            </a:pPr>
            <a:r>
              <a:t>Pattern-Kombinationen nutzen</a:t>
            </a:r>
          </a:p>
          <a:p>
            <a:pPr lvl="1"/>
            <a:r>
              <a:t>CQRS + Event Sourcing: Für Audit und Performance</a:t>
            </a:r>
          </a:p>
          <a:p>
            <a:pPr lvl="1"/>
            <a:r>
              <a:t>Microservices + Service Mesh: Für Infrastructure Concerns</a:t>
            </a:r>
          </a:p>
          <a:p>
            <a:pPr lvl="1"/>
            <a:r>
              <a:t>Circuit Breaker + Bulkhead: Für System Resilience</a:t>
            </a:r>
          </a:p>
          <a:p>
            <a:pPr lvl="1"/>
            <a:r>
              <a:t>API Gateway + DDD: Für Business-oriented APIs</a:t>
            </a:r>
          </a:p>
          <a:p>
            <a:pPr>
              <a:defRPr b="1" sz="1800"/>
            </a:pPr>
            <a:r>
              <a:t>Evolution über Revolution</a:t>
            </a:r>
          </a:p>
          <a:p>
            <a:pPr lvl="1"/>
            <a:r>
              <a:t>Start Simple: Layered Architecture für Prototypen</a:t>
            </a:r>
          </a:p>
          <a:p>
            <a:pPr lvl="1"/>
            <a:r>
              <a:t>Scale Systematically: Microservices für große Teams</a:t>
            </a:r>
          </a:p>
          <a:p>
            <a:pPr lvl="1"/>
            <a:r>
              <a:t>Optimize Specifically: CQRS/Event Sourcing für Performance</a:t>
            </a:r>
          </a:p>
          <a:p>
            <a:pPr lvl="1"/>
            <a:r>
              <a:t>Design for Change: Patterns als Evolution Path nutzen</a:t>
            </a:r>
          </a:p>
          <a:p>
            <a:pPr>
              <a:defRPr b="1" sz="1800"/>
            </a:pPr>
            <a:r>
              <a:t>Telekom-spezifische Guidance</a:t>
            </a:r>
          </a:p>
          <a:p>
            <a:r>
              <a:t>• Network Operations: Event-Driven + CQRS für Real-time Performance</a:t>
            </a:r>
          </a:p>
          <a:p>
            <a:r>
              <a:t>• Customer Management: DDD + Event Sourcing für Compliance</a:t>
            </a:r>
          </a:p>
          <a:p>
            <a:r>
              <a:t>• Billing Systems: Saga Pattern für Distributed Transactions</a:t>
            </a:r>
          </a:p>
          <a:p>
            <a:r>
              <a:t>• Legacy Integration: Strangler Fig für graduelle Migration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CQRS - Telekom Use Case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CQRS - Telekom 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 sz="1800"/>
            </a:pPr>
            <a:r>
              <a:t>Network Device Management System</a:t>
            </a:r>
          </a:p>
          <a:p>
            <a:pPr lvl="1"/>
            <a:r>
              <a:t>Commands: Add device, update configuration, assign to network</a:t>
            </a:r>
          </a:p>
          <a:p>
            <a:pPr lvl="1"/>
            <a:r>
              <a:t>Queries: Device list, configuration history, network topology</a:t>
            </a:r>
          </a:p>
          <a:p>
            <a:pPr lvl="1"/>
            <a:r>
              <a:t>Write Model: Normalized device tables, configuration audit</a:t>
            </a:r>
          </a:p>
          <a:p>
            <a:pPr lvl="1"/>
            <a:r>
              <a:t>Read Model: Denormalized views für Dashboard, reports</a:t>
            </a:r>
          </a:p>
          <a:p>
            <a:pPr>
              <a:defRPr b="1" sz="1800"/>
            </a:pPr>
            <a:r>
              <a:t>Implementation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CQRS - Telekom Use Case -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>
                <a:latin typeface="Consolas"/>
              </a:defRPr>
            </a:pPr>
            <a:r>
              <a:t>java</a:t>
            </a:r>
            <a:br/>
            <a:r>
              <a:t>// Command Side: Command + Factory Pattern</a:t>
            </a:r>
            <a:br/>
            <a:r>
              <a:t>@Component</a:t>
            </a:r>
            <a:br/>
            <a:r>
              <a:t>public class ConfigurationCommandHandler {</a:t>
            </a:r>
            <a:br/>
            <a:r>
              <a:t>    public CommandResult handle(ApplyConfigurationCommand command) {</a:t>
            </a:r>
            <a:br/>
            <a:r>
              <a:t>        DeviceAggregate aggregate = aggregateFactory.load(command.getDeviceId());</a:t>
            </a:r>
            <a:br/>
            <a:r>
              <a:t>        aggregate.applyConfiguration(command.getConfiguration());</a:t>
            </a:r>
            <a:br/>
            <a:r>
              <a:t>        </a:t>
            </a:r>
            <a:br/>
            <a:r>
              <a:t>        List&lt;DomainEvent&gt; events = aggregate.getUncommittedEvents();</a:t>
            </a:r>
            <a:br/>
            <a:r>
              <a:t>        eventStore.save(events);</a:t>
            </a:r>
            <a:br/>
            <a:r>
              <a:t>        return CommandResult.success();</a:t>
            </a:r>
            <a:br/>
            <a:r>
              <a:t>    }</a:t>
            </a:r>
            <a:br/>
            <a: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CQRS - Query Side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CQRS - Query Side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 sz="1800"/>
            </a:pPr>
            <a:r>
              <a:t>Optimized Read Models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VanillaCore" id="{A4188DAF-3037-9A46-8AA0-BDB523AB8B82}" vid="{1D57C864-6CD3-B749-8548-A8609C08E9A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6" baseType="lpstr">
      <vt:lpstr>Aptos</vt:lpstr>
      <vt:lpstr>Arial</vt:lpstr>
      <vt:lpstr>Open Sans</vt:lpstr>
      <vt:lpstr>Open Sans Light</vt:lpstr>
      <vt:lpstr>Source Code Pro</vt:lpstr>
      <vt:lpstr>Custom Design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Samaschke, Karsten</dc:creator>
  <cp:lastModifiedBy>Samaschke, Karsten</cp:lastModifiedBy>
  <cp:revision>8</cp:revision>
  <dcterms:created xsi:type="dcterms:W3CDTF">2025-09-10T03:57:45Z</dcterms:created>
  <dcterms:modified xsi:type="dcterms:W3CDTF">2025-09-10T05:07:05Z</dcterms:modified>
</cp:coreProperties>
</file>