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 Deutsche Telekom bietet verschiedenste Tarif-Optionen: Datenvolumen-Upgrades, Roaming-Pakete, Streaming-Services, Hotspot-Zugang. Der naive OOP-Ansatz führt zu exponentieller Klassenzahl.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Komplexitäts-Dilemma: Jede Service-Änderung bricht den Client. Deployment-Abhängigkeiten werden unbeherrschbar.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Facade Pattern erstellt eine "einfache" Schnittstelle vor einem "komplexen" Subsystem. Client-Sicht: 1 Methode statt 15 Service-Calls.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Facade vs. Microservice Gateway: Façade ist ein architektonisches Pattern, Gateway ist infrastrukturell. Circuit Breaker, Timeout Management und Parallelisierung können integriert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Legacy-Datenbanken sind oft der Flaschenhals moderner Systeme. Hochfrequente Zugriffe führen zu Cascading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 Latenz-Spirale: 1000+ Customer-Abfragen pro Sekunde multipliziert mit 200ms = System-Kollaps.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Proxy Pattern stellt einen "Stellvertreter" vor ein teures Objekt. Der Proxy kann Caching, Lazy Loading, Security etc. transparent hinzufügen.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Cache-Hit-Rate von 99.5%+ ist realistisch = 2000x Performance-Verbesserung. Security Proxy kann Authorization und Audit-Logging transparent implementieren.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Mit 50+ Millionen Kunden entstehen massive Datenmengen. Redundante Tarif-Beschreibungen werden millionenfach dupliziert = Gigabytes verschwendeter Speicher.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Mathematisches Dilemma: 50 Millionen Kunden × 2KB = 100GB RAM nur für Customer-Objekte. Redundante Daten vervielfachen den Speicher-Bedarf exponentiell.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Flyweight Pattern trennt "geteilte" von "individuellen" Daten. Objekte mit identischen Properties werden nur einmal gespeichert.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mathematische Problem: Bei nur 10 Tarif-Optionen entstehen 1.024 Klassen! Dies verletzt fundamental das Open/Closed Principle.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Messbare Ergebnisse: 77% Memory-Ersparnis! Von 103GB auf 24GB RAM-Verbrauch. Nur 50 Flyweight-Objekte statt 50 Millionen redundante Tarif-Kopien.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 Patterns ergänzen sich perfekt: Komplexe Business-Domänen werden durch Pattern-Kombination beherrschbar. Factory + Decorator lösen gemeinsam das Problem der flexiblen Objektzusammensetzung.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Enterprise-Tauglichkeit erfordert mehr als Design Patterns: Monitoring, Resilience, Distributed Systems Patterns und observability sind kritisch für Production-Einsatz.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Block 2 zeigt: Structural Patterns sind nicht nur akademische Konzepte, sondern lösen reale Enterprise-Performance und -Wartungsprobleme. Die Kombination mehrerer Patterns ist oft mächtiger als einzelne Pattern-Anwendung.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Decorator Pattern löst das Problem durch Komposition statt Vererbung. Ein Tarif-Objekt wird von "Decorator"-Objekten umschlossen, die jeweils eine zusätzliche Funktion bereitstellen.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Jeder Decorator implementiert dieselbe Schnittstelle wie das umhüllte Objekt - so können Decorators beliebig geschachtelt werden. Factory Pattern übernimmt die Objektkomposition und versteckt die Komplexität.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Telekom verkauft komplexe Familien-Strukturen mit verschachtelten Abhängigkeiten. Separate Klassen für jede Konstellation führen zu kombinatorischer Explosion.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Komplexitäts-Dilemma: Wie behandeln wir Einzeltarife und Gruppen-Tarife einheitlich? Naive Ansätze scheitern an kombinatorischer Explosion.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Composite Pattern behandelt Einzelobjekte und Objektsammlungen einheitlich. Ein Familien-Tarif wird genauso behandelt wie ein Einzel-Tarif.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Transparente Rekursion: TariffGroup "weiß" nicht, ob Kinder Leafs oder Composites sind. Visitor Pattern kann für Performance-Optimierung bei tiefen Hierarchien eingesetzt werden.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Eine einfache Tarif-Bestellung erfordert Koordination von 15+ Microservices. Client-Code wird unlesesbar und untestbar.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3200"/>
              <a:t>Block 2: Structural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Facade Pattern - Was ist hier schlecht?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Abhängigkeits-Explosion: Client kennt 15+ Services intimement</a:t>
            </a:r>
          </a:p>
          <a:p>
            <a:pPr>
              <a:defRPr sz="1800"/>
            </a:pPr>
            <a:r>
              <a:t>Orchestrierungs-Komplexität: 50+ Zeilen if/else-Logik pro Use Case</a:t>
            </a:r>
          </a:p>
          <a:p>
            <a:pPr>
              <a:defRPr sz="1800"/>
            </a:pPr>
            <a:r>
              <a:t>Fehlerbehandlungs-Chaos: Exponentiell wachsende Fehlerpfade</a:t>
            </a:r>
          </a:p>
          <a:p>
            <a:pPr>
              <a:defRPr sz="1800"/>
            </a:pPr>
            <a:r>
              <a:t>Testing-Alptraum: Mocking von 15+ Services pro Unit Test</a:t>
            </a:r>
          </a:p>
          <a:p>
            <a:pPr>
              <a:defRPr sz="1800"/>
            </a:pPr>
            <a:r>
              <a:t>Deployment-Fragilität: Client bricht bei jeder Service-Änderung</a:t>
            </a:r>
          </a:p>
          <a:p>
            <a:pPr>
              <a:defRPr sz="1800"/>
            </a:pPr>
            <a:r>
              <a:t>Code-Duplikation: Gleiche Orchestrierung in mehreren Clients</a:t>
            </a:r>
          </a:p>
          <a:p>
            <a:pPr>
              <a:defRPr sz="1800"/>
            </a:pPr>
            <a:r>
              <a:t>Service-Interface-Leakage: Interne Service-Details überall sichtbar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Lösung: Facade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Einheitliche Schnittstelle: Eine einfache API vor komplexem Subsystem</a:t>
            </a:r>
          </a:p>
          <a:p>
            <a:pPr>
              <a:defRPr sz="1800"/>
            </a:pPr>
            <a:r>
              <a:t>Komplexitäts-Kapselung: Interne Orchestrierung für Clients unsichtbar</a:t>
            </a:r>
          </a:p>
          <a:p>
            <a:pPr>
              <a:defRPr sz="1800"/>
            </a:pPr>
            <a:r>
              <a:t>Use-Case-spezifische APIs: APIs sprechen die Sprache der Business-User</a:t>
            </a:r>
          </a:p>
          <a:p>
            <a:pPr>
              <a:defRPr sz="1800"/>
            </a:pPr>
            <a:r>
              <a:t>Zentrale Fehlerbehandlung: Standardisierte Error-Responses</a:t>
            </a:r>
          </a:p>
          <a:p>
            <a:pPr>
              <a:defRPr sz="1800"/>
            </a:pPr>
            <a:r>
              <a:t>Versionierungs-Puffer: API-Änderungen ohne Client-Brüche möglich</a:t>
            </a:r>
          </a:p>
          <a:p>
            <a:pPr>
              <a:defRPr sz="1800"/>
            </a:pPr>
            <a:r>
              <a:t>Performance-Optimierung: Parallelisierung und Caching zentral möglich</a:t>
            </a:r>
          </a:p>
          <a:p>
            <a:pPr>
              <a:defRPr sz="1800"/>
            </a:pPr>
            <a:r>
              <a:t>Service-Abstraktion: Services können ausgetauscht werden ohne Client-Impact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Implementierung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Proxy Pattern - Was ist hier schlecht?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Latenz-Explosion: 200ms+ Response-Zeit pro DB-Query</a:t>
            </a:r>
          </a:p>
          <a:p>
            <a:pPr>
              <a:defRPr sz="1800"/>
            </a:pPr>
            <a:r>
              <a:t>Memory-Verschwendung: Redundante Daten millionenfach geladen</a:t>
            </a:r>
          </a:p>
          <a:p>
            <a:pPr>
              <a:defRPr sz="1800"/>
            </a:pPr>
            <a:r>
              <a:t>Cascade-Failure-Risk: Langsame Services blockieren nachgelagerte Systeme</a:t>
            </a:r>
          </a:p>
          <a:p>
            <a:pPr>
              <a:defRPr sz="1800"/>
            </a:pPr>
            <a:r>
              <a:t>No Caching Strategy: Identische Queries werden wiederholt ausgeführt</a:t>
            </a:r>
          </a:p>
          <a:p>
            <a:pPr>
              <a:defRPr sz="1800"/>
            </a:pPr>
            <a:r>
              <a:t>Synchronous Blocking: Alle Threads warten auf DB-Response</a:t>
            </a:r>
          </a:p>
          <a:p>
            <a:pPr>
              <a:defRPr sz="1800"/>
            </a:pPr>
            <a:r>
              <a:t>Resource Exhaustion: Connection Pools werden erschöpft</a:t>
            </a:r>
          </a:p>
          <a:p>
            <a:pPr>
              <a:defRPr sz="1800"/>
            </a:pPr>
            <a:r>
              <a:t>Poor User Experience: Web-Interfaces werden unbenutzbar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Lösung: Proxy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Intelligente Zugriffssteuerung: Proxy kontrolliert Zugriff auf teure Objekte</a:t>
            </a:r>
          </a:p>
          <a:p>
            <a:pPr>
              <a:defRPr sz="1800"/>
            </a:pPr>
            <a:r>
              <a:t>Transparente Optimierung: Client merkt nichts von Performance-Verbesserungen</a:t>
            </a:r>
          </a:p>
          <a:p>
            <a:pPr>
              <a:defRPr sz="1800"/>
            </a:pPr>
            <a:r>
              <a:t>Lazy Loading: Objekte nur bei tatsächlichem Bedarf laden</a:t>
            </a:r>
          </a:p>
          <a:p>
            <a:pPr>
              <a:defRPr sz="1800"/>
            </a:pPr>
            <a:r>
              <a:t>Caching-Integration: Intelligente Zwischenspeicherung mit konfigurierbaren Policies</a:t>
            </a:r>
          </a:p>
          <a:p>
            <a:pPr>
              <a:defRPr sz="1800"/>
            </a:pPr>
            <a:r>
              <a:t>Security-Layer: Transparent implementierte Sicherheitsprüfungen</a:t>
            </a:r>
          </a:p>
          <a:p>
            <a:pPr>
              <a:defRPr sz="1800"/>
            </a:pPr>
            <a:r>
              <a:t>Remote Proxy: Netzwerk-Komplexität verstecken mit Resilience Patterns</a:t>
            </a:r>
          </a:p>
          <a:p>
            <a:pPr>
              <a:defRPr sz="1800"/>
            </a:pPr>
            <a:r>
              <a:t>Monitoring-Integration: Zentrale Metriken für alle Service-Calls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Implementierung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Flyweight Pattern - Was ist hier schlecht?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Memory-Explosion: 50 verschiedene Tarife × 1M Kunden = 50M redundante Kopien</a:t>
            </a:r>
          </a:p>
          <a:p>
            <a:pPr>
              <a:defRPr sz="1800"/>
            </a:pPr>
            <a:r>
              <a:t>Gigabyte-Verschwendung: Identische Strings millionenfach im Memory</a:t>
            </a:r>
          </a:p>
          <a:p>
            <a:pPr>
              <a:defRPr sz="1800"/>
            </a:pPr>
            <a:r>
              <a:t>Skalierungs-Problem: Memory-Verbrauch explodiert mit Kundenzahl</a:t>
            </a:r>
          </a:p>
          <a:p>
            <a:pPr>
              <a:defRPr sz="1800"/>
            </a:pPr>
            <a:r>
              <a:t>Cloud-Kosten-Explosion: Ineffiziente Memory-Nutzung = hohe Infrastruktur-Kosten</a:t>
            </a:r>
          </a:p>
          <a:p>
            <a:pPr>
              <a:defRPr sz="1800"/>
            </a:pPr>
            <a:r>
              <a:t>Cache-Ineffizienz: Redundante Daten verdrängen wichtige Daten aus Caches</a:t>
            </a:r>
          </a:p>
          <a:p>
            <a:pPr>
              <a:defRPr sz="1800"/>
            </a:pPr>
            <a:r>
              <a:t>GC-Pressure: Garbage Collector überlastet durch redundante Objekte</a:t>
            </a:r>
          </a:p>
          <a:p>
            <a:pPr>
              <a:defRPr sz="1800"/>
            </a:pPr>
            <a:r>
              <a:t>Network-Overhead: Redundante Daten werden über Netzwerk übertragen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Decorator Pattern - Was ist hier schlecht?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Lösung: Flyweight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Intrinsic vs. Extrinsic State: Geteilte von individuellen Daten trennen</a:t>
            </a:r>
          </a:p>
          <a:p>
            <a:pPr>
              <a:defRPr sz="1800"/>
            </a:pPr>
            <a:r>
              <a:t>Memory-Sharing: Identische Objekte nur einmal im Memory speichern</a:t>
            </a:r>
          </a:p>
          <a:p>
            <a:pPr>
              <a:defRPr sz="1800"/>
            </a:pPr>
            <a:r>
              <a:t>Factory-Management: Zentrale Verwaltung garantiert Singleton-Eigenschaften</a:t>
            </a:r>
          </a:p>
          <a:p>
            <a:pPr>
              <a:defRPr sz="1800"/>
            </a:pPr>
            <a:r>
              <a:t>Immutable Flyweights: Thread-Safety durch Unveränderlichkeit</a:t>
            </a:r>
          </a:p>
          <a:p>
            <a:pPr>
              <a:defRPr sz="1800"/>
            </a:pPr>
            <a:r>
              <a:t>Context Pattern: Individuelle Daten als Parameter-Objekte</a:t>
            </a:r>
          </a:p>
          <a:p>
            <a:pPr>
              <a:defRPr sz="1800"/>
            </a:pPr>
            <a:r>
              <a:t>70%+ Memory-Ersparnis: Dramatische Reduktion des Speicherverbrauchs</a:t>
            </a:r>
          </a:p>
          <a:p>
            <a:pPr>
              <a:defRPr sz="1800"/>
            </a:pPr>
            <a:r>
              <a:t>Lineare Skalierung: Memory-Verbrauch wächst linear mit Kundenzahl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Implementierung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Pattern-Synergien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Decorator + Strategy: Optionale, austauschbare Algorithmen kombinieren</a:t>
            </a:r>
          </a:p>
          <a:p>
            <a:pPr>
              <a:defRPr sz="1800"/>
            </a:pPr>
            <a:r>
              <a:t>Composite + Visitor: Performance-optimierte Hierarchie-Traversierung</a:t>
            </a:r>
          </a:p>
          <a:p>
            <a:pPr>
              <a:defRPr sz="1800"/>
            </a:pPr>
            <a:r>
              <a:t>Facade + Circuit Breaker: Resiliente Service-Orchestrierung</a:t>
            </a:r>
          </a:p>
          <a:p>
            <a:pPr>
              <a:defRPr sz="1800"/>
            </a:pPr>
            <a:r>
              <a:t>Proxy + Flyweight: Memory-effiziente Performance-Optimierung</a:t>
            </a:r>
          </a:p>
          <a:p>
            <a:pPr>
              <a:defRPr sz="1800"/>
            </a:pPr>
            <a:r>
              <a:t>Bridge + Factory: Dynamische Provider-Auswahl mit Abstraktion</a:t>
            </a:r>
          </a:p>
          <a:p>
            <a:pPr>
              <a:defRPr sz="1800"/>
            </a:pPr>
            <a:r>
              <a:t>Template Method Integration: Konsistente Flows über alle Patterns</a:t>
            </a:r>
          </a:p>
          <a:p>
            <a:pPr>
              <a:defRPr sz="1800"/>
            </a:pPr>
            <a:r>
              <a:t>Event-Driven Enhancement: Eventual Consistency für komplexe Systeme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Production-Ready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Distributed Caching: Redis für Multi-Instance Cache-Konsistenz</a:t>
            </a:r>
          </a:p>
          <a:p>
            <a:pPr>
              <a:defRPr sz="1800"/>
            </a:pPr>
            <a:r>
              <a:t>Circuit Breaker: Resilience bei Provider-Integration</a:t>
            </a:r>
          </a:p>
          <a:p>
            <a:pPr>
              <a:defRPr sz="1800"/>
            </a:pPr>
            <a:r>
              <a:t>Health Monitoring: Proaktive Performance- und Verfügbarkeits-Überwachung</a:t>
            </a:r>
          </a:p>
          <a:p>
            <a:pPr>
              <a:defRPr sz="1800"/>
            </a:pPr>
            <a:r>
              <a:t>Cache Warming: Predictive Loading für kritische Daten</a:t>
            </a:r>
          </a:p>
          <a:p>
            <a:pPr>
              <a:defRPr sz="1800"/>
            </a:pPr>
            <a:r>
              <a:t>Graceful Degradation: Fallback-Strategien für Provider-Ausfälle</a:t>
            </a:r>
          </a:p>
          <a:p>
            <a:pPr>
              <a:defRPr sz="1800"/>
            </a:pPr>
            <a:r>
              <a:t>Memory Monitoring: JVM-Metriken und Alerting für Memory-Patterns</a:t>
            </a:r>
          </a:p>
          <a:p>
            <a:pPr>
              <a:defRPr sz="1800"/>
            </a:pPr>
            <a:r>
              <a:t>Event Sourcing: Audit-Trail und System-Konsistenz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3200"/>
              <a:t>Zusammenfassung: Block 2 Erkenntnisse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✅ Strukturelle Probleme elegant lösen: Patterns adressieren fundamentale Kompositions-Herausforderungen</a:t>
            </a:r>
          </a:p>
          <a:p>
            <a:pPr>
              <a:defRPr sz="1800"/>
            </a:pPr>
            <a:r>
              <a:t>✅ Performance durch Design: Memory-Optimierung und Latenz-Reduktion als architektonische Entscheidung</a:t>
            </a:r>
          </a:p>
          <a:p>
            <a:pPr>
              <a:defRPr sz="1800"/>
            </a:pPr>
            <a:r>
              <a:t>✅ Enterprise-Skalierung: Patterns skalieren mit bewusster Implementierung bis zu 50M+ Kunden</a:t>
            </a:r>
          </a:p>
          <a:p>
            <a:pPr>
              <a:defRPr sz="1800"/>
            </a:pPr>
            <a:r>
              <a:t>✅ Microservice-Integration: Loose Coupling und Provider-Abstraktion für resiliente Systeme</a:t>
            </a:r>
          </a:p>
          <a:p>
            <a:pPr>
              <a:defRPr sz="1800"/>
            </a:pPr>
            <a:r>
              <a:t>✅ Pattern-Kombination: Synergien zwischen Patterns multiplizieren architektonischen Wert</a:t>
            </a:r>
          </a:p>
          <a:p>
            <a:pPr>
              <a:defRPr sz="1800"/>
            </a:pPr>
            <a:r>
              <a:t>✅ Production-Readiness: Mit Monitoring, Caching und Resilience enterprise-tauglich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Klassen-Explosion: Bei n Features entstehen 2^n Klassen</a:t>
            </a:r>
          </a:p>
          <a:p>
            <a:pPr>
              <a:defRPr sz="1800"/>
            </a:pPr>
            <a:r>
              <a:t>Code-Duplikation: Bugfixes müssen in hunderten Klassen repliziert werden</a:t>
            </a:r>
          </a:p>
          <a:p>
            <a:pPr>
              <a:defRPr sz="1800"/>
            </a:pPr>
            <a:r>
              <a:t>Open/Closed Verletzung: Jede neue Option erfordert Dutzende neuer Klassen</a:t>
            </a:r>
          </a:p>
          <a:p>
            <a:pPr>
              <a:defRPr sz="1800"/>
            </a:pPr>
            <a:r>
              <a:t>Wartungs-Alptraum: Änderungen propagieren durch die gesamte Hierarchie</a:t>
            </a:r>
          </a:p>
          <a:p>
            <a:pPr>
              <a:defRPr sz="1800"/>
            </a:pPr>
            <a:r>
              <a:t>Kombinatorisches Problem: Unmöglich alle Feature-Kombinationen zu modellieren</a:t>
            </a:r>
          </a:p>
          <a:p>
            <a:pPr>
              <a:defRPr sz="1800"/>
            </a:pPr>
            <a:r>
              <a:t>Tight Coupling: Features sind fest mit Basis-Implementierung gekoppelt</a:t>
            </a:r>
          </a:p>
          <a:p>
            <a:pPr>
              <a:defRPr sz="1800"/>
            </a:pPr>
            <a:r>
              <a:t>Inflexibilität: Keine zur-Laufzeit-Konfiguration von Features möglich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Lösung: Decorator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Komposition über Vererbung: Objekte zur Laufzeit "umhüllen"</a:t>
            </a:r>
          </a:p>
          <a:p>
            <a:pPr>
              <a:defRPr sz="1800"/>
            </a:pPr>
            <a:r>
              <a:t>Gemeinsame Schnittstelle: Component-Interface für einheitliche Behandlung</a:t>
            </a:r>
          </a:p>
          <a:p>
            <a:pPr>
              <a:defRPr sz="1800"/>
            </a:pPr>
            <a:r>
              <a:t>Transparente Erweiterung: Decorators sind für Clients unsichtbar</a:t>
            </a:r>
          </a:p>
          <a:p>
            <a:pPr>
              <a:defRPr sz="1800"/>
            </a:pPr>
            <a:r>
              <a:t>Beliebige Kombinierbarkeit: Features können flexibel kombiniert werden</a:t>
            </a:r>
          </a:p>
          <a:p>
            <a:pPr>
              <a:defRPr sz="1800"/>
            </a:pPr>
            <a:r>
              <a:t>Einzelne Verantwortung: Jeder Decorator fügt genau ein Feature hinzu</a:t>
            </a:r>
          </a:p>
          <a:p>
            <a:pPr>
              <a:defRPr sz="1800"/>
            </a:pPr>
            <a:r>
              <a:t>Zur-Laufzeit-Konfiguration: Dynamische Objekt-Zusammensetzung</a:t>
            </a:r>
          </a:p>
          <a:p>
            <a:pPr>
              <a:defRPr sz="1800"/>
            </a:pPr>
            <a:r>
              <a:t>Template Method Integration: Abstraktes Decorator-Rückgrat für Standards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Implementierung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Composite Pattern - Was ist hier schlecht?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Type-Checking Nightmare: Instanceof-Checks überall im Code</a:t>
            </a:r>
          </a:p>
          <a:p>
            <a:pPr>
              <a:defRPr sz="1800"/>
            </a:pPr>
            <a:r>
              <a:t>Rekursive Logik-Duplikation: Gleiche Traversierung in jeder Methode</a:t>
            </a:r>
          </a:p>
          <a:p>
            <a:pPr>
              <a:defRPr sz="1800"/>
            </a:pPr>
            <a:r>
              <a:t>Kombinatorische Explosion: Neue Tarif-Typen = neue If-Zweige überall</a:t>
            </a:r>
          </a:p>
          <a:p>
            <a:pPr>
              <a:defRPr sz="1800"/>
            </a:pPr>
            <a:r>
              <a:t>Client-Komplexität: Clients müssen alle Tarif-Typen kennen</a:t>
            </a:r>
          </a:p>
          <a:p>
            <a:pPr>
              <a:defRPr sz="1800"/>
            </a:pPr>
            <a:r>
              <a:t>Tight Coupling: Client-Code gekoppelt an konkrete Tarif-Typen</a:t>
            </a:r>
          </a:p>
          <a:p>
            <a:pPr>
              <a:defRPr sz="1800"/>
            </a:pPr>
            <a:r>
              <a:t>Inkonsistente Behandlung: Verschiedene Logik für ähnliche Operationen</a:t>
            </a:r>
          </a:p>
          <a:p>
            <a:pPr>
              <a:defRPr sz="1800"/>
            </a:pPr>
            <a:r>
              <a:t>Schwer erweiterbar: Neue Hierarchie-Ebenen = massive Code-Änderungen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Lösung: Composite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Einheitliche Behandlung: Einzelobjekte und Sammlungen identisch behandeln</a:t>
            </a:r>
          </a:p>
          <a:p>
            <a:pPr>
              <a:defRPr sz="1800"/>
            </a:pPr>
            <a:r>
              <a:t>Rekursive Struktur: Composites können andere Composites enthalten</a:t>
            </a:r>
          </a:p>
          <a:p>
            <a:pPr>
              <a:defRPr sz="1800"/>
            </a:pPr>
            <a:r>
              <a:t>Transparenz für Client: Client arbeitet nur mit Component-Interface</a:t>
            </a:r>
          </a:p>
          <a:p>
            <a:pPr>
              <a:defRPr sz="1800"/>
            </a:pPr>
            <a:r>
              <a:t>Natürliche Hierarchie-Abbildung: Teil-Ganzes-Beziehungen elegant modelliert</a:t>
            </a:r>
          </a:p>
          <a:p>
            <a:pPr>
              <a:defRPr sz="1800"/>
            </a:pPr>
            <a:r>
              <a:t>Liskov Substitution: Blätter und Äste vollständig austauschbar</a:t>
            </a:r>
          </a:p>
          <a:p>
            <a:pPr>
              <a:defRPr sz="1800"/>
            </a:pPr>
            <a:r>
              <a:t>Funktionale Aggregation: Stream-API macht Traversierung elegant</a:t>
            </a:r>
          </a:p>
          <a:p>
            <a:pPr>
              <a:defRPr sz="1800"/>
            </a:pPr>
            <a:r>
              <a:t>Strategy Pattern Integration: Gruppen-Rabatte bleiben austauschbar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200"/>
              <a:t>Implementierung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