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Kulim Park"/>
      <p:regular r:id="rId43"/>
      <p:bold r:id="rId44"/>
      <p:italic r:id="rId45"/>
      <p:boldItalic r:id="rId46"/>
    </p:embeddedFont>
    <p:embeddedFont>
      <p:font typeface="Manrope"/>
      <p:regular r:id="rId47"/>
      <p:bold r:id="rId48"/>
    </p:embeddedFont>
    <p:embeddedFont>
      <p:font typeface="PT Sans"/>
      <p:regular r:id="rId49"/>
      <p:bold r:id="rId50"/>
      <p:italic r:id="rId51"/>
      <p:boldItalic r:id="rId52"/>
    </p:embeddedFont>
    <p:embeddedFont>
      <p:font typeface="Kulim Park SemiBol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32CB0E-380E-4478-A7C8-549D232C598A}">
  <a:tblStyle styleId="{7532CB0E-380E-4478-A7C8-549D232C5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KulimPark-bold.fntdata"/><Relationship Id="rId43" Type="http://schemas.openxmlformats.org/officeDocument/2006/relationships/font" Target="fonts/KulimPark-regular.fntdata"/><Relationship Id="rId46" Type="http://schemas.openxmlformats.org/officeDocument/2006/relationships/font" Target="fonts/KulimPark-boldItalic.fntdata"/><Relationship Id="rId45" Type="http://schemas.openxmlformats.org/officeDocument/2006/relationships/font" Target="fonts/KulimPark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anrope-bold.fntdata"/><Relationship Id="rId47" Type="http://schemas.openxmlformats.org/officeDocument/2006/relationships/font" Target="fonts/Manrope-regular.fntdata"/><Relationship Id="rId49" Type="http://schemas.openxmlformats.org/officeDocument/2006/relationships/font" Target="fonts/PT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3" Type="http://schemas.openxmlformats.org/officeDocument/2006/relationships/font" Target="fonts/KulimParkSemiBold-regular.fnt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5.xml"/><Relationship Id="rId55" Type="http://schemas.openxmlformats.org/officeDocument/2006/relationships/font" Target="fonts/KulimParkSemiBold-italic.fntdata"/><Relationship Id="rId10" Type="http://schemas.openxmlformats.org/officeDocument/2006/relationships/slide" Target="slides/slide4.xml"/><Relationship Id="rId54" Type="http://schemas.openxmlformats.org/officeDocument/2006/relationships/font" Target="fonts/KulimPark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KulimParkSemi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38c23ea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938c23ea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38c23ea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38c23ea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938c23ea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938c23ea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24dc3920de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24dc3920de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38c23eaf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38c23ea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938c23eaf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938c23eaf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38c23ea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38c23ea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938c23ea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938c23ea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38c23ea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38c23ea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938c23ea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938c23ea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ad6129809_1_2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ad6129809_1_2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38c23ea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38c23ea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38c23ea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38c23ea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938c23ea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938c23ea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938c23ea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938c23ea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938c23eaf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938c23eaf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38c23eaf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38c23ea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938c23ea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938c23ea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938c23eaf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938c23ea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938c23eaf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938c23eaf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938c23ea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938c23ea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938c23eaf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938c23eaf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938c23ea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938c23ea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fc0a439e2a_1_24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fc0a439e2a_1_24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ad612980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ad612980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ead6129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ead6129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938c23e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938c23e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38c23ea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38c23ea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ad61298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ad61298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38c23ea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938c23ea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 rot="-514371">
            <a:off x="4546199" y="581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9986681">
            <a:off x="-4180552" y="10430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 rot="10800000">
            <a:off x="779327" y="347878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2" type="title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6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6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hasCustomPrompt="1"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10285603">
            <a:off x="-6088365" y="-16178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649785">
            <a:off x="-1251909" y="-48720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3319">
            <a:off x="7653159" y="-35663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-9989847">
            <a:off x="-4910832" y="2960605"/>
            <a:ext cx="7826215" cy="287790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-323977">
            <a:off x="6050295" y="-977077"/>
            <a:ext cx="7826148" cy="287787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title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7" type="title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9" type="title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hasCustomPrompt="1" idx="13" type="title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/>
          <p:nvPr>
            <p:ph hasCustomPrompt="1" idx="14" type="title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7269862">
            <a:off x="1986429" y="-4605738"/>
            <a:ext cx="7471639" cy="47717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-3052073">
            <a:off x="-4888312" y="1110880"/>
            <a:ext cx="7826119" cy="287786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flipH="1" rot="-813319">
            <a:off x="4754300" y="-2305086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285603">
            <a:off x="4790126" y="3666917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 rot="4726292">
            <a:off x="5414633" y="2626082"/>
            <a:ext cx="7826019" cy="287782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 rot="-3952094">
            <a:off x="-4776410" y="665034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flipH="1" rot="-813319">
            <a:off x="4527346" y="-34147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285603">
            <a:off x="4806347" y="33637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flipH="1" rot="5626330">
            <a:off x="3918525" y="675664"/>
            <a:ext cx="7826010" cy="287782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7585667">
            <a:off x="-5466599" y="794591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 rot="-2613329">
            <a:off x="5160201" y="-3949042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-2700000">
            <a:off x="-4428810" y="-2266646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 flipH="1" rot="4102360">
            <a:off x="4431017" y="3716310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flipH="1" rot="-4897667">
            <a:off x="4234767" y="-2245089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 flipH="1" rot="-9649797">
            <a:off x="6371853" y="4455308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3" type="title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2"/>
          <p:cNvSpPr txBox="1"/>
          <p:nvPr>
            <p:ph idx="4" type="subTitle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2"/>
          <p:cNvSpPr/>
          <p:nvPr/>
        </p:nvSpPr>
        <p:spPr>
          <a:xfrm flipH="1" rot="-813319">
            <a:off x="7030742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 rot="10800000">
            <a:off x="-4512131" y="0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1244159">
            <a:off x="-7039848" y="-79298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3"/>
          <p:cNvSpPr txBox="1"/>
          <p:nvPr>
            <p:ph idx="3" type="subTitle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5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title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36"/>
          <p:cNvSpPr/>
          <p:nvPr/>
        </p:nvSpPr>
        <p:spPr>
          <a:xfrm flipH="1" rot="10285629">
            <a:off x="-6531342" y="-212179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-2839443">
            <a:off x="877472" y="32202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-10305679">
            <a:off x="6411091" y="30197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 flipH="1" rot="3278516">
            <a:off x="4649136" y="-366101"/>
            <a:ext cx="7826271" cy="287792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5" type="title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6"/>
          <p:cNvSpPr txBox="1"/>
          <p:nvPr>
            <p:ph idx="6" type="subTitle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2" type="title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8"/>
          <p:cNvSpPr txBox="1"/>
          <p:nvPr>
            <p:ph idx="1" type="subTitle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title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subTitle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9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9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9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9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0"/>
          <p:cNvSpPr txBox="1"/>
          <p:nvPr>
            <p:ph idx="3" type="subTitle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4" type="title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0"/>
          <p:cNvSpPr txBox="1"/>
          <p:nvPr>
            <p:ph idx="5" type="subTitle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>
            <p:ph idx="6" type="title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0"/>
          <p:cNvSpPr txBox="1"/>
          <p:nvPr>
            <p:ph idx="7" type="subTitle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40"/>
          <p:cNvSpPr txBox="1"/>
          <p:nvPr>
            <p:ph idx="8" type="title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40"/>
          <p:cNvSpPr txBox="1"/>
          <p:nvPr>
            <p:ph idx="9" type="subTitle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40"/>
          <p:cNvSpPr txBox="1"/>
          <p:nvPr>
            <p:ph idx="13" type="title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40"/>
          <p:cNvSpPr txBox="1"/>
          <p:nvPr>
            <p:ph idx="14" type="subTitle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41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41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41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41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41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41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 flipH="1" rot="10285603">
            <a:off x="-5277715" y="-24641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flipH="1" rot="-649785">
            <a:off x="-4089159" y="105605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 flipH="1" rot="-813319">
            <a:off x="7695609" y="-35221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 flipH="1" rot="-9089871">
            <a:off x="-5596635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476017">
            <a:off x="6812373" y="775527"/>
            <a:ext cx="7826071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2" type="title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2"/>
          <p:cNvSpPr txBox="1"/>
          <p:nvPr>
            <p:ph idx="3" type="subTitle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idx="4" type="title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2"/>
          <p:cNvSpPr txBox="1"/>
          <p:nvPr>
            <p:ph idx="5" type="subTitle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42"/>
          <p:cNvSpPr txBox="1"/>
          <p:nvPr>
            <p:ph idx="6" type="title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2"/>
          <p:cNvSpPr txBox="1"/>
          <p:nvPr>
            <p:ph idx="7" type="subTitle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42"/>
          <p:cNvSpPr txBox="1"/>
          <p:nvPr>
            <p:ph idx="8" type="title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42"/>
          <p:cNvSpPr txBox="1"/>
          <p:nvPr>
            <p:ph idx="9" type="subTitle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42"/>
          <p:cNvSpPr txBox="1"/>
          <p:nvPr>
            <p:ph idx="13" type="title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42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flipH="1" rot="-813319">
            <a:off x="4461871" y="-38204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 flipH="1" rot="-3406877">
            <a:off x="4741603" y="2701799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 flipH="1" rot="10285603">
            <a:off x="4594972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7" name="Google Shape;457;p44"/>
          <p:cNvSpPr txBox="1"/>
          <p:nvPr>
            <p:ph hasCustomPrompt="1" idx="2" type="title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/>
          <p:nvPr>
            <p:ph idx="3" type="subTitle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hasCustomPrompt="1" idx="4" type="title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/>
          <p:nvPr>
            <p:ph idx="5" type="subTitle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45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45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0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 flipH="1" rot="10800000">
            <a:off x="6191327" y="6574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 flipH="1" rot="6847906">
            <a:off x="5303136" y="19645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 flipH="1" rot="9986681">
            <a:off x="-2153452" y="21955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 flipH="1" rot="-514397">
            <a:off x="-4377604" y="-37143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-3373645">
            <a:off x="-5233242" y="7996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6"/>
          <p:cNvSpPr txBox="1"/>
          <p:nvPr>
            <p:ph idx="3" type="subTitle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4" type="title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6"/>
          <p:cNvSpPr txBox="1"/>
          <p:nvPr>
            <p:ph idx="5" type="subTitle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46"/>
          <p:cNvSpPr txBox="1"/>
          <p:nvPr>
            <p:ph hasCustomPrompt="1"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/>
          <p:nvPr>
            <p:ph hasCustomPrompt="1"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hasCustomPrompt="1"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Slideshow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0" name="Google Shape;540;p5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5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Trash Sorting AI</a:t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49" name="Google Shape;549;p55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Winston and Evan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Model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3" name="Google Shape;613;p64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14" name="Google Shape;614;p64"/>
          <p:cNvSpPr txBox="1"/>
          <p:nvPr/>
        </p:nvSpPr>
        <p:spPr>
          <a:xfrm>
            <a:off x="1435650" y="1427375"/>
            <a:ext cx="6272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457200" rtl="0" algn="ctr">
              <a:spcBef>
                <a:spcPts val="0"/>
              </a:spcBef>
              <a:spcAft>
                <a:spcPts val="0"/>
              </a:spcAft>
              <a:buSzPts val="4500"/>
              <a:buFont typeface="Manrope"/>
              <a:buChar char="-"/>
            </a:pPr>
            <a:r>
              <a:rPr lang="en" sz="4500">
                <a:latin typeface="Manrope"/>
                <a:ea typeface="Manrope"/>
                <a:cs typeface="Manrope"/>
                <a:sym typeface="Manrope"/>
              </a:rPr>
              <a:t>Supervised learning</a:t>
            </a:r>
            <a:endParaRPr sz="45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5"/>
          <p:cNvSpPr txBox="1"/>
          <p:nvPr>
            <p:ph type="title"/>
          </p:nvPr>
        </p:nvSpPr>
        <p:spPr>
          <a:xfrm>
            <a:off x="723300" y="1966950"/>
            <a:ext cx="38556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/>
          </a:p>
        </p:txBody>
      </p:sp>
      <p:sp>
        <p:nvSpPr>
          <p:cNvPr id="620" name="Google Shape;620;p65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Evaluation Process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6" name="Google Shape;626;p66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1058225" y="1304325"/>
            <a:ext cx="48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</a:rPr>
              <a:t>Results</a:t>
            </a:r>
            <a:endParaRPr sz="4100">
              <a:solidFill>
                <a:schemeClr val="lt1"/>
              </a:solidFill>
            </a:endParaRPr>
          </a:p>
        </p:txBody>
      </p:sp>
      <p:graphicFrame>
        <p:nvGraphicFramePr>
          <p:cNvPr id="633" name="Google Shape;633;p67"/>
          <p:cNvGraphicFramePr/>
          <p:nvPr/>
        </p:nvGraphicFramePr>
        <p:xfrm>
          <a:off x="917713" y="16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{7532CB0E-380E-4478-A7C8-549D232C598A}</a:tableStyleId>
              </a:tblPr>
              <a:tblGrid>
                <a:gridCol w="3654275"/>
                <a:gridCol w="3654275"/>
              </a:tblGrid>
              <a:tr h="5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Precision</a:t>
                      </a:r>
                      <a:endParaRPr sz="20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Accuracy</a:t>
                      </a:r>
                      <a:endParaRPr sz="2000">
                        <a:solidFill>
                          <a:schemeClr val="dk1"/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00">
                <a:tc vMerge="1"/>
                <a:tc vMerge="1"/>
              </a:tr>
              <a:tr h="527000">
                <a:tc vMerge="1"/>
                <a:tc vMerge="1"/>
              </a:tr>
              <a:tr h="52700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Deployment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Design Thinking Factors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644" name="Google Shape;644;p69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Empathise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Define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Ideate 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Prototype: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Test: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0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Face Detection AI</a:t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650" name="Google Shape;650;p70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Winston and Evan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6" name="Google Shape;656;p71"/>
          <p:cNvSpPr txBox="1"/>
          <p:nvPr>
            <p:ph type="title"/>
          </p:nvPr>
        </p:nvSpPr>
        <p:spPr>
          <a:xfrm>
            <a:off x="732775" y="2466938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657" name="Google Shape;657;p71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 and considerations</a:t>
            </a:r>
            <a:endParaRPr/>
          </a:p>
        </p:txBody>
      </p:sp>
      <p:sp>
        <p:nvSpPr>
          <p:cNvPr id="658" name="Google Shape;658;p71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Gathering and preparing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9" name="Google Shape;659;p71"/>
          <p:cNvSpPr txBox="1"/>
          <p:nvPr>
            <p:ph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0" name="Google Shape;660;p71"/>
          <p:cNvSpPr txBox="1"/>
          <p:nvPr>
            <p:ph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1" name="Google Shape;661;p71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2" name="Google Shape;662;p71"/>
          <p:cNvSpPr txBox="1"/>
          <p:nvPr>
            <p:ph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3" name="Google Shape;663;p71"/>
          <p:cNvSpPr txBox="1"/>
          <p:nvPr>
            <p:ph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2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AutoNum type="arabicPeriod"/>
            </a:pPr>
            <a:r>
              <a:rPr lang="en" sz="5500">
                <a:solidFill>
                  <a:schemeClr val="lt1"/>
                </a:solidFill>
              </a:rPr>
              <a:t>Introduction</a:t>
            </a: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3"/>
          <p:cNvSpPr txBox="1"/>
          <p:nvPr>
            <p:ph type="title"/>
          </p:nvPr>
        </p:nvSpPr>
        <p:spPr>
          <a:xfrm>
            <a:off x="903600" y="251025"/>
            <a:ext cx="5732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ABOUT PROJECT</a:t>
            </a:r>
            <a:endParaRPr sz="4400"/>
          </a:p>
        </p:txBody>
      </p:sp>
      <p:sp>
        <p:nvSpPr>
          <p:cNvPr id="674" name="Google Shape;674;p73"/>
          <p:cNvSpPr txBox="1"/>
          <p:nvPr>
            <p:ph idx="1" type="subTitle"/>
          </p:nvPr>
        </p:nvSpPr>
        <p:spPr>
          <a:xfrm>
            <a:off x="662550" y="1253596"/>
            <a:ext cx="43599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Detect</a:t>
            </a:r>
            <a:r>
              <a:rPr lang="en" sz="1900"/>
              <a:t>  </a:t>
            </a:r>
            <a:r>
              <a:rPr lang="en" sz="1900"/>
              <a:t>suspicious</a:t>
            </a:r>
            <a:r>
              <a:rPr lang="en" sz="1900"/>
              <a:t> looking </a:t>
            </a:r>
            <a:r>
              <a:rPr lang="en" sz="1900"/>
              <a:t>individual</a:t>
            </a:r>
            <a:r>
              <a:rPr lang="en" sz="1900"/>
              <a:t> through </a:t>
            </a:r>
            <a:r>
              <a:rPr lang="en" sz="1900"/>
              <a:t>analyzing</a:t>
            </a:r>
            <a:r>
              <a:rPr lang="en" sz="1900"/>
              <a:t> facial features to get face shapes</a:t>
            </a:r>
            <a:endParaRPr sz="1900"/>
          </a:p>
        </p:txBody>
      </p:sp>
      <p:pic>
        <p:nvPicPr>
          <p:cNvPr id="675" name="Google Shape;675;p73"/>
          <p:cNvPicPr preferRelativeResize="0"/>
          <p:nvPr/>
        </p:nvPicPr>
        <p:blipFill rotWithShape="1">
          <a:blip r:embed="rId3">
            <a:alphaModFix/>
          </a:blip>
          <a:srcRect b="7435" l="5022" r="-698" t="-1908"/>
          <a:stretch/>
        </p:blipFill>
        <p:spPr>
          <a:xfrm>
            <a:off x="6845550" y="2870825"/>
            <a:ext cx="2013423" cy="22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550" y="251023"/>
            <a:ext cx="1893992" cy="2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3"/>
          <p:cNvSpPr txBox="1"/>
          <p:nvPr/>
        </p:nvSpPr>
        <p:spPr>
          <a:xfrm>
            <a:off x="1017075" y="2783875"/>
            <a:ext cx="28245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latin typeface="Manrope"/>
                <a:ea typeface="Manrope"/>
                <a:cs typeface="Manrope"/>
                <a:sym typeface="Manrope"/>
              </a:rPr>
              <a:t>SUS</a:t>
            </a:r>
            <a:endParaRPr b="1" sz="80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78" name="Google Shape;678;p73"/>
          <p:cNvCxnSpPr/>
          <p:nvPr/>
        </p:nvCxnSpPr>
        <p:spPr>
          <a:xfrm flipH="1" rot="10800000">
            <a:off x="3248825" y="2051475"/>
            <a:ext cx="3103500" cy="14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73"/>
          <p:cNvCxnSpPr>
            <a:endCxn id="675" idx="1"/>
          </p:cNvCxnSpPr>
          <p:nvPr/>
        </p:nvCxnSpPr>
        <p:spPr>
          <a:xfrm>
            <a:off x="3214050" y="3812462"/>
            <a:ext cx="363150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56"/>
          <p:cNvSpPr txBox="1"/>
          <p:nvPr>
            <p:ph type="title"/>
          </p:nvPr>
        </p:nvSpPr>
        <p:spPr>
          <a:xfrm>
            <a:off x="732775" y="2466938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556" name="Google Shape;556;p5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 and considerations</a:t>
            </a:r>
            <a:endParaRPr/>
          </a:p>
        </p:txBody>
      </p:sp>
      <p:sp>
        <p:nvSpPr>
          <p:cNvPr id="557" name="Google Shape;557;p5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Gathering and preparing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56"/>
          <p:cNvSpPr txBox="1"/>
          <p:nvPr>
            <p:ph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9" name="Google Shape;559;p56"/>
          <p:cNvSpPr txBox="1"/>
          <p:nvPr>
            <p:ph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0" name="Google Shape;560;p5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1" name="Google Shape;561;p56"/>
          <p:cNvSpPr txBox="1"/>
          <p:nvPr>
            <p:ph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2" name="Google Shape;562;p56"/>
          <p:cNvSpPr txBox="1"/>
          <p:nvPr>
            <p:ph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4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Gathering Data</a:t>
            </a:r>
            <a:endParaRPr/>
          </a:p>
        </p:txBody>
      </p:sp>
      <p:sp>
        <p:nvSpPr>
          <p:cNvPr id="685" name="Google Shape;685;p74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"/>
          <p:cNvSpPr txBox="1"/>
          <p:nvPr>
            <p:ph type="title"/>
          </p:nvPr>
        </p:nvSpPr>
        <p:spPr>
          <a:xfrm>
            <a:off x="2337900" y="140975"/>
            <a:ext cx="44682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</a:rPr>
              <a:t>Gathering data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91" name="Google Shape;691;p75"/>
          <p:cNvSpPr txBox="1"/>
          <p:nvPr/>
        </p:nvSpPr>
        <p:spPr>
          <a:xfrm>
            <a:off x="1616050" y="14355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92" name="Google Shape;692;p75"/>
          <p:cNvSpPr txBox="1"/>
          <p:nvPr/>
        </p:nvSpPr>
        <p:spPr>
          <a:xfrm>
            <a:off x="865975" y="1680500"/>
            <a:ext cx="42162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anrope"/>
                <a:ea typeface="Manrope"/>
                <a:cs typeface="Manrope"/>
                <a:sym typeface="Manrope"/>
              </a:rPr>
              <a:t>Data </a:t>
            </a:r>
            <a:r>
              <a:rPr lang="en" sz="3000">
                <a:latin typeface="Manrope"/>
                <a:ea typeface="Manrope"/>
                <a:cs typeface="Manrope"/>
                <a:sym typeface="Manrope"/>
              </a:rPr>
              <a:t>courtesy</a:t>
            </a:r>
            <a:r>
              <a:rPr lang="en" sz="3000">
                <a:latin typeface="Manrope"/>
                <a:ea typeface="Manrope"/>
                <a:cs typeface="Manrope"/>
                <a:sym typeface="Manrope"/>
              </a:rPr>
              <a:t> of our instructor</a:t>
            </a:r>
            <a:endParaRPr sz="30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93" name="Google Shape;6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2837651"/>
            <a:ext cx="2036475" cy="20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45" y="1435575"/>
            <a:ext cx="5022000" cy="3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6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 Data</a:t>
            </a:r>
            <a:endParaRPr/>
          </a:p>
        </p:txBody>
      </p:sp>
      <p:sp>
        <p:nvSpPr>
          <p:cNvPr id="700" name="Google Shape;700;p76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Processing Data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6" name="Google Shape;706;p77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07" name="Google Shape;707;p77"/>
          <p:cNvSpPr txBox="1"/>
          <p:nvPr/>
        </p:nvSpPr>
        <p:spPr>
          <a:xfrm>
            <a:off x="2034850" y="1243000"/>
            <a:ext cx="4725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Using seaborn to visualise the data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08" name="Google Shape;7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13" y="1735315"/>
            <a:ext cx="6368474" cy="31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8"/>
          <p:cNvSpPr txBox="1"/>
          <p:nvPr>
            <p:ph type="title"/>
          </p:nvPr>
        </p:nvSpPr>
        <p:spPr>
          <a:xfrm>
            <a:off x="723300" y="2593750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Model</a:t>
            </a:r>
            <a:endParaRPr/>
          </a:p>
        </p:txBody>
      </p:sp>
      <p:sp>
        <p:nvSpPr>
          <p:cNvPr id="714" name="Google Shape;714;p78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715" name="Google Shape;71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623" y="1115238"/>
            <a:ext cx="4260300" cy="291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Model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79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2" name="Google Shape;722;p79"/>
          <p:cNvSpPr txBox="1"/>
          <p:nvPr/>
        </p:nvSpPr>
        <p:spPr>
          <a:xfrm>
            <a:off x="4968000" y="2221600"/>
            <a:ext cx="4257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nrope"/>
                <a:ea typeface="Manrope"/>
                <a:cs typeface="Manrope"/>
                <a:sym typeface="Manrope"/>
              </a:rPr>
              <a:t>Decision tree </a:t>
            </a:r>
            <a:r>
              <a:rPr b="1" lang="en" sz="2500">
                <a:latin typeface="Manrope"/>
                <a:ea typeface="Manrope"/>
                <a:cs typeface="Manrope"/>
                <a:sym typeface="Manrope"/>
              </a:rPr>
              <a:t>classifier</a:t>
            </a:r>
            <a:r>
              <a:rPr b="1" lang="en" sz="2500"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25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3" name="Google Shape;723;p79"/>
          <p:cNvSpPr txBox="1"/>
          <p:nvPr/>
        </p:nvSpPr>
        <p:spPr>
          <a:xfrm>
            <a:off x="112762" y="2221600"/>
            <a:ext cx="6558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nrope"/>
                <a:ea typeface="Manrope"/>
                <a:cs typeface="Manrope"/>
                <a:sym typeface="Manrope"/>
              </a:rPr>
              <a:t>Supervised learning</a:t>
            </a:r>
            <a:endParaRPr b="1" sz="25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24" name="Google Shape;724;p79"/>
          <p:cNvCxnSpPr/>
          <p:nvPr/>
        </p:nvCxnSpPr>
        <p:spPr>
          <a:xfrm flipH="1" rot="10800000">
            <a:off x="3556652" y="2593650"/>
            <a:ext cx="12819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79"/>
          <p:cNvCxnSpPr>
            <a:stCxn id="723" idx="0"/>
            <a:endCxn id="721" idx="3"/>
          </p:cNvCxnSpPr>
          <p:nvPr/>
        </p:nvCxnSpPr>
        <p:spPr>
          <a:xfrm flipH="1" rot="10800000">
            <a:off x="3392062" y="1627600"/>
            <a:ext cx="1972800" cy="5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79"/>
          <p:cNvCxnSpPr/>
          <p:nvPr/>
        </p:nvCxnSpPr>
        <p:spPr>
          <a:xfrm>
            <a:off x="3286125" y="2849325"/>
            <a:ext cx="1665600" cy="10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79"/>
          <p:cNvSpPr/>
          <p:nvPr/>
        </p:nvSpPr>
        <p:spPr>
          <a:xfrm>
            <a:off x="4890400" y="2200275"/>
            <a:ext cx="4053600" cy="65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8" name="Google Shape;728;p79"/>
          <p:cNvSpPr txBox="1"/>
          <p:nvPr/>
        </p:nvSpPr>
        <p:spPr>
          <a:xfrm>
            <a:off x="5466000" y="1358625"/>
            <a:ext cx="3404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Support vector machines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9" name="Google Shape;729;p79"/>
          <p:cNvSpPr txBox="1"/>
          <p:nvPr/>
        </p:nvSpPr>
        <p:spPr>
          <a:xfrm>
            <a:off x="5245550" y="3780075"/>
            <a:ext cx="32331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Kneighbourclassifier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"/>
          <p:cNvSpPr txBox="1"/>
          <p:nvPr>
            <p:ph type="title"/>
          </p:nvPr>
        </p:nvSpPr>
        <p:spPr>
          <a:xfrm>
            <a:off x="723300" y="1966950"/>
            <a:ext cx="3855600" cy="12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/>
          </a:p>
        </p:txBody>
      </p:sp>
      <p:sp>
        <p:nvSpPr>
          <p:cNvPr id="735" name="Google Shape;735;p80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736" name="Google Shape;73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1025638"/>
            <a:ext cx="4260300" cy="30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1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Evaluation Process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2" name="Google Shape;742;p81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43" name="Google Shape;743;p81"/>
          <p:cNvSpPr txBox="1"/>
          <p:nvPr/>
        </p:nvSpPr>
        <p:spPr>
          <a:xfrm>
            <a:off x="1058225" y="1304325"/>
            <a:ext cx="48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44" name="Google Shape;74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2641275"/>
            <a:ext cx="8839199" cy="2431283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81"/>
          <p:cNvSpPr txBox="1"/>
          <p:nvPr/>
        </p:nvSpPr>
        <p:spPr>
          <a:xfrm>
            <a:off x="432700" y="1134825"/>
            <a:ext cx="7311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Manrope"/>
                <a:ea typeface="Manrope"/>
                <a:cs typeface="Manrope"/>
                <a:sym typeface="Manrope"/>
              </a:rPr>
              <a:t>We tested  the model against a new set of data and obtained readings</a:t>
            </a:r>
            <a:endParaRPr sz="27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</a:rPr>
              <a:t>Results</a:t>
            </a:r>
            <a:endParaRPr sz="4100">
              <a:solidFill>
                <a:schemeClr val="lt1"/>
              </a:solidFill>
            </a:endParaRPr>
          </a:p>
        </p:txBody>
      </p:sp>
      <p:pic>
        <p:nvPicPr>
          <p:cNvPr id="751" name="Google Shape;75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208325"/>
            <a:ext cx="8618527" cy="31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82"/>
          <p:cNvSpPr txBox="1"/>
          <p:nvPr/>
        </p:nvSpPr>
        <p:spPr>
          <a:xfrm>
            <a:off x="815250" y="4637325"/>
            <a:ext cx="7513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We unfortunately do not know true 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accuracy</a:t>
            </a:r>
            <a:r>
              <a:rPr lang="en" sz="1200">
                <a:latin typeface="Manrope"/>
                <a:ea typeface="Manrope"/>
                <a:cs typeface="Manrope"/>
                <a:sym typeface="Manrope"/>
              </a:rPr>
              <a:t> as no shape was given for the the new set of data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Deployment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58" name="Google Shape;758;p83"/>
          <p:cNvSpPr txBox="1"/>
          <p:nvPr/>
        </p:nvSpPr>
        <p:spPr>
          <a:xfrm>
            <a:off x="719925" y="1095600"/>
            <a:ext cx="82908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Manrope"/>
              <a:buChar char="-"/>
            </a:pPr>
            <a:r>
              <a:rPr lang="en" sz="3100">
                <a:latin typeface="Manrope"/>
                <a:ea typeface="Manrope"/>
                <a:cs typeface="Manrope"/>
                <a:sym typeface="Manrope"/>
              </a:rPr>
              <a:t>Detect sus people on our home security</a:t>
            </a:r>
            <a:endParaRPr sz="3100">
              <a:latin typeface="Manrope"/>
              <a:ea typeface="Manrope"/>
              <a:cs typeface="Manrope"/>
              <a:sym typeface="Manrop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Manrope"/>
              <a:buChar char="-"/>
            </a:pPr>
            <a:r>
              <a:rPr lang="en" sz="3100">
                <a:latin typeface="Manrope"/>
                <a:ea typeface="Manrope"/>
                <a:cs typeface="Manrope"/>
                <a:sym typeface="Manrope"/>
              </a:rPr>
              <a:t>Allow people to find out their face shape</a:t>
            </a:r>
            <a:endParaRPr sz="3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59" name="Google Shape;75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14" y="2483832"/>
            <a:ext cx="3410176" cy="2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226" y="2348662"/>
            <a:ext cx="2913674" cy="254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778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AutoNum type="arabicPeriod"/>
            </a:pPr>
            <a:r>
              <a:rPr lang="en" sz="5500">
                <a:solidFill>
                  <a:schemeClr val="lt1"/>
                </a:solidFill>
              </a:rPr>
              <a:t>Introduction</a:t>
            </a:r>
            <a:endParaRPr sz="5500"/>
          </a:p>
        </p:txBody>
      </p:sp>
      <p:sp>
        <p:nvSpPr>
          <p:cNvPr id="568" name="Google Shape;568;p57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Design Thinking Factors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766" name="Google Shape;766;p8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Empathise :  It is difficult to tell our own face shape accurately using our eyes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Define :  Design an app that is able to take measurements of your facial features and tell you your face shape , Aesthetics, beauty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Ideate : Computer vision to take measurements of special facial features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Prototype:    Model can be improved by gathering more 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Test:    Feedback can be given by its accuracy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8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650" y="301125"/>
            <a:ext cx="7022376" cy="44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>
            <p:ph type="title"/>
          </p:nvPr>
        </p:nvSpPr>
        <p:spPr>
          <a:xfrm>
            <a:off x="1705650" y="251025"/>
            <a:ext cx="57327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ABOUT PROJECT</a:t>
            </a:r>
            <a:endParaRPr sz="4400"/>
          </a:p>
        </p:txBody>
      </p:sp>
      <p:sp>
        <p:nvSpPr>
          <p:cNvPr id="574" name="Google Shape;574;p58"/>
          <p:cNvSpPr txBox="1"/>
          <p:nvPr>
            <p:ph idx="1" type="subTitle"/>
          </p:nvPr>
        </p:nvSpPr>
        <p:spPr>
          <a:xfrm>
            <a:off x="534575" y="2142813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trash sorting AI aims to distinguish items into categories such as glass, metal, trash, plastic when the item is presented on the camera or when a picture file is given.</a:t>
            </a:r>
            <a:endParaRPr/>
          </a:p>
        </p:txBody>
      </p:sp>
      <p:pic>
        <p:nvPicPr>
          <p:cNvPr id="575" name="Google Shape;5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00" y="1952200"/>
            <a:ext cx="3463625" cy="1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Gathering Data</a:t>
            </a:r>
            <a:endParaRPr/>
          </a:p>
        </p:txBody>
      </p:sp>
      <p:sp>
        <p:nvSpPr>
          <p:cNvPr id="581" name="Google Shape;581;p59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0"/>
          <p:cNvSpPr txBox="1"/>
          <p:nvPr>
            <p:ph type="title"/>
          </p:nvPr>
        </p:nvSpPr>
        <p:spPr>
          <a:xfrm>
            <a:off x="2337900" y="140975"/>
            <a:ext cx="44682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</a:rPr>
              <a:t>Gathering data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87" name="Google Shape;587;p60"/>
          <p:cNvSpPr txBox="1"/>
          <p:nvPr/>
        </p:nvSpPr>
        <p:spPr>
          <a:xfrm>
            <a:off x="1616050" y="14355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8" name="Google Shape;588;p60"/>
          <p:cNvSpPr txBox="1"/>
          <p:nvPr/>
        </p:nvSpPr>
        <p:spPr>
          <a:xfrm>
            <a:off x="730000" y="1509425"/>
            <a:ext cx="649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-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Used online images and placed them in their respective categories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-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Brought our own recyclables and took photos of them from as many angles and backgrounds as possible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1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Processing Data</a:t>
            </a:r>
            <a:endParaRPr/>
          </a:p>
        </p:txBody>
      </p:sp>
      <p:sp>
        <p:nvSpPr>
          <p:cNvPr id="594" name="Google Shape;594;p61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Processing Data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62"/>
          <p:cNvSpPr txBox="1"/>
          <p:nvPr/>
        </p:nvSpPr>
        <p:spPr>
          <a:xfrm>
            <a:off x="639850" y="142737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01" name="Google Shape;601;p62"/>
          <p:cNvSpPr txBox="1"/>
          <p:nvPr/>
        </p:nvSpPr>
        <p:spPr>
          <a:xfrm>
            <a:off x="902375" y="1378175"/>
            <a:ext cx="6333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-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Tried to take as much data as possible for each category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-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Our current model was giving us outputs mainly due to the background instead of the item itself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-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Placed them in different angles and backgrounds to prevent external factors from influencing the result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3"/>
          <p:cNvSpPr txBox="1"/>
          <p:nvPr>
            <p:ph type="title"/>
          </p:nvPr>
        </p:nvSpPr>
        <p:spPr>
          <a:xfrm>
            <a:off x="723300" y="2593750"/>
            <a:ext cx="3855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 Model</a:t>
            </a:r>
            <a:endParaRPr/>
          </a:p>
        </p:txBody>
      </p:sp>
      <p:sp>
        <p:nvSpPr>
          <p:cNvPr id="607" name="Google Shape;607;p63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