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bril Fatface"/>
      <p:regular r:id="rId28"/>
    </p:embeddedFont>
    <p:embeddedFont>
      <p:font typeface="Bodoni"/>
      <p:regular r:id="rId29"/>
      <p:bold r:id="rId30"/>
      <p:italic r:id="rId31"/>
      <p:boldItalic r:id="rId32"/>
    </p:embeddedFont>
    <p:embeddedFont>
      <p:font typeface="Fira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brilFatfac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odoni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odoni-italic.fntdata"/><Relationship Id="rId30" Type="http://schemas.openxmlformats.org/officeDocument/2006/relationships/font" Target="fonts/Bodoni-bold.fntdata"/><Relationship Id="rId11" Type="http://schemas.openxmlformats.org/officeDocument/2006/relationships/slide" Target="slides/slide7.xml"/><Relationship Id="rId33" Type="http://schemas.openxmlformats.org/officeDocument/2006/relationships/font" Target="fonts/FiraSans-regular.fntdata"/><Relationship Id="rId10" Type="http://schemas.openxmlformats.org/officeDocument/2006/relationships/slide" Target="slides/slide6.xml"/><Relationship Id="rId32" Type="http://schemas.openxmlformats.org/officeDocument/2006/relationships/font" Target="fonts/Bodoni-boldItalic.fntdata"/><Relationship Id="rId13" Type="http://schemas.openxmlformats.org/officeDocument/2006/relationships/slide" Target="slides/slide9.xml"/><Relationship Id="rId35" Type="http://schemas.openxmlformats.org/officeDocument/2006/relationships/font" Target="fonts/FiraSans-italic.fntdata"/><Relationship Id="rId12" Type="http://schemas.openxmlformats.org/officeDocument/2006/relationships/slide" Target="slides/slide8.xml"/><Relationship Id="rId34" Type="http://schemas.openxmlformats.org/officeDocument/2006/relationships/font" Target="fonts/Fira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Fira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dd3bd27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dd3bd27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de90cb7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de90cb7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de90cb7f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de90cb7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de90cb7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de90cb7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92c2a41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92c2a41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92c2a41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92c2a41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8f379aed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8f379aed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95de38c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95de38c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de90cb7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de90cb7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3f9adf85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3f9adf85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f08553c2_0_15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8f08553c2_0_15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df1f4b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df1f4b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8f379ae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8f379ae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95de38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95de38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8f08553c2_0_15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8f08553c2_0_15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3f9adf85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3f9adf8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d3bd27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d3bd27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f08553c2_0_15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8f08553c2_0_15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dd3bd27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dd3bd27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8f08553c2_0_20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8f08553c2_0_20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8f08553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8f08553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dd3bd270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dd3bd270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1311150" y="1984950"/>
            <a:ext cx="65217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1311150" y="3423150"/>
            <a:ext cx="6521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hasCustomPrompt="1" idx="2" type="title"/>
          </p:nvPr>
        </p:nvSpPr>
        <p:spPr>
          <a:xfrm>
            <a:off x="765314" y="1668650"/>
            <a:ext cx="862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" name="Google Shape;41;p13"/>
          <p:cNvSpPr txBox="1"/>
          <p:nvPr>
            <p:ph idx="3" type="title"/>
          </p:nvPr>
        </p:nvSpPr>
        <p:spPr>
          <a:xfrm>
            <a:off x="1627612" y="1668650"/>
            <a:ext cx="2814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1627612" y="2157875"/>
            <a:ext cx="28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hasCustomPrompt="1" idx="4" type="title"/>
          </p:nvPr>
        </p:nvSpPr>
        <p:spPr>
          <a:xfrm>
            <a:off x="4701438" y="1668650"/>
            <a:ext cx="862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/>
          <p:nvPr>
            <p:ph idx="5" type="title"/>
          </p:nvPr>
        </p:nvSpPr>
        <p:spPr>
          <a:xfrm>
            <a:off x="5563879" y="1668650"/>
            <a:ext cx="2814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6" type="subTitle"/>
          </p:nvPr>
        </p:nvSpPr>
        <p:spPr>
          <a:xfrm>
            <a:off x="5563879" y="2157875"/>
            <a:ext cx="28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hasCustomPrompt="1" idx="7" type="title"/>
          </p:nvPr>
        </p:nvSpPr>
        <p:spPr>
          <a:xfrm>
            <a:off x="765162" y="3334250"/>
            <a:ext cx="862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8" type="title"/>
          </p:nvPr>
        </p:nvSpPr>
        <p:spPr>
          <a:xfrm>
            <a:off x="1627612" y="3334250"/>
            <a:ext cx="2814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9" type="subTitle"/>
          </p:nvPr>
        </p:nvSpPr>
        <p:spPr>
          <a:xfrm>
            <a:off x="1627612" y="3823475"/>
            <a:ext cx="28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13" type="title"/>
          </p:nvPr>
        </p:nvSpPr>
        <p:spPr>
          <a:xfrm>
            <a:off x="4701588" y="3334250"/>
            <a:ext cx="862500" cy="6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4" type="title"/>
          </p:nvPr>
        </p:nvSpPr>
        <p:spPr>
          <a:xfrm>
            <a:off x="5563879" y="3334250"/>
            <a:ext cx="2814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5" type="subTitle"/>
          </p:nvPr>
        </p:nvSpPr>
        <p:spPr>
          <a:xfrm>
            <a:off x="5563879" y="3823475"/>
            <a:ext cx="28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title"/>
          </p:nvPr>
        </p:nvSpPr>
        <p:spPr>
          <a:xfrm>
            <a:off x="719527" y="2570975"/>
            <a:ext cx="23883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9525" y="3108687"/>
            <a:ext cx="23883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3" type="title"/>
          </p:nvPr>
        </p:nvSpPr>
        <p:spPr>
          <a:xfrm>
            <a:off x="6036176" y="2594475"/>
            <a:ext cx="23883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4" type="subTitle"/>
          </p:nvPr>
        </p:nvSpPr>
        <p:spPr>
          <a:xfrm>
            <a:off x="6036175" y="3132193"/>
            <a:ext cx="23883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815200" y="1812875"/>
            <a:ext cx="22014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815200" y="26661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title"/>
          </p:nvPr>
        </p:nvSpPr>
        <p:spPr>
          <a:xfrm>
            <a:off x="3471300" y="2498675"/>
            <a:ext cx="22014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4" type="subTitle"/>
          </p:nvPr>
        </p:nvSpPr>
        <p:spPr>
          <a:xfrm>
            <a:off x="3471300" y="33519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5" type="title"/>
          </p:nvPr>
        </p:nvSpPr>
        <p:spPr>
          <a:xfrm>
            <a:off x="6127400" y="1812875"/>
            <a:ext cx="22014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6" type="subTitle"/>
          </p:nvPr>
        </p:nvSpPr>
        <p:spPr>
          <a:xfrm>
            <a:off x="6127400" y="26661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title"/>
          </p:nvPr>
        </p:nvSpPr>
        <p:spPr>
          <a:xfrm>
            <a:off x="815201" y="2634100"/>
            <a:ext cx="2201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815200" y="3123325"/>
            <a:ext cx="2201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3" type="title"/>
          </p:nvPr>
        </p:nvSpPr>
        <p:spPr>
          <a:xfrm>
            <a:off x="3471301" y="2634100"/>
            <a:ext cx="2201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4" type="subTitle"/>
          </p:nvPr>
        </p:nvSpPr>
        <p:spPr>
          <a:xfrm>
            <a:off x="3471300" y="3123325"/>
            <a:ext cx="2201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5" type="title"/>
          </p:nvPr>
        </p:nvSpPr>
        <p:spPr>
          <a:xfrm>
            <a:off x="6127401" y="2634100"/>
            <a:ext cx="2201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6" type="subTitle"/>
          </p:nvPr>
        </p:nvSpPr>
        <p:spPr>
          <a:xfrm>
            <a:off x="6127400" y="3123325"/>
            <a:ext cx="2201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title"/>
          </p:nvPr>
        </p:nvSpPr>
        <p:spPr>
          <a:xfrm>
            <a:off x="719527" y="2448675"/>
            <a:ext cx="3353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719525" y="1636500"/>
            <a:ext cx="33534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title"/>
          </p:nvPr>
        </p:nvSpPr>
        <p:spPr>
          <a:xfrm>
            <a:off x="5070961" y="2448675"/>
            <a:ext cx="3353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5070950" y="1636500"/>
            <a:ext cx="33534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5" type="title"/>
          </p:nvPr>
        </p:nvSpPr>
        <p:spPr>
          <a:xfrm>
            <a:off x="719565" y="4013600"/>
            <a:ext cx="3353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6" type="subTitle"/>
          </p:nvPr>
        </p:nvSpPr>
        <p:spPr>
          <a:xfrm>
            <a:off x="719553" y="3201500"/>
            <a:ext cx="33534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7" type="title"/>
          </p:nvPr>
        </p:nvSpPr>
        <p:spPr>
          <a:xfrm>
            <a:off x="5070999" y="4013600"/>
            <a:ext cx="3353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8" type="subTitle"/>
          </p:nvPr>
        </p:nvSpPr>
        <p:spPr>
          <a:xfrm>
            <a:off x="5071000" y="3201500"/>
            <a:ext cx="33534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title"/>
          </p:nvPr>
        </p:nvSpPr>
        <p:spPr>
          <a:xfrm>
            <a:off x="810500" y="178750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767900" y="2276725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title"/>
          </p:nvPr>
        </p:nvSpPr>
        <p:spPr>
          <a:xfrm>
            <a:off x="3499033" y="178750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3456438" y="2276725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5" type="title"/>
          </p:nvPr>
        </p:nvSpPr>
        <p:spPr>
          <a:xfrm>
            <a:off x="6187567" y="178750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6" type="subTitle"/>
          </p:nvPr>
        </p:nvSpPr>
        <p:spPr>
          <a:xfrm>
            <a:off x="6144962" y="2276725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7" type="title"/>
          </p:nvPr>
        </p:nvSpPr>
        <p:spPr>
          <a:xfrm>
            <a:off x="810500" y="332305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8" type="subTitle"/>
          </p:nvPr>
        </p:nvSpPr>
        <p:spPr>
          <a:xfrm>
            <a:off x="767875" y="3820337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9" type="title"/>
          </p:nvPr>
        </p:nvSpPr>
        <p:spPr>
          <a:xfrm>
            <a:off x="3499033" y="332305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3" type="subTitle"/>
          </p:nvPr>
        </p:nvSpPr>
        <p:spPr>
          <a:xfrm>
            <a:off x="3456438" y="3820337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4" type="title"/>
          </p:nvPr>
        </p:nvSpPr>
        <p:spPr>
          <a:xfrm>
            <a:off x="6187567" y="3323050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5" type="subTitle"/>
          </p:nvPr>
        </p:nvSpPr>
        <p:spPr>
          <a:xfrm>
            <a:off x="6144962" y="3820337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907775" y="1458850"/>
            <a:ext cx="33837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057350" y="539505"/>
            <a:ext cx="50292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674000" y="1449455"/>
            <a:ext cx="3795900" cy="11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/>
        </p:nvSpPr>
        <p:spPr>
          <a:xfrm>
            <a:off x="2822700" y="3526725"/>
            <a:ext cx="34986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CREDITS</a:t>
            </a:r>
            <a: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072900" y="1907700"/>
            <a:ext cx="474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248000" y="1907700"/>
            <a:ext cx="17487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072900" y="2733376"/>
            <a:ext cx="47469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13250" y="1552250"/>
            <a:ext cx="36228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851" y="1552250"/>
            <a:ext cx="36228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4327875" y="1540550"/>
            <a:ext cx="30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327875" y="2113250"/>
            <a:ext cx="3846600" cy="16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780650" y="1443400"/>
            <a:ext cx="5582700" cy="24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2395800" y="1383000"/>
            <a:ext cx="4352400" cy="10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709475" y="2621800"/>
            <a:ext cx="37251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5209025" y="973525"/>
            <a:ext cx="23478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eptune.ai/blog/6-gan-architectures" TargetMode="External"/><Relationship Id="rId4" Type="http://schemas.openxmlformats.org/officeDocument/2006/relationships/hyperlink" Target="https://blog.paperspace.com/complete-guide-to-gans/" TargetMode="External"/><Relationship Id="rId5" Type="http://schemas.openxmlformats.org/officeDocument/2006/relationships/hyperlink" Target="https://machinelearningmastery.com/introduction-to-style-generative-adversarial-network-stylegan/" TargetMode="External"/><Relationship Id="rId6" Type="http://schemas.openxmlformats.org/officeDocument/2006/relationships/hyperlink" Target="https://developers.google.com/machine-learning/gan/gan_structur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ctrTitle"/>
          </p:nvPr>
        </p:nvSpPr>
        <p:spPr>
          <a:xfrm>
            <a:off x="1008500" y="1504825"/>
            <a:ext cx="7033500" cy="18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CELESTIAL-GANS</a:t>
            </a:r>
            <a:endParaRPr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14" name="Google Shape;114;p25"/>
          <p:cNvSpPr txBox="1"/>
          <p:nvPr>
            <p:ph idx="1" type="subTitle"/>
          </p:nvPr>
        </p:nvSpPr>
        <p:spPr>
          <a:xfrm>
            <a:off x="1910000" y="2762424"/>
            <a:ext cx="52305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AI sees the universe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 </a:t>
            </a:r>
            <a:r>
              <a:rPr baseline="-25000" lang="en" sz="2800"/>
              <a:t>( Utility)</a:t>
            </a:r>
            <a:endParaRPr baseline="-25000" sz="2800"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713250" y="1438350"/>
            <a:ext cx="77175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GANs are usually trained in a self-supervised fashion, i.e. they use the unlabelled data as the supervisory signal.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Gan’s becomes better at creating data then it will also be able to understand the data which is present in the world much better than any other algorithms.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They’re powerful as it can generate images, audios clips, videos which do not exists in reality.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660875" y="1931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Architecture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674" y="896650"/>
            <a:ext cx="4852649" cy="364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5522175" y="2132250"/>
            <a:ext cx="124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Real or Fake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4111000" y="4439750"/>
            <a:ext cx="124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Backpropagation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2481475" y="2132250"/>
            <a:ext cx="5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Noise</a:t>
            </a:r>
            <a:endParaRPr sz="1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3372625" y="896650"/>
            <a:ext cx="9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Real Sample</a:t>
            </a:r>
            <a:endParaRPr sz="9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372625" y="3711150"/>
            <a:ext cx="90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Fake Sample</a:t>
            </a:r>
            <a:endParaRPr sz="9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4871650" y="1847200"/>
            <a:ext cx="3880500" cy="2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Generates Synthetic samples with some Noise.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Samples termed as Fake Sample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Sampled from Latent Space</a:t>
            </a:r>
            <a:endParaRPr sz="14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400"/>
              <a:t>Generator Tries to fool Discriminator into classifying Fake sample as real sample</a:t>
            </a:r>
            <a:endParaRPr sz="1400"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00" y="1862400"/>
            <a:ext cx="4034625" cy="20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4940450" y="1796400"/>
            <a:ext cx="39993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Binary Classifier (0,1)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Discriminates between Real and Fake Sample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Discriminator tries not to get fooled by Generator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Generator wants to generate samples in a way so that the Discriminator makes a mistake in calling it out as a real one.</a:t>
            </a:r>
            <a:endParaRPr sz="1400"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935426"/>
            <a:ext cx="3913250" cy="19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2104700" y="1891350"/>
            <a:ext cx="52812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What I cannot create,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 do not understand</a:t>
            </a:r>
            <a:endParaRPr sz="3500"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79150" y="870400"/>
            <a:ext cx="35154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famous quotes which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explains the intuition behind Gan’s.</a:t>
            </a:r>
            <a:endParaRPr/>
          </a:p>
        </p:txBody>
      </p:sp>
      <p:sp>
        <p:nvSpPr>
          <p:cNvPr id="218" name="Google Shape;218;p38"/>
          <p:cNvSpPr txBox="1"/>
          <p:nvPr>
            <p:ph idx="2" type="body"/>
          </p:nvPr>
        </p:nvSpPr>
        <p:spPr>
          <a:xfrm>
            <a:off x="6297250" y="3459950"/>
            <a:ext cx="22308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</a:t>
            </a:r>
            <a:r>
              <a:rPr lang="en"/>
              <a:t>Richard Feynman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(Theoretical Physicist)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342025" y="1770150"/>
            <a:ext cx="474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</a:t>
            </a:r>
            <a:endParaRPr/>
          </a:p>
        </p:txBody>
      </p:sp>
      <p:sp>
        <p:nvSpPr>
          <p:cNvPr id="224" name="Google Shape;224;p39"/>
          <p:cNvSpPr txBox="1"/>
          <p:nvPr>
            <p:ph idx="2" type="title"/>
          </p:nvPr>
        </p:nvSpPr>
        <p:spPr>
          <a:xfrm>
            <a:off x="935750" y="1770150"/>
            <a:ext cx="23301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3342025" y="2519625"/>
            <a:ext cx="54387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Build of Project Structure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731625" y="619850"/>
            <a:ext cx="130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Image Sources</a:t>
            </a:r>
            <a:endParaRPr b="1" sz="1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6998900" y="619850"/>
            <a:ext cx="140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Various GANs Used</a:t>
            </a:r>
            <a:endParaRPr b="1" sz="11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50" y="740400"/>
            <a:ext cx="8466251" cy="403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342025" y="1880550"/>
            <a:ext cx="393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Conclusion</a:t>
            </a:r>
            <a:endParaRPr sz="5500"/>
          </a:p>
        </p:txBody>
      </p:sp>
      <p:sp>
        <p:nvSpPr>
          <p:cNvPr id="238" name="Google Shape;238;p41"/>
          <p:cNvSpPr txBox="1"/>
          <p:nvPr>
            <p:ph idx="2" type="title"/>
          </p:nvPr>
        </p:nvSpPr>
        <p:spPr>
          <a:xfrm>
            <a:off x="1098100" y="1770150"/>
            <a:ext cx="23301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9" name="Google Shape;239;p41"/>
          <p:cNvSpPr txBox="1"/>
          <p:nvPr>
            <p:ph idx="1" type="subTitle"/>
          </p:nvPr>
        </p:nvSpPr>
        <p:spPr>
          <a:xfrm>
            <a:off x="3342025" y="2519625"/>
            <a:ext cx="54387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Summarized expected results and Outcomes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507825" y="1131775"/>
            <a:ext cx="82656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Generative Adversarial Networks is the most interesting idea in machine learning in last ten years.</a:t>
            </a:r>
            <a:endParaRPr sz="3500"/>
          </a:p>
        </p:txBody>
      </p:sp>
      <p:sp>
        <p:nvSpPr>
          <p:cNvPr id="245" name="Google Shape;245;p42"/>
          <p:cNvSpPr txBox="1"/>
          <p:nvPr>
            <p:ph idx="2" type="body"/>
          </p:nvPr>
        </p:nvSpPr>
        <p:spPr>
          <a:xfrm>
            <a:off x="6291250" y="3274550"/>
            <a:ext cx="22308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Yann Yecun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  </a:t>
            </a:r>
            <a:r>
              <a:rPr lang="en" sz="1400"/>
              <a:t>(Facebook AI Director)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713250" y="3915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251" name="Google Shape;251;p43"/>
          <p:cNvSpPr txBox="1"/>
          <p:nvPr>
            <p:ph idx="1" type="subTitle"/>
          </p:nvPr>
        </p:nvSpPr>
        <p:spPr>
          <a:xfrm>
            <a:off x="713050" y="3866400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Galaxy </a:t>
            </a:r>
            <a:endParaRPr sz="1800"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500" y="1791723"/>
            <a:ext cx="1851600" cy="18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748" y="1846323"/>
            <a:ext cx="1797000" cy="17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>
            <p:ph idx="1" type="subTitle"/>
          </p:nvPr>
        </p:nvSpPr>
        <p:spPr>
          <a:xfrm>
            <a:off x="3506750" y="3866400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Nebulae</a:t>
            </a:r>
            <a:endParaRPr sz="1700"/>
          </a:p>
        </p:txBody>
      </p:sp>
      <p:sp>
        <p:nvSpPr>
          <p:cNvPr id="255" name="Google Shape;255;p43"/>
          <p:cNvSpPr txBox="1"/>
          <p:nvPr>
            <p:ph idx="1" type="subTitle"/>
          </p:nvPr>
        </p:nvSpPr>
        <p:spPr>
          <a:xfrm>
            <a:off x="6390700" y="3866400"/>
            <a:ext cx="2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Planet </a:t>
            </a:r>
            <a:endParaRPr sz="1700"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5">
            <a:alphaModFix/>
          </a:blip>
          <a:srcRect b="4467" l="51904" r="2973" t="10273"/>
          <a:stretch/>
        </p:blipFill>
        <p:spPr>
          <a:xfrm>
            <a:off x="902800" y="1833709"/>
            <a:ext cx="1851601" cy="182222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/>
        </p:nvSpPr>
        <p:spPr>
          <a:xfrm>
            <a:off x="2811000" y="933500"/>
            <a:ext cx="3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Celestial Bodies generated by using GANs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6178100" y="1482475"/>
            <a:ext cx="2100000" cy="210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/>
          <p:nvPr/>
        </p:nvSpPr>
        <p:spPr>
          <a:xfrm>
            <a:off x="865900" y="1482475"/>
            <a:ext cx="2100000" cy="210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3554250" y="2174400"/>
            <a:ext cx="2035500" cy="210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815200" y="1812875"/>
            <a:ext cx="22014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</a:t>
            </a:r>
            <a:endParaRPr/>
          </a:p>
        </p:txBody>
      </p:sp>
      <p:sp>
        <p:nvSpPr>
          <p:cNvPr id="123" name="Google Shape;123;p26"/>
          <p:cNvSpPr txBox="1"/>
          <p:nvPr>
            <p:ph idx="1" type="subTitle"/>
          </p:nvPr>
        </p:nvSpPr>
        <p:spPr>
          <a:xfrm>
            <a:off x="815200" y="26661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No.</a:t>
            </a:r>
            <a:endParaRPr/>
          </a:p>
        </p:txBody>
      </p:sp>
      <p:sp>
        <p:nvSpPr>
          <p:cNvPr id="124" name="Google Shape;124;p26"/>
          <p:cNvSpPr txBox="1"/>
          <p:nvPr>
            <p:ph idx="3" type="title"/>
          </p:nvPr>
        </p:nvSpPr>
        <p:spPr>
          <a:xfrm>
            <a:off x="3337350" y="2829025"/>
            <a:ext cx="2469300" cy="4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Dr. P.S. Banerjee</a:t>
            </a:r>
            <a:endParaRPr sz="1800"/>
          </a:p>
        </p:txBody>
      </p:sp>
      <p:sp>
        <p:nvSpPr>
          <p:cNvPr id="125" name="Google Shape;125;p26"/>
          <p:cNvSpPr txBox="1"/>
          <p:nvPr>
            <p:ph idx="4" type="subTitle"/>
          </p:nvPr>
        </p:nvSpPr>
        <p:spPr>
          <a:xfrm>
            <a:off x="3471300" y="33519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</a:t>
            </a:r>
            <a:endParaRPr/>
          </a:p>
        </p:txBody>
      </p:sp>
      <p:sp>
        <p:nvSpPr>
          <p:cNvPr id="126" name="Google Shape;126;p26"/>
          <p:cNvSpPr txBox="1"/>
          <p:nvPr>
            <p:ph idx="5" type="title"/>
          </p:nvPr>
        </p:nvSpPr>
        <p:spPr>
          <a:xfrm>
            <a:off x="6127400" y="1812875"/>
            <a:ext cx="22014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127" name="Google Shape;127;p26"/>
          <p:cNvSpPr txBox="1"/>
          <p:nvPr>
            <p:ph idx="6" type="subTitle"/>
          </p:nvPr>
        </p:nvSpPr>
        <p:spPr>
          <a:xfrm>
            <a:off x="6127400" y="2666125"/>
            <a:ext cx="22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26th Sept, 2022</a:t>
            </a:r>
            <a:endParaRPr/>
          </a:p>
        </p:txBody>
      </p:sp>
      <p:sp>
        <p:nvSpPr>
          <p:cNvPr id="128" name="Google Shape;128;p26"/>
          <p:cNvSpPr txBox="1"/>
          <p:nvPr>
            <p:ph type="title"/>
          </p:nvPr>
        </p:nvSpPr>
        <p:spPr>
          <a:xfrm>
            <a:off x="865900" y="469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baseline="-25000" sz="2800"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713250" y="1743150"/>
            <a:ext cx="77175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https://neptune.ai/blog/6-gan-architectures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https://blog.paperspace.com/complete-guide-to-gans/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https://machinelearningmastery.com/introduction-to-style-generative-adversarial-network-stylegan/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https://developers.google.com/machine-learning/gan/gan_structure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5"/>
          <p:cNvGrpSpPr/>
          <p:nvPr/>
        </p:nvGrpSpPr>
        <p:grpSpPr>
          <a:xfrm>
            <a:off x="496008" y="2120677"/>
            <a:ext cx="5289254" cy="1208392"/>
            <a:chOff x="3512551" y="2358270"/>
            <a:chExt cx="1597383" cy="378533"/>
          </a:xfrm>
        </p:grpSpPr>
        <p:cxnSp>
          <p:nvCxnSpPr>
            <p:cNvPr id="269" name="Google Shape;269;p45"/>
            <p:cNvCxnSpPr>
              <a:stCxn id="270" idx="6"/>
              <a:endCxn id="271" idx="2"/>
            </p:cNvCxnSpPr>
            <p:nvPr/>
          </p:nvCxnSpPr>
          <p:spPr>
            <a:xfrm>
              <a:off x="3738198" y="2553118"/>
              <a:ext cx="1174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2" name="Google Shape;272;p45"/>
            <p:cNvGrpSpPr/>
            <p:nvPr/>
          </p:nvGrpSpPr>
          <p:grpSpPr>
            <a:xfrm>
              <a:off x="3512551" y="2358270"/>
              <a:ext cx="225647" cy="307714"/>
              <a:chOff x="2182679" y="2004714"/>
              <a:chExt cx="792300" cy="1080458"/>
            </a:xfrm>
          </p:grpSpPr>
          <p:cxnSp>
            <p:nvCxnSpPr>
              <p:cNvPr id="273" name="Google Shape;273;p45"/>
              <p:cNvCxnSpPr>
                <a:stCxn id="274" idx="0"/>
              </p:cNvCxnSpPr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0" name="Google Shape;270;p45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45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45"/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</p:grpSpPr>
          <p:cxnSp>
            <p:nvCxnSpPr>
              <p:cNvPr id="276" name="Google Shape;276;p45"/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7" name="Google Shape;277;p45"/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noFill/>
              <a:ln cap="flat" cmpd="sng" w="19050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45"/>
              <p:cNvSpPr/>
              <p:nvPr/>
            </p:nvSpPr>
            <p:spPr>
              <a:xfrm>
                <a:off x="3793133" y="1746713"/>
                <a:ext cx="101700" cy="101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45"/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</p:grpSpPr>
          <p:cxnSp>
            <p:nvCxnSpPr>
              <p:cNvPr id="280" name="Google Shape;280;p45"/>
              <p:cNvCxnSpPr>
                <a:stCxn id="281" idx="0"/>
              </p:cNvCxnSpPr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2" name="Google Shape;282;p45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45"/>
              <p:cNvSpPr/>
              <p:nvPr/>
            </p:nvSpPr>
            <p:spPr>
              <a:xfrm>
                <a:off x="5494936" y="2393814"/>
                <a:ext cx="590100" cy="5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45"/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</p:grpSpPr>
          <p:cxnSp>
            <p:nvCxnSpPr>
              <p:cNvPr id="284" name="Google Shape;284;p45"/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5" name="Google Shape;285;p45"/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45"/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86" name="Google Shape;286;p45"/>
          <p:cNvCxnSpPr>
            <a:stCxn id="271" idx="6"/>
            <a:endCxn id="287" idx="2"/>
          </p:cNvCxnSpPr>
          <p:nvPr/>
        </p:nvCxnSpPr>
        <p:spPr>
          <a:xfrm flipH="1" rot="10800000">
            <a:off x="5690046" y="2737884"/>
            <a:ext cx="953700" cy="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45"/>
          <p:cNvSpPr txBox="1"/>
          <p:nvPr/>
        </p:nvSpPr>
        <p:spPr>
          <a:xfrm>
            <a:off x="1380125" y="3347825"/>
            <a:ext cx="1997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Scraping Images</a:t>
            </a:r>
            <a:endParaRPr sz="1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4464700" y="3347825"/>
            <a:ext cx="20835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GANs Application </a:t>
            </a:r>
            <a:endParaRPr sz="1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7493275" y="3329075"/>
            <a:ext cx="1615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Outcomes</a:t>
            </a:r>
            <a:endParaRPr sz="1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2828463" y="1684125"/>
            <a:ext cx="2272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Dataset Creation</a:t>
            </a:r>
            <a:endParaRPr sz="1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6064600" y="1579425"/>
            <a:ext cx="1615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Building and Training Model</a:t>
            </a:r>
            <a:endParaRPr sz="15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3814200" y="343975"/>
            <a:ext cx="1656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Timeline</a:t>
            </a:r>
            <a:endParaRPr sz="27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pSp>
        <p:nvGrpSpPr>
          <p:cNvPr id="294" name="Google Shape;294;p45"/>
          <p:cNvGrpSpPr/>
          <p:nvPr/>
        </p:nvGrpSpPr>
        <p:grpSpPr>
          <a:xfrm>
            <a:off x="6548191" y="2184466"/>
            <a:ext cx="747139" cy="913879"/>
            <a:chOff x="6879841" y="1837591"/>
            <a:chExt cx="747139" cy="913879"/>
          </a:xfrm>
        </p:grpSpPr>
        <p:grpSp>
          <p:nvGrpSpPr>
            <p:cNvPr id="295" name="Google Shape;295;p45"/>
            <p:cNvGrpSpPr/>
            <p:nvPr/>
          </p:nvGrpSpPr>
          <p:grpSpPr>
            <a:xfrm>
              <a:off x="6879841" y="2030838"/>
              <a:ext cx="747139" cy="720632"/>
              <a:chOff x="6999166" y="2292572"/>
              <a:chExt cx="792300" cy="792600"/>
            </a:xfrm>
          </p:grpSpPr>
          <p:sp>
            <p:nvSpPr>
              <p:cNvPr id="296" name="Google Shape;296;p45"/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rgbClr val="BAC8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5"/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45"/>
            <p:cNvCxnSpPr/>
            <p:nvPr/>
          </p:nvCxnSpPr>
          <p:spPr>
            <a:xfrm>
              <a:off x="7240370" y="1837591"/>
              <a:ext cx="0" cy="318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" name="Google Shape;298;p45"/>
          <p:cNvGrpSpPr/>
          <p:nvPr/>
        </p:nvGrpSpPr>
        <p:grpSpPr>
          <a:xfrm>
            <a:off x="7927603" y="2349266"/>
            <a:ext cx="747139" cy="720632"/>
            <a:chOff x="6999166" y="2292572"/>
            <a:chExt cx="792300" cy="792600"/>
          </a:xfrm>
        </p:grpSpPr>
        <p:sp>
          <p:nvSpPr>
            <p:cNvPr id="299" name="Google Shape;299;p45"/>
            <p:cNvSpPr/>
            <p:nvPr/>
          </p:nvSpPr>
          <p:spPr>
            <a:xfrm>
              <a:off x="6999166" y="2292572"/>
              <a:ext cx="792300" cy="792600"/>
            </a:xfrm>
            <a:prstGeom prst="ellipse">
              <a:avLst/>
            </a:prstGeom>
            <a:noFill/>
            <a:ln cap="flat" cmpd="sng" w="19050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7100398" y="2393814"/>
              <a:ext cx="590100" cy="59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45"/>
          <p:cNvCxnSpPr/>
          <p:nvPr/>
        </p:nvCxnSpPr>
        <p:spPr>
          <a:xfrm rot="10800000">
            <a:off x="8301175" y="2934395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45"/>
          <p:cNvCxnSpPr/>
          <p:nvPr/>
        </p:nvCxnSpPr>
        <p:spPr>
          <a:xfrm flipH="1" rot="10800000">
            <a:off x="7214046" y="2737884"/>
            <a:ext cx="858000" cy="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45"/>
          <p:cNvSpPr txBox="1"/>
          <p:nvPr/>
        </p:nvSpPr>
        <p:spPr>
          <a:xfrm>
            <a:off x="-132575" y="1702875"/>
            <a:ext cx="1997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Research</a:t>
            </a:r>
            <a:endParaRPr sz="18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675625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P1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5" name="Google Shape;305;p45"/>
          <p:cNvSpPr txBox="1"/>
          <p:nvPr/>
        </p:nvSpPr>
        <p:spPr>
          <a:xfrm>
            <a:off x="2185625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P2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6" name="Google Shape;306;p45"/>
          <p:cNvSpPr txBox="1"/>
          <p:nvPr/>
        </p:nvSpPr>
        <p:spPr>
          <a:xfrm>
            <a:off x="3709625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P2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" name="Google Shape;307;p45"/>
          <p:cNvSpPr txBox="1"/>
          <p:nvPr/>
        </p:nvSpPr>
        <p:spPr>
          <a:xfrm>
            <a:off x="5207950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P2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45"/>
          <p:cNvSpPr txBox="1"/>
          <p:nvPr/>
        </p:nvSpPr>
        <p:spPr>
          <a:xfrm>
            <a:off x="6731950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9" name="Google Shape;309;p45"/>
          <p:cNvSpPr txBox="1"/>
          <p:nvPr/>
        </p:nvSpPr>
        <p:spPr>
          <a:xfrm>
            <a:off x="8103550" y="2540175"/>
            <a:ext cx="4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b="1" lang="en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556175" y="4198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315" name="Google Shape;315;p46"/>
          <p:cNvSpPr txBox="1"/>
          <p:nvPr>
            <p:ph idx="5" type="title"/>
          </p:nvPr>
        </p:nvSpPr>
        <p:spPr>
          <a:xfrm>
            <a:off x="3370012" y="3750525"/>
            <a:ext cx="21459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 Seth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201B299</a:t>
            </a:r>
            <a:endParaRPr/>
          </a:p>
        </p:txBody>
      </p:sp>
      <p:sp>
        <p:nvSpPr>
          <p:cNvPr id="316" name="Google Shape;316;p46"/>
          <p:cNvSpPr txBox="1"/>
          <p:nvPr>
            <p:ph idx="5" type="title"/>
          </p:nvPr>
        </p:nvSpPr>
        <p:spPr>
          <a:xfrm>
            <a:off x="5845013" y="3750525"/>
            <a:ext cx="3095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Tanish Khandelwal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201B283</a:t>
            </a:r>
            <a:endParaRPr/>
          </a:p>
        </p:txBody>
      </p:sp>
      <p:sp>
        <p:nvSpPr>
          <p:cNvPr id="317" name="Google Shape;317;p46"/>
          <p:cNvSpPr txBox="1"/>
          <p:nvPr>
            <p:ph idx="5" type="title"/>
          </p:nvPr>
        </p:nvSpPr>
        <p:spPr>
          <a:xfrm>
            <a:off x="223188" y="3750525"/>
            <a:ext cx="25638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Garima Shukla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201B109</a:t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638" y="1638900"/>
            <a:ext cx="1428650" cy="15385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63" y="1638900"/>
            <a:ext cx="1428650" cy="15385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838" y="1638900"/>
            <a:ext cx="1428650" cy="15385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title"/>
          </p:nvPr>
        </p:nvSpPr>
        <p:spPr>
          <a:xfrm>
            <a:off x="1780650" y="1443400"/>
            <a:ext cx="5582700" cy="24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671375" y="7308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4" name="Google Shape;134;p27"/>
          <p:cNvSpPr txBox="1"/>
          <p:nvPr>
            <p:ph idx="2" type="title"/>
          </p:nvPr>
        </p:nvSpPr>
        <p:spPr>
          <a:xfrm>
            <a:off x="1088114" y="1961425"/>
            <a:ext cx="8625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5" name="Google Shape;135;p27"/>
          <p:cNvSpPr txBox="1"/>
          <p:nvPr>
            <p:ph idx="3" type="title"/>
          </p:nvPr>
        </p:nvSpPr>
        <p:spPr>
          <a:xfrm>
            <a:off x="1950587" y="2031925"/>
            <a:ext cx="28149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36" name="Google Shape;136;p27"/>
          <p:cNvSpPr txBox="1"/>
          <p:nvPr>
            <p:ph idx="4" type="title"/>
          </p:nvPr>
        </p:nvSpPr>
        <p:spPr>
          <a:xfrm>
            <a:off x="5024413" y="1955725"/>
            <a:ext cx="8625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" name="Google Shape;137;p27"/>
          <p:cNvSpPr txBox="1"/>
          <p:nvPr>
            <p:ph idx="5" type="title"/>
          </p:nvPr>
        </p:nvSpPr>
        <p:spPr>
          <a:xfrm>
            <a:off x="5886854" y="2031925"/>
            <a:ext cx="28149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138" name="Google Shape;138;p27"/>
          <p:cNvSpPr txBox="1"/>
          <p:nvPr>
            <p:ph idx="7" type="title"/>
          </p:nvPr>
        </p:nvSpPr>
        <p:spPr>
          <a:xfrm>
            <a:off x="1088137" y="3154850"/>
            <a:ext cx="8625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" name="Google Shape;139;p27"/>
          <p:cNvSpPr txBox="1"/>
          <p:nvPr>
            <p:ph idx="8" type="title"/>
          </p:nvPr>
        </p:nvSpPr>
        <p:spPr>
          <a:xfrm>
            <a:off x="1915500" y="3225350"/>
            <a:ext cx="28149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</a:t>
            </a:r>
            <a:endParaRPr/>
          </a:p>
        </p:txBody>
      </p:sp>
      <p:sp>
        <p:nvSpPr>
          <p:cNvPr id="140" name="Google Shape;140;p27"/>
          <p:cNvSpPr txBox="1"/>
          <p:nvPr>
            <p:ph idx="13" type="title"/>
          </p:nvPr>
        </p:nvSpPr>
        <p:spPr>
          <a:xfrm>
            <a:off x="5024563" y="3154850"/>
            <a:ext cx="8625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1" name="Google Shape;141;p27"/>
          <p:cNvSpPr txBox="1"/>
          <p:nvPr>
            <p:ph idx="14" type="title"/>
          </p:nvPr>
        </p:nvSpPr>
        <p:spPr>
          <a:xfrm>
            <a:off x="5886854" y="3231050"/>
            <a:ext cx="28149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060950" y="1823975"/>
            <a:ext cx="474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47" name="Google Shape;147;p28"/>
          <p:cNvSpPr txBox="1"/>
          <p:nvPr>
            <p:ph idx="2" type="title"/>
          </p:nvPr>
        </p:nvSpPr>
        <p:spPr>
          <a:xfrm>
            <a:off x="1081825" y="1823975"/>
            <a:ext cx="21402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090950" y="2577100"/>
            <a:ext cx="54387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Project Idea and Project Structure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713250" y="7069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Project Idea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713250" y="135460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of all, we love astronomy.</a:t>
            </a:r>
            <a:endParaRPr/>
          </a:p>
          <a:p>
            <a:pPr indent="0" lvl="0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Beauty of Universe is what inspires and fascinates us.</a:t>
            </a:r>
            <a:endParaRPr/>
          </a:p>
          <a:p>
            <a:pPr indent="0" lvl="0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Creating new images of celestial objects</a:t>
            </a:r>
            <a:endParaRPr/>
          </a:p>
          <a:p>
            <a:pPr indent="0" lvl="0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Ever wondered how AI sees our universe. Let’s Find.</a:t>
            </a:r>
            <a:endParaRPr/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50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Explore more about the applications of GANs</a:t>
            </a:r>
            <a:endParaRPr/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521400" y="1264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Today's AI is capable of creating new images by studying a database of existing ones to understand how to create new ones.</a:t>
            </a:r>
            <a:endParaRPr/>
          </a:p>
          <a:p>
            <a:pPr indent="-330200" lvl="0" marL="9144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Project Structure:</a:t>
            </a:r>
            <a:endParaRPr/>
          </a:p>
          <a:p>
            <a:pPr indent="-330200" lvl="1" marL="1371600" rtl="0" algn="just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Dataset Building by using scraped images</a:t>
            </a:r>
            <a:endParaRPr/>
          </a:p>
          <a:p>
            <a:pPr indent="-330200" lvl="1" marL="1371600" rtl="0" algn="just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GANs Research and Model training</a:t>
            </a:r>
            <a:endParaRPr/>
          </a:p>
          <a:p>
            <a:pPr indent="-330200" lvl="1" marL="1371600" rtl="0" algn="just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Generation of new Images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342025" y="1770150"/>
            <a:ext cx="474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166" name="Google Shape;166;p31"/>
          <p:cNvSpPr txBox="1"/>
          <p:nvPr>
            <p:ph idx="2" type="title"/>
          </p:nvPr>
        </p:nvSpPr>
        <p:spPr>
          <a:xfrm>
            <a:off x="935750" y="1770150"/>
            <a:ext cx="2330100" cy="13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7" name="Google Shape;167;p31"/>
          <p:cNvSpPr txBox="1"/>
          <p:nvPr>
            <p:ph idx="1" type="subTitle"/>
          </p:nvPr>
        </p:nvSpPr>
        <p:spPr>
          <a:xfrm>
            <a:off x="3342025" y="2519625"/>
            <a:ext cx="54387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Used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713250" y="1552250"/>
            <a:ext cx="36228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Deep Learning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Artificial Intelligence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Generative Adversarial Networks  (GANs)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Convolutional Neural Networks (CNN)</a:t>
            </a:r>
            <a:endParaRPr/>
          </a:p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07851" y="1552250"/>
            <a:ext cx="36228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Python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Pytorch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StyleGAN2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Lightweight GAN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SrGAN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Flickr Scraper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Jupyter Notebook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 and Introduction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713225" y="1390500"/>
            <a:ext cx="77175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GANs were first introduced in 2014 by Ian Goodfellow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Generative Models had started showing promising results in generating realistic images.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GANs are interesting as they can learn to approximate data distribution (aka mimic real data)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They’re powerful as now it can generate images, audios clips, videos which do not exists in reality.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Galaxy Background Breakthrough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