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72" y="60"/>
      </p:cViewPr>
      <p:guideLst>
        <p:guide orient="horz" pos="1611"/>
        <p:guide pos="28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c26b4fa2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c26b4fa2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fc26b4fa26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cbe906f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cbe906f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fcbe906f06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d127552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d127552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fd1275525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f8cef62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1f8cef62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c26b4fa2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fc26b4fa2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c26b4fa2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c26b4fa2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c26b4fa26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d127552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d127552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fd12755256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ru-RU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 panose="020F0502020204030204"/>
              <a:buNone/>
              <a:defRPr sz="1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2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 panose="020F0502020204030204"/>
              <a:buNone/>
              <a:defRPr sz="28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  <a:defRPr sz="20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ctr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ctr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ctr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ctr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CC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8136900" cy="28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1946BA"/>
              </a:buClr>
              <a:buSzPts val="2400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1946BA"/>
              </a:buClr>
              <a:buSzPts val="2000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457201" y="1462285"/>
            <a:ext cx="2589000" cy="1063200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None/>
              <a:defRPr sz="3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/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github.com/llvm/llvm-project/releases/tag/llvmorg-18.1.8" TargetMode="External"/><Relationship Id="rId4" Type="http://schemas.openxmlformats.org/officeDocument/2006/relationships/hyperlink" Target="https://cmake.org/downloa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is-itmo-c-23/code_ru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780100" y="2104550"/>
            <a:ext cx="7584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ru-RU" sz="3000" b="1"/>
              <a:t>Программирование на C++ 24/25</a:t>
            </a:r>
            <a:endParaRPr sz="30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ru-RU" sz="3000" b="1"/>
              <a:t>(вводное занятие)</a:t>
            </a:r>
            <a:endParaRPr sz="3000" b="1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2"/>
          </p:nvPr>
        </p:nvSpPr>
        <p:spPr>
          <a:xfrm>
            <a:off x="1371600" y="4152505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None/>
            </a:pPr>
            <a:r>
              <a:rPr lang="ru-RU" sz="1400"/>
              <a:t>Влад Сергей Евгеньевич</a:t>
            </a:r>
            <a:endParaRPr sz="14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25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 panose="020F0502020204030204"/>
              <a:buNone/>
            </a:pPr>
            <a:r>
              <a:rPr lang="ru-RU" sz="1120"/>
              <a:t>sergei.51351@yandex.ru</a:t>
            </a:r>
            <a:endParaRPr sz="112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919225" y="773300"/>
            <a:ext cx="32865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</a:pPr>
            <a:r>
              <a:rPr lang="ru-RU" b="1">
                <a:solidFill>
                  <a:srgbClr val="000000"/>
                </a:solidFill>
              </a:rPr>
              <a:t>GitHub classroom:</a:t>
            </a:r>
            <a:endParaRPr sz="32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/>
          <a:srcRect l="1638" t="1347" r="1424" b="1706"/>
          <a:stretch>
            <a:fillRect/>
          </a:stretch>
        </p:blipFill>
        <p:spPr>
          <a:xfrm>
            <a:off x="3228125" y="1701500"/>
            <a:ext cx="2668701" cy="26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 panose="020F0502020204030204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2490643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 panose="020F0502020204030204"/>
              <a:buNone/>
            </a:pPr>
            <a:r>
              <a:rPr lang="ru-RU"/>
              <a:t>Телеграм: @skymefactor</a:t>
            </a:r>
            <a:endParaRPr sz="20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928738" y="770088"/>
            <a:ext cx="3286500" cy="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</a:pPr>
            <a:r>
              <a:rPr lang="ru-RU" b="1">
                <a:solidFill>
                  <a:srgbClr val="000000"/>
                </a:solidFill>
              </a:rPr>
              <a:t>Telegram:</a:t>
            </a:r>
            <a:endParaRPr sz="32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2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15" y="1607185"/>
            <a:ext cx="2681605" cy="2681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5140500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/>
              <a:t>Распределение баллов:</a:t>
            </a:r>
            <a:endParaRPr sz="1800"/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до 65 баллов за лабораторные работы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до 15 баллов за livecoding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до 20 баллов за экзамен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/>
              <a:t>Таблица с баллами:</a:t>
            </a:r>
            <a:endParaRPr sz="1800"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Система оценивания</a:t>
            </a: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3472425"/>
            <a:ext cx="5140601" cy="9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5721000" y="1571975"/>
            <a:ext cx="2910300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/>
              <a:t>БаРС:</a:t>
            </a:r>
            <a:endParaRPr sz="1800"/>
          </a:p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91-100 : 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85-91 : B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74-85 : C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60-74 : E,D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&lt;60 : FX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8136900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/>
              <a:t>Штрафы за пропуск дедлайнов. Пример: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06.09.24. 0.8 (дедлайн 1, через две недели после выдачи задания)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13.09.24. 0.65 (дедлайн 2, через три недели)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20.09.24. 0.5 (дедлайн 3, через четыре недели)</a:t>
            </a:r>
            <a:endParaRPr sz="1800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700" b="1">
                <a:solidFill>
                  <a:srgbClr val="0B5394"/>
                </a:solidFill>
              </a:rPr>
              <a:t>              ^              ^</a:t>
            </a:r>
            <a:endParaRPr sz="1700" b="1">
              <a:solidFill>
                <a:srgbClr val="0B5394"/>
              </a:solidFill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>
                <a:solidFill>
                  <a:srgbClr val="0B5394"/>
                </a:solidFill>
              </a:rPr>
              <a:t>          дата   коэффициент</a:t>
            </a:r>
            <a:endParaRPr sz="1700" b="1">
              <a:solidFill>
                <a:srgbClr val="0B5394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Дедлайны по лабораторным работам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57200" y="753225"/>
            <a:ext cx="81369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ru-RU"/>
              <a:t>Минимальное рабочее окружение</a:t>
            </a:r>
            <a:endParaRPr sz="32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8136900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Контроль версий:</a:t>
            </a:r>
            <a:br>
              <a:rPr lang="ru-RU" sz="1600"/>
            </a:br>
            <a:r>
              <a:rPr lang="ru-RU" sz="1600"/>
              <a:t>		Git (git bash): </a:t>
            </a:r>
            <a:r>
              <a:rPr lang="ru-RU" sz="1600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 sz="1600"/>
          </a:p>
          <a:p>
            <a:pPr marL="342900" lvl="0" indent="-292100" algn="l" rtl="0"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Система сборки:</a:t>
            </a:r>
            <a:br>
              <a:rPr lang="ru-RU" sz="1600"/>
            </a:br>
            <a:r>
              <a:rPr lang="ru-RU" sz="1600"/>
              <a:t>		CMake: </a:t>
            </a:r>
            <a:r>
              <a:rPr lang="ru-RU" sz="1600" u="sng">
                <a:solidFill>
                  <a:schemeClr val="hlink"/>
                </a:solidFill>
                <a:hlinkClick r:id="rId4"/>
              </a:rPr>
              <a:t>https://cmake.org/download/</a:t>
            </a:r>
            <a:endParaRPr sz="1600"/>
          </a:p>
          <a:p>
            <a:pPr marL="342900" lvl="0" indent="-292100" algn="l" rtl="0"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Стандартная библиотека:</a:t>
            </a:r>
            <a:br>
              <a:rPr lang="ru-RU" sz="1600"/>
            </a:br>
            <a:r>
              <a:rPr lang="ru-RU" sz="1600"/>
              <a:t>		MinGW | Visual Studio Community | build-essentials (Linux)</a:t>
            </a:r>
            <a:endParaRPr sz="1600"/>
          </a:p>
          <a:p>
            <a:pPr marL="342900" lvl="0" indent="-292100" algn="l" rtl="0"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Компилятор:</a:t>
            </a:r>
            <a:br>
              <a:rPr lang="ru-RU" sz="1600"/>
            </a:br>
            <a:r>
              <a:rPr lang="ru-RU" sz="1600"/>
              <a:t>		LLVM+clang: </a:t>
            </a:r>
            <a:r>
              <a:rPr lang="ru-RU" sz="1600" u="sng">
                <a:solidFill>
                  <a:schemeClr val="accent5"/>
                </a:solidFill>
                <a:hlinkClick r:id="rId5"/>
              </a:rPr>
              <a:t>https://github.com/llvm/llvm-project/</a:t>
            </a:r>
            <a:endParaRPr sz="1600"/>
          </a:p>
          <a:p>
            <a:pPr marL="342900" lvl="0" indent="-292100" algn="l" rtl="0">
              <a:spcBef>
                <a:spcPts val="48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IDE (интегрированная среда разработки):</a:t>
            </a:r>
            <a:br>
              <a:rPr lang="ru-RU" sz="1600"/>
            </a:br>
            <a:r>
              <a:rPr lang="ru-RU" sz="1600"/>
              <a:t>		VS Code: </a:t>
            </a:r>
            <a:r>
              <a:rPr lang="ru-RU" sz="1600" u="sng">
                <a:solidFill>
                  <a:schemeClr val="hlink"/>
                </a:solidFill>
                <a:hlinkClick r:id="rId6"/>
              </a:rPr>
              <a:t>https://code.visualstudio.com/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57200" y="753225"/>
            <a:ext cx="81369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ru-RU"/>
              <a:t>Тестовая программа</a:t>
            </a:r>
            <a:endParaRPr sz="32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8136900" cy="18546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400">
                <a:solidFill>
                  <a:srgbClr val="C586C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#include</a:t>
            </a:r>
            <a:r>
              <a:rPr lang="ru-RU" sz="140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ru-RU" sz="140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&lt;iostream&gt;</a:t>
            </a:r>
            <a:endParaRPr sz="1400">
              <a:solidFill>
                <a:srgbClr val="CE9178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40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ru-RU" sz="140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main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ru-RU" sz="140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std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::</a:t>
            </a:r>
            <a:r>
              <a:rPr lang="ru-RU" sz="1400">
                <a:solidFill>
                  <a:srgbClr val="9CDCFE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cout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ru-RU" sz="140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&lt;&lt;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ru-RU" sz="1400">
                <a:solidFill>
                  <a:srgbClr val="CE917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"Hello, ITMO!"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ru-RU" sz="140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&lt;&lt;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ru-RU" sz="1400">
                <a:solidFill>
                  <a:srgbClr val="4EC9B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std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::</a:t>
            </a:r>
            <a:r>
              <a:rPr lang="ru-RU" sz="1400">
                <a:solidFill>
                  <a:srgbClr val="DCDCAA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endl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ru-RU" sz="1400">
                <a:solidFill>
                  <a:srgbClr val="C586C0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return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ru-RU" sz="1400">
                <a:solidFill>
                  <a:srgbClr val="B5CEA8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4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7200" y="3426575"/>
            <a:ext cx="8136900" cy="9855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/>
              <a:t>Компилируем файл напрямую: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# clang main.cpp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753225"/>
            <a:ext cx="81369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ru-RU"/>
              <a:t>Тестовая программа (сборка в CMake)</a:t>
            </a:r>
            <a:endParaRPr sz="32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8136900" cy="14694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05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cmake_minimum_required</a:t>
            </a:r>
            <a:r>
              <a:rPr lang="ru-RU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(VERSION 3.5)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05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project</a:t>
            </a:r>
            <a:r>
              <a:rPr lang="ru-RU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(myprog LANGUAGES CXX)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05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set</a:t>
            </a:r>
            <a:r>
              <a:rPr lang="ru-RU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(CMAKE_CXX_STANDARD 20)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50">
                <a:solidFill>
                  <a:srgbClr val="569CD6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add_executable</a:t>
            </a:r>
            <a:r>
              <a:rPr lang="ru-RU" sz="105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(myprog main.cpp)</a:t>
            </a:r>
            <a:endParaRPr sz="1400">
              <a:solidFill>
                <a:srgbClr val="C586C0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3180050"/>
            <a:ext cx="8136900" cy="12321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/>
              <a:t>Собираем проект (в отдельной директории):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# mkdir build &amp;&amp; cd build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ru-RU" sz="1800">
                <a:latin typeface="Roboto Mono"/>
                <a:ea typeface="Roboto Mono"/>
                <a:cs typeface="Roboto Mono"/>
                <a:sym typeface="Roboto Mono"/>
              </a:rPr>
              <a:t># cmake .. &amp;&amp; cmake --build 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8136900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Code Style: </a:t>
            </a:r>
            <a:br>
              <a:rPr lang="ru-RU"/>
            </a:br>
            <a:r>
              <a:rPr lang="ru-RU"/>
              <a:t>	</a:t>
            </a:r>
            <a:r>
              <a:rPr lang="ru-RU" u="sng">
                <a:solidFill>
                  <a:schemeClr val="accent5"/>
                </a:solidFill>
                <a:hlinkClick r:id="rId3"/>
              </a:rPr>
              <a:t>https://google.github.io/styleguide/cppguide.html</a:t>
            </a:r>
            <a:endParaRPr lang="ru-RU" u="sng"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Code rules:</a:t>
            </a:r>
            <a:br>
              <a:rPr lang="ru-RU"/>
            </a:br>
            <a:r>
              <a:rPr lang="ru-RU"/>
              <a:t>	</a:t>
            </a:r>
            <a:r>
              <a:rPr lang="ru-RU" u="sng">
                <a:solidFill>
                  <a:schemeClr val="accent5"/>
                </a:solidFill>
                <a:hlinkClick r:id="rId4"/>
              </a:rPr>
              <a:t>https://github.com/is-itmo-c-23/code_rules</a:t>
            </a:r>
            <a:endParaRPr lang="ru-RU" u="sng"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7425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Требования к качеству кода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57200" y="1571975"/>
            <a:ext cx="8229600" cy="28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Фиксируем дедлайн через pull-request из ветки deadline_0 в ветку main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Отправляем на код-ревью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lang="ru-RU"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Работа с git(hub)</a:t>
            </a: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87454" y="2726429"/>
            <a:ext cx="3499350" cy="16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Экран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Courier New</vt:lpstr>
      <vt:lpstr>Arial</vt:lpstr>
      <vt:lpstr>Roboto Mono</vt:lpstr>
      <vt:lpstr>Calibri</vt:lpstr>
      <vt:lpstr>Cover</vt:lpstr>
      <vt:lpstr>1_Cover</vt:lpstr>
      <vt:lpstr>Программирование на C++ 24/25 (вводное занятие)</vt:lpstr>
      <vt:lpstr>Telegram:</vt:lpstr>
      <vt:lpstr>Система оценивания</vt:lpstr>
      <vt:lpstr>Дедлайны по лабораторным работам</vt:lpstr>
      <vt:lpstr>Минимальное рабочее окружение</vt:lpstr>
      <vt:lpstr>Тестовая программа</vt:lpstr>
      <vt:lpstr>Тестовая программа (сборка в CMake)</vt:lpstr>
      <vt:lpstr>Требования к качеству кода</vt:lpstr>
      <vt:lpstr>Работа с git(hub)</vt:lpstr>
      <vt:lpstr>GitHub classroom: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C++ 24/25_x000d_(вводное занятие)</dc:title>
  <dc:creator>Ваня</dc:creator>
  <cp:lastModifiedBy>Ерофеев Иван Константинович</cp:lastModifiedBy>
  <cp:revision>2</cp:revision>
  <dcterms:created xsi:type="dcterms:W3CDTF">2024-09-06T19:53:31Z</dcterms:created>
  <dcterms:modified xsi:type="dcterms:W3CDTF">2024-09-08T12:53:44Z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