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Кадченко Иван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Кадченко Иван</a:t>
            </a:r>
          </a:p>
        </p:txBody>
      </p:sp>
      <p:sp>
        <p:nvSpPr>
          <p:cNvPr id="172" name="Генерация признаков для распознавания почерка в рукописных документах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225" sz="11252"/>
            </a:lvl1pPr>
          </a:lstStyle>
          <a:p>
            <a:pPr/>
            <a:r>
              <a:t>Генерация признаков для распознавания почерка в рукописных документах</a:t>
            </a:r>
          </a:p>
        </p:txBody>
      </p:sp>
      <p:sp>
        <p:nvSpPr>
          <p:cNvPr id="173" name="Мини-презентация статьи"/>
          <p:cNvSpPr txBox="1"/>
          <p:nvPr>
            <p:ph type="subTitle" sz="quarter" idx="1"/>
          </p:nvPr>
        </p:nvSpPr>
        <p:spPr>
          <a:xfrm>
            <a:off x="1134901" y="8589026"/>
            <a:ext cx="16541318" cy="1905001"/>
          </a:xfrm>
          <a:prstGeom prst="rect">
            <a:avLst/>
          </a:prstGeom>
        </p:spPr>
        <p:txBody>
          <a:bodyPr/>
          <a:lstStyle/>
          <a:p>
            <a:pPr/>
            <a:r>
              <a:t>Мини-презентация статьи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Актуальность задач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Актуальность задачи</a:t>
            </a:r>
          </a:p>
        </p:txBody>
      </p:sp>
      <p:sp>
        <p:nvSpPr>
          <p:cNvPr id="176" name="Судебная аналитика и криминалистик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Судебная аналитика и криминалистика</a:t>
            </a:r>
          </a:p>
          <a:p>
            <a:pPr/>
            <a:r>
              <a:t>Работа с историческими документами</a:t>
            </a:r>
          </a:p>
          <a:p>
            <a:pPr/>
            <a:r>
              <a:t>Антиплагиат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Гипотез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Гипотеза</a:t>
            </a:r>
          </a:p>
        </p:txBody>
      </p:sp>
      <p:sp>
        <p:nvSpPr>
          <p:cNvPr id="179" name="Идентификация автора по его почерку в большей степени зависит не от способа рисования или сегментации символов, когда извлеченные графемы могут нести некоторую семантическую информацию, а от физического способа создания линий или петель."/>
          <p:cNvSpPr txBox="1"/>
          <p:nvPr>
            <p:ph type="body" idx="21"/>
          </p:nvPr>
        </p:nvSpPr>
        <p:spPr>
          <a:xfrm>
            <a:off x="1206499" y="3369583"/>
            <a:ext cx="21971001" cy="2854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35634">
              <a:defRPr sz="4235"/>
            </a:lvl1pPr>
          </a:lstStyle>
          <a:p>
            <a:pPr/>
            <a:r>
              <a:t>Идентификация автора по его почерку в большей степени зависит не от способа рисования или сегментации символов, когда извлеченные графемы могут нести некоторую семантическую информацию, а от физического способа создания линий или петель. </a:t>
            </a:r>
            <a:endParaRPr sz="924"/>
          </a:p>
        </p:txBody>
      </p:sp>
      <p:grpSp>
        <p:nvGrpSpPr>
          <p:cNvPr id="182" name="Image Gallery"/>
          <p:cNvGrpSpPr/>
          <p:nvPr/>
        </p:nvGrpSpPr>
        <p:grpSpPr>
          <a:xfrm>
            <a:off x="6411596" y="6716927"/>
            <a:ext cx="11428444" cy="7287230"/>
            <a:chOff x="0" y="0"/>
            <a:chExt cx="11428442" cy="7287228"/>
          </a:xfrm>
        </p:grpSpPr>
        <p:pic>
          <p:nvPicPr>
            <p:cNvPr id="180" name="слайд1.jpeg" descr="слайд1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8404" t="0" r="8404" b="0"/>
            <a:stretch>
              <a:fillRect/>
            </a:stretch>
          </p:blipFill>
          <p:spPr>
            <a:xfrm>
              <a:off x="0" y="0"/>
              <a:ext cx="11428443" cy="66988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1" name="Caption"/>
            <p:cNvSpPr/>
            <p:nvPr/>
          </p:nvSpPr>
          <p:spPr>
            <a:xfrm>
              <a:off x="0" y="6775063"/>
              <a:ext cx="11428443" cy="512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400">
                  <a:solidFill>
                    <a:srgbClr val="5E5E5E"/>
                  </a:solidFill>
                </a:defRPr>
              </a:lvl1pPr>
            </a:lstStyle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Штриховая сегмент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Штриховая сегментация</a:t>
            </a:r>
          </a:p>
        </p:txBody>
      </p:sp>
      <p:grpSp>
        <p:nvGrpSpPr>
          <p:cNvPr id="187" name="Image Gallery"/>
          <p:cNvGrpSpPr/>
          <p:nvPr/>
        </p:nvGrpSpPr>
        <p:grpSpPr>
          <a:xfrm>
            <a:off x="6269457" y="2669019"/>
            <a:ext cx="11539611" cy="10724961"/>
            <a:chOff x="0" y="0"/>
            <a:chExt cx="11539610" cy="10724960"/>
          </a:xfrm>
        </p:grpSpPr>
        <p:pic>
          <p:nvPicPr>
            <p:cNvPr id="185" name="штрихи.jpeg" descr="штрихи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41" t="0" r="141" b="0"/>
            <a:stretch>
              <a:fillRect/>
            </a:stretch>
          </p:blipFill>
          <p:spPr>
            <a:xfrm>
              <a:off x="0" y="0"/>
              <a:ext cx="11539611" cy="101365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6" name="Caption"/>
            <p:cNvSpPr/>
            <p:nvPr/>
          </p:nvSpPr>
          <p:spPr>
            <a:xfrm>
              <a:off x="0" y="10212794"/>
              <a:ext cx="11539611" cy="512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400">
                  <a:solidFill>
                    <a:srgbClr val="5E5E5E"/>
                  </a:solidFill>
                </a:defRPr>
              </a:lvl1pPr>
            </a:lstStyle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Почему признаки важн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Почему признаки важны</a:t>
            </a:r>
          </a:p>
        </p:txBody>
      </p:sp>
      <p:grpSp>
        <p:nvGrpSpPr>
          <p:cNvPr id="192" name="Image Gallery"/>
          <p:cNvGrpSpPr/>
          <p:nvPr/>
        </p:nvGrpSpPr>
        <p:grpSpPr>
          <a:xfrm>
            <a:off x="2963260" y="4083404"/>
            <a:ext cx="18457480" cy="8332212"/>
            <a:chOff x="0" y="0"/>
            <a:chExt cx="18457478" cy="8332210"/>
          </a:xfrm>
        </p:grpSpPr>
        <p:pic>
          <p:nvPicPr>
            <p:cNvPr id="190" name="слайд2.jpeg" descr="слайд2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3139" r="0" b="3139"/>
            <a:stretch>
              <a:fillRect/>
            </a:stretch>
          </p:blipFill>
          <p:spPr>
            <a:xfrm>
              <a:off x="0" y="0"/>
              <a:ext cx="18457479" cy="77438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" name="Caption"/>
            <p:cNvSpPr/>
            <p:nvPr/>
          </p:nvSpPr>
          <p:spPr>
            <a:xfrm>
              <a:off x="0" y="7820045"/>
              <a:ext cx="18457479" cy="512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400">
                  <a:solidFill>
                    <a:srgbClr val="5E5E5E"/>
                  </a:solidFill>
                </a:defRPr>
              </a:lvl1pPr>
            </a:lstStyle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Наклон и кривизн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Наклон и кривизна</a:t>
            </a:r>
          </a:p>
        </p:txBody>
      </p:sp>
      <p:grpSp>
        <p:nvGrpSpPr>
          <p:cNvPr id="197" name="Image Gallery"/>
          <p:cNvGrpSpPr/>
          <p:nvPr/>
        </p:nvGrpSpPr>
        <p:grpSpPr>
          <a:xfrm>
            <a:off x="5993915" y="3109885"/>
            <a:ext cx="10510117" cy="3049167"/>
            <a:chOff x="0" y="0"/>
            <a:chExt cx="10510116" cy="3049166"/>
          </a:xfrm>
        </p:grpSpPr>
        <p:pic>
          <p:nvPicPr>
            <p:cNvPr id="195" name="incline.jpeg" descr="incline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80" t="0" r="780" b="0"/>
            <a:stretch>
              <a:fillRect/>
            </a:stretch>
          </p:blipFill>
          <p:spPr>
            <a:xfrm>
              <a:off x="0" y="0"/>
              <a:ext cx="10510117" cy="2460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6" name="Caption"/>
            <p:cNvSpPr/>
            <p:nvPr/>
          </p:nvSpPr>
          <p:spPr>
            <a:xfrm>
              <a:off x="0" y="2537000"/>
              <a:ext cx="10510117" cy="512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400">
                  <a:solidFill>
                    <a:srgbClr val="5E5E5E"/>
                  </a:solidFill>
                </a:defRPr>
              </a:lvl1pPr>
            </a:lstStyle>
            <a:p>
              <a:pPr/>
              <a:r>
                <a:t>Caption</a:t>
              </a:r>
            </a:p>
          </p:txBody>
        </p:sp>
      </p:grpSp>
      <p:grpSp>
        <p:nvGrpSpPr>
          <p:cNvPr id="200" name="Image Gallery"/>
          <p:cNvGrpSpPr/>
          <p:nvPr/>
        </p:nvGrpSpPr>
        <p:grpSpPr>
          <a:xfrm>
            <a:off x="3402093" y="7622278"/>
            <a:ext cx="16826811" cy="4560796"/>
            <a:chOff x="0" y="0"/>
            <a:chExt cx="16826810" cy="4560795"/>
          </a:xfrm>
        </p:grpSpPr>
        <p:pic>
          <p:nvPicPr>
            <p:cNvPr id="198" name="curv.jpeg" descr="curv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54" t="0" r="254" b="0"/>
            <a:stretch>
              <a:fillRect/>
            </a:stretch>
          </p:blipFill>
          <p:spPr>
            <a:xfrm>
              <a:off x="0" y="0"/>
              <a:ext cx="16826811" cy="39724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9" name="Caption"/>
            <p:cNvSpPr/>
            <p:nvPr/>
          </p:nvSpPr>
          <p:spPr>
            <a:xfrm>
              <a:off x="0" y="4048629"/>
              <a:ext cx="16826811" cy="512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400">
                  <a:solidFill>
                    <a:srgbClr val="5E5E5E"/>
                  </a:solidFill>
                </a:defRPr>
              </a:lvl1pPr>
            </a:lstStyle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Кольцевые штрих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Кольцевые штрихи</a:t>
            </a:r>
          </a:p>
        </p:txBody>
      </p:sp>
      <p:grpSp>
        <p:nvGrpSpPr>
          <p:cNvPr id="205" name="Image Gallery"/>
          <p:cNvGrpSpPr/>
          <p:nvPr/>
        </p:nvGrpSpPr>
        <p:grpSpPr>
          <a:xfrm>
            <a:off x="376587" y="5324685"/>
            <a:ext cx="10107921" cy="4754411"/>
            <a:chOff x="0" y="0"/>
            <a:chExt cx="10107919" cy="4754409"/>
          </a:xfrm>
        </p:grpSpPr>
        <p:pic>
          <p:nvPicPr>
            <p:cNvPr id="203" name="start.jpeg" descr="start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4084" r="0" b="4084"/>
            <a:stretch>
              <a:fillRect/>
            </a:stretch>
          </p:blipFill>
          <p:spPr>
            <a:xfrm>
              <a:off x="0" y="0"/>
              <a:ext cx="10107920" cy="41660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4" name="Caption"/>
            <p:cNvSpPr/>
            <p:nvPr/>
          </p:nvSpPr>
          <p:spPr>
            <a:xfrm>
              <a:off x="0" y="4242244"/>
              <a:ext cx="10107920" cy="512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400">
                  <a:solidFill>
                    <a:srgbClr val="5E5E5E"/>
                  </a:solidFill>
                </a:defRPr>
              </a:lvl1pPr>
            </a:lstStyle>
            <a:p>
              <a:pPr/>
              <a:r>
                <a:t>Caption</a:t>
              </a:r>
            </a:p>
          </p:txBody>
        </p:sp>
      </p:grpSp>
      <p:grpSp>
        <p:nvGrpSpPr>
          <p:cNvPr id="208" name="Image Gallery"/>
          <p:cNvGrpSpPr/>
          <p:nvPr/>
        </p:nvGrpSpPr>
        <p:grpSpPr>
          <a:xfrm>
            <a:off x="15048980" y="1572319"/>
            <a:ext cx="4930595" cy="3088877"/>
            <a:chOff x="0" y="0"/>
            <a:chExt cx="4930593" cy="3088875"/>
          </a:xfrm>
        </p:grpSpPr>
        <p:pic>
          <p:nvPicPr>
            <p:cNvPr id="206" name="shape.jpeg" descr="shape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392" t="0" r="3392" b="0"/>
            <a:stretch>
              <a:fillRect/>
            </a:stretch>
          </p:blipFill>
          <p:spPr>
            <a:xfrm>
              <a:off x="0" y="0"/>
              <a:ext cx="4930594" cy="25005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7" name="Caption"/>
            <p:cNvSpPr/>
            <p:nvPr/>
          </p:nvSpPr>
          <p:spPr>
            <a:xfrm>
              <a:off x="0" y="2576710"/>
              <a:ext cx="4930594" cy="512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400">
                  <a:solidFill>
                    <a:srgbClr val="5E5E5E"/>
                  </a:solidFill>
                </a:defRPr>
              </a:lvl1pPr>
            </a:lstStyle>
            <a:p>
              <a:pPr/>
              <a:r>
                <a:t>Caption</a:t>
              </a:r>
            </a:p>
          </p:txBody>
        </p:sp>
      </p:grpSp>
      <p:grpSp>
        <p:nvGrpSpPr>
          <p:cNvPr id="211" name="Image Gallery"/>
          <p:cNvGrpSpPr/>
          <p:nvPr/>
        </p:nvGrpSpPr>
        <p:grpSpPr>
          <a:xfrm>
            <a:off x="14323316" y="5530325"/>
            <a:ext cx="6381923" cy="2777000"/>
            <a:chOff x="0" y="0"/>
            <a:chExt cx="6381922" cy="2776998"/>
          </a:xfrm>
        </p:grpSpPr>
        <p:pic>
          <p:nvPicPr>
            <p:cNvPr id="209" name="area.jpeg" descr="area.jpe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5370" r="0" b="5370"/>
            <a:stretch>
              <a:fillRect/>
            </a:stretch>
          </p:blipFill>
          <p:spPr>
            <a:xfrm>
              <a:off x="0" y="0"/>
              <a:ext cx="6381923" cy="21886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0" name="Caption"/>
            <p:cNvSpPr/>
            <p:nvPr/>
          </p:nvSpPr>
          <p:spPr>
            <a:xfrm>
              <a:off x="0" y="2264833"/>
              <a:ext cx="6381923" cy="512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400">
                  <a:solidFill>
                    <a:srgbClr val="5E5E5E"/>
                  </a:solidFill>
                </a:defRPr>
              </a:lvl1pPr>
            </a:lstStyle>
            <a:p>
              <a:pPr/>
              <a:r>
                <a:t>Caption</a:t>
              </a:r>
            </a:p>
          </p:txBody>
        </p:sp>
      </p:grpSp>
      <p:grpSp>
        <p:nvGrpSpPr>
          <p:cNvPr id="214" name="Image Gallery"/>
          <p:cNvGrpSpPr/>
          <p:nvPr/>
        </p:nvGrpSpPr>
        <p:grpSpPr>
          <a:xfrm>
            <a:off x="12191999" y="9397942"/>
            <a:ext cx="10644557" cy="3183780"/>
            <a:chOff x="0" y="0"/>
            <a:chExt cx="10644555" cy="3183779"/>
          </a:xfrm>
        </p:grpSpPr>
        <p:pic>
          <p:nvPicPr>
            <p:cNvPr id="212" name="ledge.jpeg" descr="ledge.jpe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980" r="0" b="980"/>
            <a:stretch>
              <a:fillRect/>
            </a:stretch>
          </p:blipFill>
          <p:spPr>
            <a:xfrm>
              <a:off x="0" y="0"/>
              <a:ext cx="10644556" cy="25954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Caption"/>
            <p:cNvSpPr/>
            <p:nvPr/>
          </p:nvSpPr>
          <p:spPr>
            <a:xfrm>
              <a:off x="0" y="2671613"/>
              <a:ext cx="10644556" cy="512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400">
                  <a:solidFill>
                    <a:srgbClr val="5E5E5E"/>
                  </a:solidFill>
                </a:defRPr>
              </a:lvl1pPr>
            </a:lstStyle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Эксперимен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Эксперимент</a:t>
            </a:r>
          </a:p>
        </p:txBody>
      </p:sp>
      <p:sp>
        <p:nvSpPr>
          <p:cNvPr id="217" name="Оценка возможности классификации почерка по отдельным штрихам на основе построенных признаков"/>
          <p:cNvSpPr txBox="1"/>
          <p:nvPr>
            <p:ph type="body" idx="21"/>
          </p:nvPr>
        </p:nvSpPr>
        <p:spPr>
          <a:xfrm>
            <a:off x="1206499" y="2793758"/>
            <a:ext cx="21971001" cy="12649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11809">
              <a:defRPr sz="3409"/>
            </a:lvl1pPr>
          </a:lstStyle>
          <a:p>
            <a:pPr/>
            <a:r>
              <a:t>Оценка возможности классификации почерка по отдельным штрихам на основе построенных признаков </a:t>
            </a:r>
            <a:endParaRPr sz="744"/>
          </a:p>
        </p:txBody>
      </p:sp>
      <p:grpSp>
        <p:nvGrpSpPr>
          <p:cNvPr id="220" name="Image Gallery"/>
          <p:cNvGrpSpPr/>
          <p:nvPr/>
        </p:nvGrpSpPr>
        <p:grpSpPr>
          <a:xfrm>
            <a:off x="4105265" y="4781042"/>
            <a:ext cx="16481020" cy="8332212"/>
            <a:chOff x="0" y="0"/>
            <a:chExt cx="16481018" cy="8332210"/>
          </a:xfrm>
        </p:grpSpPr>
        <p:pic>
          <p:nvPicPr>
            <p:cNvPr id="218" name="exp.jpeg" descr="exp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156" r="0" b="1156"/>
            <a:stretch>
              <a:fillRect/>
            </a:stretch>
          </p:blipFill>
          <p:spPr>
            <a:xfrm>
              <a:off x="0" y="0"/>
              <a:ext cx="16481019" cy="77438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9" name="Caption"/>
            <p:cNvSpPr/>
            <p:nvPr/>
          </p:nvSpPr>
          <p:spPr>
            <a:xfrm>
              <a:off x="0" y="7820045"/>
              <a:ext cx="16481019" cy="512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400">
                  <a:solidFill>
                    <a:srgbClr val="5E5E5E"/>
                  </a:solidFill>
                </a:defRPr>
              </a:lvl1pPr>
            </a:lstStyle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Итог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Итог</a:t>
            </a:r>
          </a:p>
        </p:txBody>
      </p:sp>
      <p:sp>
        <p:nvSpPr>
          <p:cNvPr id="223" name="построенные признаки являются чувствительными к оценке возможности классифицировать почерк на выделенных штрих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построенные признаки являются чувствительными к оценке возможности классифицировать почерк на выделенных штриха</a:t>
            </a:r>
          </a:p>
          <a:p>
            <a:pPr/>
            <a:r>
              <a:t>обучение должно происходить на большом объёме изображений почерков, когда величины каждого признака почерка будут объективно отражать исследуемые характеристики</a:t>
            </a:r>
          </a:p>
          <a:p>
            <a:pPr/>
            <a:r>
              <a:t>требуется строить более сложные конструкции, учитывающие разные аспекты письма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