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9"/>
  </p:notesMasterIdLst>
  <p:sldIdLst>
    <p:sldId id="256" r:id="rId2"/>
    <p:sldId id="293" r:id="rId3"/>
    <p:sldId id="278" r:id="rId4"/>
    <p:sldId id="258" r:id="rId5"/>
    <p:sldId id="259" r:id="rId6"/>
    <p:sldId id="263" r:id="rId7"/>
    <p:sldId id="265" r:id="rId8"/>
    <p:sldId id="260" r:id="rId9"/>
    <p:sldId id="264" r:id="rId10"/>
    <p:sldId id="266" r:id="rId11"/>
    <p:sldId id="267" r:id="rId12"/>
    <p:sldId id="300" r:id="rId13"/>
    <p:sldId id="301" r:id="rId14"/>
    <p:sldId id="269" r:id="rId15"/>
    <p:sldId id="296" r:id="rId16"/>
    <p:sldId id="270" r:id="rId17"/>
    <p:sldId id="271" r:id="rId18"/>
    <p:sldId id="303" r:id="rId19"/>
    <p:sldId id="272" r:id="rId20"/>
    <p:sldId id="273" r:id="rId21"/>
    <p:sldId id="276" r:id="rId22"/>
    <p:sldId id="274" r:id="rId23"/>
    <p:sldId id="275" r:id="rId24"/>
    <p:sldId id="314" r:id="rId25"/>
    <p:sldId id="286" r:id="rId26"/>
    <p:sldId id="279" r:id="rId27"/>
    <p:sldId id="287" r:id="rId28"/>
    <p:sldId id="280" r:id="rId29"/>
    <p:sldId id="315" r:id="rId30"/>
    <p:sldId id="295" r:id="rId31"/>
    <p:sldId id="288" r:id="rId32"/>
    <p:sldId id="297" r:id="rId33"/>
    <p:sldId id="307" r:id="rId34"/>
    <p:sldId id="311" r:id="rId35"/>
    <p:sldId id="313" r:id="rId36"/>
    <p:sldId id="289" r:id="rId37"/>
    <p:sldId id="282" r:id="rId38"/>
    <p:sldId id="284" r:id="rId39"/>
    <p:sldId id="290" r:id="rId40"/>
    <p:sldId id="294" r:id="rId41"/>
    <p:sldId id="299" r:id="rId42"/>
    <p:sldId id="308" r:id="rId43"/>
    <p:sldId id="309" r:id="rId44"/>
    <p:sldId id="310" r:id="rId45"/>
    <p:sldId id="281" r:id="rId46"/>
    <p:sldId id="306" r:id="rId47"/>
    <p:sldId id="298"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3ED66-52F0-794D-892A-5BDA8B3DAF95}" v="1353" dt="2023-04-04T01:00:42.815"/>
    <p1510:client id="{52FFED9A-1415-EB4E-8F4D-8954D7D0C4A6}" v="211" dt="2023-04-22T02:57:33.8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19"/>
  </p:normalViewPr>
  <p:slideViewPr>
    <p:cSldViewPr snapToGrid="0">
      <p:cViewPr varScale="1">
        <p:scale>
          <a:sx n="109" d="100"/>
          <a:sy n="109"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9D8ADD-A45E-E843-89AC-78F9AC3BEBA6}" type="datetimeFigureOut">
              <a:rPr lang="en-US" smtClean="0"/>
              <a:t>9/19/24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360A5-BC08-7D4E-851A-1E2B19E2444C}" type="slidenum">
              <a:rPr lang="en-US" smtClean="0"/>
              <a:t>‹#›</a:t>
            </a:fld>
            <a:endParaRPr lang="en-US"/>
          </a:p>
        </p:txBody>
      </p:sp>
    </p:spTree>
    <p:extLst>
      <p:ext uri="{BB962C8B-B14F-4D97-AF65-F5344CB8AC3E}">
        <p14:creationId xmlns:p14="http://schemas.microsoft.com/office/powerpoint/2010/main" val="418593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93C640-8D27-D74E-86CB-CE5EA22696DB}" type="slidenum">
              <a:rPr lang="en-US" smtClean="0"/>
              <a:t>2</a:t>
            </a:fld>
            <a:endParaRPr lang="en-US"/>
          </a:p>
        </p:txBody>
      </p:sp>
    </p:spTree>
    <p:extLst>
      <p:ext uri="{BB962C8B-B14F-4D97-AF65-F5344CB8AC3E}">
        <p14:creationId xmlns:p14="http://schemas.microsoft.com/office/powerpoint/2010/main" val="1194319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State that p = 1.5</a:t>
            </a:r>
          </a:p>
          <a:p>
            <a:endParaRPr lang="en-US"/>
          </a:p>
          <a:p>
            <a:r>
              <a:rPr lang="en-US"/>
              <a:t>Now, we would build the model, starting from the base of only having accident year as a factor. The p that we would use would be 1.5, because it’s in the middle of 1 and 2.</a:t>
            </a:r>
          </a:p>
        </p:txBody>
      </p:sp>
      <p:sp>
        <p:nvSpPr>
          <p:cNvPr id="4" name="Slide Number Placeholder 3"/>
          <p:cNvSpPr>
            <a:spLocks noGrp="1"/>
          </p:cNvSpPr>
          <p:nvPr>
            <p:ph type="sldNum" sz="quarter" idx="5"/>
          </p:nvPr>
        </p:nvSpPr>
        <p:spPr/>
        <p:txBody>
          <a:bodyPr/>
          <a:lstStyle/>
          <a:p>
            <a:fld id="{633360A5-BC08-7D4E-851A-1E2B19E2444C}" type="slidenum">
              <a:rPr lang="en-US" smtClean="0"/>
              <a:t>20</a:t>
            </a:fld>
            <a:endParaRPr lang="en-US"/>
          </a:p>
        </p:txBody>
      </p:sp>
    </p:spTree>
    <p:extLst>
      <p:ext uri="{BB962C8B-B14F-4D97-AF65-F5344CB8AC3E}">
        <p14:creationId xmlns:p14="http://schemas.microsoft.com/office/powerpoint/2010/main" val="694225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first variables that is added to the base model is </a:t>
            </a:r>
            <a:r>
              <a:rPr lang="en-US" err="1"/>
              <a:t>Vehicle_model_year</a:t>
            </a:r>
            <a:r>
              <a:rPr lang="en-US"/>
              <a:t>.</a:t>
            </a:r>
          </a:p>
          <a:p>
            <a:endParaRPr lang="en-US"/>
          </a:p>
          <a:p>
            <a:r>
              <a:rPr lang="en-US"/>
              <a:t>From the on-way analysis residual plot, we could see an obvious pattern that the Loss Cost increases as the </a:t>
            </a:r>
            <a:r>
              <a:rPr lang="en-US" err="1"/>
              <a:t>Vehicle_model_year</a:t>
            </a:r>
            <a:r>
              <a:rPr lang="en-US"/>
              <a:t> increases. However, since there is little amount of exposure before year 1990, we would floor it there. </a:t>
            </a:r>
          </a:p>
          <a:p>
            <a:endParaRPr lang="en-US"/>
          </a:p>
          <a:p>
            <a:r>
              <a:rPr lang="en-US"/>
              <a:t>By doing this flooring, we obtain the fit that is shown on the the graph at the right. Notice that it doesn’t do well in fitting the tail. Therefore, we would like to take a look at this further.</a:t>
            </a:r>
          </a:p>
        </p:txBody>
      </p:sp>
      <p:sp>
        <p:nvSpPr>
          <p:cNvPr id="4" name="Slide Number Placeholder 3"/>
          <p:cNvSpPr>
            <a:spLocks noGrp="1"/>
          </p:cNvSpPr>
          <p:nvPr>
            <p:ph type="sldNum" sz="quarter" idx="5"/>
          </p:nvPr>
        </p:nvSpPr>
        <p:spPr/>
        <p:txBody>
          <a:bodyPr/>
          <a:lstStyle/>
          <a:p>
            <a:fld id="{633360A5-BC08-7D4E-851A-1E2B19E2444C}" type="slidenum">
              <a:rPr lang="en-US" smtClean="0"/>
              <a:t>21</a:t>
            </a:fld>
            <a:endParaRPr lang="en-US"/>
          </a:p>
        </p:txBody>
      </p:sp>
    </p:spTree>
    <p:extLst>
      <p:ext uri="{BB962C8B-B14F-4D97-AF65-F5344CB8AC3E}">
        <p14:creationId xmlns:p14="http://schemas.microsoft.com/office/powerpoint/2010/main" val="2606963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tail it looks like it’s going up and then going down. Since we are unsure of this patter after 2013, we would like to give a cap in 2013 as well and obtain the result here.</a:t>
            </a:r>
          </a:p>
        </p:txBody>
      </p:sp>
      <p:sp>
        <p:nvSpPr>
          <p:cNvPr id="4" name="Slide Number Placeholder 3"/>
          <p:cNvSpPr>
            <a:spLocks noGrp="1"/>
          </p:cNvSpPr>
          <p:nvPr>
            <p:ph type="sldNum" sz="quarter" idx="5"/>
          </p:nvPr>
        </p:nvSpPr>
        <p:spPr/>
        <p:txBody>
          <a:bodyPr/>
          <a:lstStyle/>
          <a:p>
            <a:fld id="{633360A5-BC08-7D4E-851A-1E2B19E2444C}" type="slidenum">
              <a:rPr lang="en-US" smtClean="0"/>
              <a:t>22</a:t>
            </a:fld>
            <a:endParaRPr lang="en-US"/>
          </a:p>
        </p:txBody>
      </p:sp>
    </p:spTree>
    <p:extLst>
      <p:ext uri="{BB962C8B-B14F-4D97-AF65-F5344CB8AC3E}">
        <p14:creationId xmlns:p14="http://schemas.microsoft.com/office/powerpoint/2010/main" val="1861796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reason why </a:t>
            </a:r>
            <a:r>
              <a:rPr lang="en-US" err="1"/>
              <a:t>Vehicle_model_year</a:t>
            </a:r>
            <a:r>
              <a:rPr lang="en-US"/>
              <a:t> is important is that when we do the fitting, it shows the greatest increase in the CV Gini and the greatest decrease in AIC. And the difference in this increase and </a:t>
            </a:r>
            <a:r>
              <a:rPr lang="en-US" err="1"/>
              <a:t>decrerase</a:t>
            </a:r>
            <a:r>
              <a:rPr lang="en-US"/>
              <a:t> is by a lot as we see in the table here.</a:t>
            </a:r>
          </a:p>
          <a:p>
            <a:endParaRPr lang="en-US"/>
          </a:p>
          <a:p>
            <a:r>
              <a:rPr lang="en-US"/>
              <a:t>As we previously mentioned, we try to add different variables to our base model. So, aside from looking at our one-way analysis, we also look at the Gini and AIC. …</a:t>
            </a:r>
          </a:p>
          <a:p>
            <a:endParaRPr lang="en-US"/>
          </a:p>
          <a:p>
            <a:r>
              <a:rPr lang="en-US"/>
              <a:t>So because of this, it solidifies our reasoning to put Vehicle model year in our model.</a:t>
            </a:r>
          </a:p>
        </p:txBody>
      </p:sp>
      <p:sp>
        <p:nvSpPr>
          <p:cNvPr id="4" name="Slide Number Placeholder 3"/>
          <p:cNvSpPr>
            <a:spLocks noGrp="1"/>
          </p:cNvSpPr>
          <p:nvPr>
            <p:ph type="sldNum" sz="quarter" idx="5"/>
          </p:nvPr>
        </p:nvSpPr>
        <p:spPr/>
        <p:txBody>
          <a:bodyPr/>
          <a:lstStyle/>
          <a:p>
            <a:fld id="{633360A5-BC08-7D4E-851A-1E2B19E2444C}" type="slidenum">
              <a:rPr lang="en-US" smtClean="0"/>
              <a:t>23</a:t>
            </a:fld>
            <a:endParaRPr lang="en-US"/>
          </a:p>
        </p:txBody>
      </p:sp>
    </p:spTree>
    <p:extLst>
      <p:ext uri="{BB962C8B-B14F-4D97-AF65-F5344CB8AC3E}">
        <p14:creationId xmlns:p14="http://schemas.microsoft.com/office/powerpoint/2010/main" val="2351538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reason why </a:t>
            </a:r>
            <a:r>
              <a:rPr lang="en-US" err="1"/>
              <a:t>Vehicle_model_year</a:t>
            </a:r>
            <a:r>
              <a:rPr lang="en-US"/>
              <a:t> is important is that when we do the fitting, it shows the greatest increase in the CV Gini and the greatest decrease in AIC. And the difference in this increase and </a:t>
            </a:r>
            <a:r>
              <a:rPr lang="en-US" err="1"/>
              <a:t>decrerase</a:t>
            </a:r>
            <a:r>
              <a:rPr lang="en-US"/>
              <a:t> is by a lot as we see in the table here.</a:t>
            </a:r>
          </a:p>
          <a:p>
            <a:endParaRPr lang="en-US"/>
          </a:p>
          <a:p>
            <a:r>
              <a:rPr lang="en-US"/>
              <a:t>As we previously mentioned, we try to add different variables to our base model. So, aside from looking at our one-way analysis, we also look at the Gini and AIC. …</a:t>
            </a:r>
          </a:p>
          <a:p>
            <a:endParaRPr lang="en-US"/>
          </a:p>
          <a:p>
            <a:r>
              <a:rPr lang="en-US"/>
              <a:t>So because of this, it solidifies our reasoning to put Vehicle model year in our model.</a:t>
            </a:r>
          </a:p>
        </p:txBody>
      </p:sp>
      <p:sp>
        <p:nvSpPr>
          <p:cNvPr id="4" name="Slide Number Placeholder 3"/>
          <p:cNvSpPr>
            <a:spLocks noGrp="1"/>
          </p:cNvSpPr>
          <p:nvPr>
            <p:ph type="sldNum" sz="quarter" idx="5"/>
          </p:nvPr>
        </p:nvSpPr>
        <p:spPr/>
        <p:txBody>
          <a:bodyPr/>
          <a:lstStyle/>
          <a:p>
            <a:fld id="{633360A5-BC08-7D4E-851A-1E2B19E2444C}" type="slidenum">
              <a:rPr lang="en-US" smtClean="0"/>
              <a:t>24</a:t>
            </a:fld>
            <a:endParaRPr lang="en-US"/>
          </a:p>
        </p:txBody>
      </p:sp>
    </p:spTree>
    <p:extLst>
      <p:ext uri="{BB962C8B-B14F-4D97-AF65-F5344CB8AC3E}">
        <p14:creationId xmlns:p14="http://schemas.microsoft.com/office/powerpoint/2010/main" val="287404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also tested all the 4 tests, reasonability, significance, parsimony and time consistency. </a:t>
            </a:r>
            <a:r>
              <a:rPr lang="en-US" err="1"/>
              <a:t>Vehicle_model_year</a:t>
            </a:r>
            <a:r>
              <a:rPr lang="en-US"/>
              <a:t> passed all these 4 tests and therefore, we would go on with it in our model.</a:t>
            </a:r>
          </a:p>
        </p:txBody>
      </p:sp>
      <p:sp>
        <p:nvSpPr>
          <p:cNvPr id="4" name="Slide Number Placeholder 3"/>
          <p:cNvSpPr>
            <a:spLocks noGrp="1"/>
          </p:cNvSpPr>
          <p:nvPr>
            <p:ph type="sldNum" sz="quarter" idx="5"/>
          </p:nvPr>
        </p:nvSpPr>
        <p:spPr/>
        <p:txBody>
          <a:bodyPr/>
          <a:lstStyle/>
          <a:p>
            <a:fld id="{633360A5-BC08-7D4E-851A-1E2B19E2444C}" type="slidenum">
              <a:rPr lang="en-US" smtClean="0"/>
              <a:t>25</a:t>
            </a:fld>
            <a:endParaRPr lang="en-US"/>
          </a:p>
        </p:txBody>
      </p:sp>
    </p:spTree>
    <p:extLst>
      <p:ext uri="{BB962C8B-B14F-4D97-AF65-F5344CB8AC3E}">
        <p14:creationId xmlns:p14="http://schemas.microsoft.com/office/powerpoint/2010/main" val="2477825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Another variable that we think is important would be the </a:t>
            </a:r>
            <a:r>
              <a:rPr lang="en-US" err="1"/>
              <a:t>Years_driving</a:t>
            </a:r>
            <a:r>
              <a:rPr lang="en-US"/>
              <a:t>, which is taken as the difference between </a:t>
            </a:r>
            <a:r>
              <a:rPr lang="en-US" err="1"/>
              <a:t>term_effective_date</a:t>
            </a:r>
            <a:r>
              <a:rPr lang="en-US"/>
              <a:t> and the </a:t>
            </a:r>
            <a:r>
              <a:rPr lang="en-US" err="1"/>
              <a:t>insured_year_licenced</a:t>
            </a:r>
            <a:r>
              <a:rPr lang="en-US"/>
              <a:t>. As we could see from the graph, there is a quadratic pattern and thus, we fit </a:t>
            </a:r>
            <a:r>
              <a:rPr lang="en-US" err="1"/>
              <a:t>Years_driving</a:t>
            </a:r>
            <a:r>
              <a:rPr lang="en-US"/>
              <a:t> and </a:t>
            </a:r>
            <a:r>
              <a:rPr lang="en-US" err="1"/>
              <a:t>Years_driving_squared</a:t>
            </a:r>
            <a:r>
              <a:rPr lang="en-US"/>
              <a:t> to the model to obtain the graph at the right-hand side.</a:t>
            </a:r>
          </a:p>
        </p:txBody>
      </p:sp>
      <p:sp>
        <p:nvSpPr>
          <p:cNvPr id="4" name="Slide Number Placeholder 3"/>
          <p:cNvSpPr>
            <a:spLocks noGrp="1"/>
          </p:cNvSpPr>
          <p:nvPr>
            <p:ph type="sldNum" sz="quarter" idx="5"/>
          </p:nvPr>
        </p:nvSpPr>
        <p:spPr/>
        <p:txBody>
          <a:bodyPr/>
          <a:lstStyle/>
          <a:p>
            <a:fld id="{633360A5-BC08-7D4E-851A-1E2B19E2444C}" type="slidenum">
              <a:rPr lang="en-US" smtClean="0"/>
              <a:t>26</a:t>
            </a:fld>
            <a:endParaRPr lang="en-US"/>
          </a:p>
        </p:txBody>
      </p:sp>
    </p:spTree>
    <p:extLst>
      <p:ext uri="{BB962C8B-B14F-4D97-AF65-F5344CB8AC3E}">
        <p14:creationId xmlns:p14="http://schemas.microsoft.com/office/powerpoint/2010/main" val="389432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Years </a:t>
            </a:r>
            <a:r>
              <a:rPr lang="en-US" err="1"/>
              <a:t>dirving</a:t>
            </a:r>
            <a:r>
              <a:rPr lang="en-US"/>
              <a:t> also passed all the 4 tests and thus, we would proceed with it in our model.</a:t>
            </a:r>
          </a:p>
        </p:txBody>
      </p:sp>
      <p:sp>
        <p:nvSpPr>
          <p:cNvPr id="4" name="Slide Number Placeholder 3"/>
          <p:cNvSpPr>
            <a:spLocks noGrp="1"/>
          </p:cNvSpPr>
          <p:nvPr>
            <p:ph type="sldNum" sz="quarter" idx="5"/>
          </p:nvPr>
        </p:nvSpPr>
        <p:spPr/>
        <p:txBody>
          <a:bodyPr/>
          <a:lstStyle/>
          <a:p>
            <a:fld id="{633360A5-BC08-7D4E-851A-1E2B19E2444C}" type="slidenum">
              <a:rPr lang="en-US" smtClean="0"/>
              <a:t>27</a:t>
            </a:fld>
            <a:endParaRPr lang="en-US"/>
          </a:p>
        </p:txBody>
      </p:sp>
    </p:spTree>
    <p:extLst>
      <p:ext uri="{BB962C8B-B14F-4D97-AF65-F5344CB8AC3E}">
        <p14:creationId xmlns:p14="http://schemas.microsoft.com/office/powerpoint/2010/main" val="2258132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other variables are added in a similar manner. We added more and more variables to our model and the CV Gini is getting higher and the AIC is getting smaller.</a:t>
            </a:r>
          </a:p>
          <a:p>
            <a:endParaRPr lang="en-US"/>
          </a:p>
          <a:p>
            <a:r>
              <a:rPr lang="en-US"/>
              <a:t>The change eventually converges. Other variables added become not that significant or make the other variables less significant. Thus, we stop after adding 6 variables to our base model.</a:t>
            </a:r>
          </a:p>
        </p:txBody>
      </p:sp>
      <p:sp>
        <p:nvSpPr>
          <p:cNvPr id="4" name="Slide Number Placeholder 3"/>
          <p:cNvSpPr>
            <a:spLocks noGrp="1"/>
          </p:cNvSpPr>
          <p:nvPr>
            <p:ph type="sldNum" sz="quarter" idx="5"/>
          </p:nvPr>
        </p:nvSpPr>
        <p:spPr/>
        <p:txBody>
          <a:bodyPr/>
          <a:lstStyle/>
          <a:p>
            <a:fld id="{633360A5-BC08-7D4E-851A-1E2B19E2444C}" type="slidenum">
              <a:rPr lang="en-US" smtClean="0"/>
              <a:t>28</a:t>
            </a:fld>
            <a:endParaRPr lang="en-US"/>
          </a:p>
        </p:txBody>
      </p:sp>
    </p:spTree>
    <p:extLst>
      <p:ext uri="{BB962C8B-B14F-4D97-AF65-F5344CB8AC3E}">
        <p14:creationId xmlns:p14="http://schemas.microsoft.com/office/powerpoint/2010/main" val="1545895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other variables are added in a similar manner. We added more and more variables to our model and the CV Gini is getting higher and the AIC is getting smaller.</a:t>
            </a:r>
          </a:p>
          <a:p>
            <a:endParaRPr lang="en-US"/>
          </a:p>
          <a:p>
            <a:r>
              <a:rPr lang="en-US"/>
              <a:t>The change eventually converges. Other variables added become not that significant or make the other variables less significant. Thus, we stop after adding 6 variables to our base model.</a:t>
            </a:r>
          </a:p>
        </p:txBody>
      </p:sp>
      <p:sp>
        <p:nvSpPr>
          <p:cNvPr id="4" name="Slide Number Placeholder 3"/>
          <p:cNvSpPr>
            <a:spLocks noGrp="1"/>
          </p:cNvSpPr>
          <p:nvPr>
            <p:ph type="sldNum" sz="quarter" idx="5"/>
          </p:nvPr>
        </p:nvSpPr>
        <p:spPr/>
        <p:txBody>
          <a:bodyPr/>
          <a:lstStyle/>
          <a:p>
            <a:fld id="{633360A5-BC08-7D4E-851A-1E2B19E2444C}" type="slidenum">
              <a:rPr lang="en-US" smtClean="0"/>
              <a:t>29</a:t>
            </a:fld>
            <a:endParaRPr lang="en-US"/>
          </a:p>
        </p:txBody>
      </p:sp>
    </p:spTree>
    <p:extLst>
      <p:ext uri="{BB962C8B-B14F-4D97-AF65-F5344CB8AC3E}">
        <p14:creationId xmlns:p14="http://schemas.microsoft.com/office/powerpoint/2010/main" val="4166214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360A5-BC08-7D4E-851A-1E2B19E24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24691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would like to look at our p again to see if a different p could lead to a better CV. As we could see from the graph, the difference is at the 4</a:t>
            </a:r>
            <a:r>
              <a:rPr lang="en-US" baseline="30000"/>
              <a:t>th</a:t>
            </a:r>
            <a:r>
              <a:rPr lang="en-US"/>
              <a:t> decimal place and thus, we would still stay with our p of 1.5.</a:t>
            </a:r>
          </a:p>
        </p:txBody>
      </p:sp>
      <p:sp>
        <p:nvSpPr>
          <p:cNvPr id="4" name="Slide Number Placeholder 3"/>
          <p:cNvSpPr>
            <a:spLocks noGrp="1"/>
          </p:cNvSpPr>
          <p:nvPr>
            <p:ph type="sldNum" sz="quarter" idx="5"/>
          </p:nvPr>
        </p:nvSpPr>
        <p:spPr/>
        <p:txBody>
          <a:bodyPr/>
          <a:lstStyle/>
          <a:p>
            <a:fld id="{633360A5-BC08-7D4E-851A-1E2B19E2444C}" type="slidenum">
              <a:rPr lang="en-US" smtClean="0"/>
              <a:t>30</a:t>
            </a:fld>
            <a:endParaRPr lang="en-US"/>
          </a:p>
        </p:txBody>
      </p:sp>
    </p:spTree>
    <p:extLst>
      <p:ext uri="{BB962C8B-B14F-4D97-AF65-F5344CB8AC3E}">
        <p14:creationId xmlns:p14="http://schemas.microsoft.com/office/powerpoint/2010/main" val="1021537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this model, our error assumptions are satisfied. It is homoscedastic &amp; random and it is normal as well since the QQ-plot shows a straight line.</a:t>
            </a:r>
          </a:p>
        </p:txBody>
      </p:sp>
      <p:sp>
        <p:nvSpPr>
          <p:cNvPr id="4" name="Slide Number Placeholder 3"/>
          <p:cNvSpPr>
            <a:spLocks noGrp="1"/>
          </p:cNvSpPr>
          <p:nvPr>
            <p:ph type="sldNum" sz="quarter" idx="5"/>
          </p:nvPr>
        </p:nvSpPr>
        <p:spPr/>
        <p:txBody>
          <a:bodyPr/>
          <a:lstStyle/>
          <a:p>
            <a:fld id="{633360A5-BC08-7D4E-851A-1E2B19E2444C}" type="slidenum">
              <a:rPr lang="en-US" smtClean="0"/>
              <a:t>31</a:t>
            </a:fld>
            <a:endParaRPr lang="en-US"/>
          </a:p>
        </p:txBody>
      </p:sp>
    </p:spTree>
    <p:extLst>
      <p:ext uri="{BB962C8B-B14F-4D97-AF65-F5344CB8AC3E}">
        <p14:creationId xmlns:p14="http://schemas.microsoft.com/office/powerpoint/2010/main" val="981315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VIF for our variables are also less than 10, except for </a:t>
            </a:r>
            <a:r>
              <a:rPr lang="en-US" err="1"/>
              <a:t>Years_driving</a:t>
            </a:r>
            <a:r>
              <a:rPr lang="en-US"/>
              <a:t> &amp; </a:t>
            </a:r>
            <a:r>
              <a:rPr lang="en-US" err="1"/>
              <a:t>Years_driving_squared</a:t>
            </a:r>
            <a:r>
              <a:rPr lang="en-US"/>
              <a:t>, since they are related.</a:t>
            </a:r>
          </a:p>
        </p:txBody>
      </p:sp>
      <p:sp>
        <p:nvSpPr>
          <p:cNvPr id="4" name="Slide Number Placeholder 3"/>
          <p:cNvSpPr>
            <a:spLocks noGrp="1"/>
          </p:cNvSpPr>
          <p:nvPr>
            <p:ph type="sldNum" sz="quarter" idx="5"/>
          </p:nvPr>
        </p:nvSpPr>
        <p:spPr/>
        <p:txBody>
          <a:bodyPr/>
          <a:lstStyle/>
          <a:p>
            <a:fld id="{633360A5-BC08-7D4E-851A-1E2B19E2444C}" type="slidenum">
              <a:rPr lang="en-US" smtClean="0"/>
              <a:t>32</a:t>
            </a:fld>
            <a:endParaRPr lang="en-US"/>
          </a:p>
        </p:txBody>
      </p:sp>
    </p:spTree>
    <p:extLst>
      <p:ext uri="{BB962C8B-B14F-4D97-AF65-F5344CB8AC3E}">
        <p14:creationId xmlns:p14="http://schemas.microsoft.com/office/powerpoint/2010/main" val="13191718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would like to do holdout testing. Here, we want to see how well our model performs with the holdout data. We also compared it with other models with smaller number of covariates to make sure that it is not overfitting. Here are the two model with the highest holdout Gini and our final model is still better.</a:t>
            </a:r>
          </a:p>
        </p:txBody>
      </p:sp>
      <p:sp>
        <p:nvSpPr>
          <p:cNvPr id="4" name="Slide Number Placeholder 3"/>
          <p:cNvSpPr>
            <a:spLocks noGrp="1"/>
          </p:cNvSpPr>
          <p:nvPr>
            <p:ph type="sldNum" sz="quarter" idx="5"/>
          </p:nvPr>
        </p:nvSpPr>
        <p:spPr/>
        <p:txBody>
          <a:bodyPr/>
          <a:lstStyle/>
          <a:p>
            <a:fld id="{633360A5-BC08-7D4E-851A-1E2B19E2444C}" type="slidenum">
              <a:rPr lang="en-US" smtClean="0"/>
              <a:t>33</a:t>
            </a:fld>
            <a:endParaRPr lang="en-US"/>
          </a:p>
        </p:txBody>
      </p:sp>
    </p:spTree>
    <p:extLst>
      <p:ext uri="{BB962C8B-B14F-4D97-AF65-F5344CB8AC3E}">
        <p14:creationId xmlns:p14="http://schemas.microsoft.com/office/powerpoint/2010/main" val="475301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simple quantile plots are very similar</a:t>
            </a:r>
          </a:p>
        </p:txBody>
      </p:sp>
      <p:sp>
        <p:nvSpPr>
          <p:cNvPr id="4" name="Slide Number Placeholder 3"/>
          <p:cNvSpPr>
            <a:spLocks noGrp="1"/>
          </p:cNvSpPr>
          <p:nvPr>
            <p:ph type="sldNum" sz="quarter" idx="5"/>
          </p:nvPr>
        </p:nvSpPr>
        <p:spPr/>
        <p:txBody>
          <a:bodyPr/>
          <a:lstStyle/>
          <a:p>
            <a:fld id="{633360A5-BC08-7D4E-851A-1E2B19E2444C}" type="slidenum">
              <a:rPr lang="en-US" smtClean="0"/>
              <a:t>34</a:t>
            </a:fld>
            <a:endParaRPr lang="en-US"/>
          </a:p>
        </p:txBody>
      </p:sp>
    </p:spTree>
    <p:extLst>
      <p:ext uri="{BB962C8B-B14F-4D97-AF65-F5344CB8AC3E}">
        <p14:creationId xmlns:p14="http://schemas.microsoft.com/office/powerpoint/2010/main" val="3520142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the double lift chart still indicates that our final model with 7 </a:t>
            </a:r>
            <a:r>
              <a:rPr lang="en-US" err="1"/>
              <a:t>vaiables</a:t>
            </a:r>
            <a:r>
              <a:rPr lang="en-US"/>
              <a:t> is still better.</a:t>
            </a:r>
          </a:p>
          <a:p>
            <a:endParaRPr lang="en-US"/>
          </a:p>
          <a:p>
            <a:r>
              <a:rPr lang="en-US"/>
              <a:t>Thus, it would be our final Tweedie Model.</a:t>
            </a:r>
          </a:p>
        </p:txBody>
      </p:sp>
      <p:sp>
        <p:nvSpPr>
          <p:cNvPr id="4" name="Slide Number Placeholder 3"/>
          <p:cNvSpPr>
            <a:spLocks noGrp="1"/>
          </p:cNvSpPr>
          <p:nvPr>
            <p:ph type="sldNum" sz="quarter" idx="5"/>
          </p:nvPr>
        </p:nvSpPr>
        <p:spPr/>
        <p:txBody>
          <a:bodyPr/>
          <a:lstStyle/>
          <a:p>
            <a:fld id="{633360A5-BC08-7D4E-851A-1E2B19E2444C}" type="slidenum">
              <a:rPr lang="en-US" smtClean="0"/>
              <a:t>35</a:t>
            </a:fld>
            <a:endParaRPr lang="en-US"/>
          </a:p>
        </p:txBody>
      </p:sp>
    </p:spTree>
    <p:extLst>
      <p:ext uri="{BB962C8B-B14F-4D97-AF65-F5344CB8AC3E}">
        <p14:creationId xmlns:p14="http://schemas.microsoft.com/office/powerpoint/2010/main" val="3936498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would like to compare the final </a:t>
            </a:r>
            <a:r>
              <a:rPr lang="en-US" err="1"/>
              <a:t>Freqency</a:t>
            </a:r>
            <a:r>
              <a:rPr lang="en-US"/>
              <a:t> x Severity model with our Tweedie model to see which one performs better.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360A5-BC08-7D4E-851A-1E2B19E24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358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CA" sz="1800">
                <a:effectLst/>
                <a:latin typeface="Calibri" panose="020F0502020204030204" pitchFamily="34" charset="0"/>
              </a:rPr>
              <a:t>ALSO DISCUSS:</a:t>
            </a:r>
          </a:p>
          <a:p>
            <a:pPr>
              <a:buFont typeface="Arial" panose="020B0604020202020204" pitchFamily="34" charset="0"/>
              <a:buNone/>
            </a:pPr>
            <a:r>
              <a:rPr lang="en-CA" sz="1800">
                <a:effectLst/>
                <a:latin typeface="Calibri" panose="020F0502020204030204" pitchFamily="34" charset="0"/>
              </a:rPr>
              <a:t>Transformation of your selected model into a rating structure, including the average rate level assumed in policy year 2022:</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800">
                <a:effectLst/>
                <a:latin typeface="LMRoman10"/>
              </a:rPr>
              <a:t>The adjustor is the growth in frequency between that year (i.e. 2021 in our case) and 2022. </a:t>
            </a:r>
            <a:endParaRPr lang="en-CA" sz="1800">
              <a:effectLst/>
              <a:latin typeface="Calibri" panose="020F0502020204030204" pitchFamily="34" charset="0"/>
            </a:endParaRPr>
          </a:p>
          <a:p>
            <a:pPr>
              <a:buFont typeface="Arial" panose="020B0604020202020204" pitchFamily="34" charset="0"/>
              <a:buNone/>
            </a:pPr>
            <a:endParaRPr lang="en-CA" sz="1800">
              <a:effectLst/>
              <a:latin typeface="SymbolMT"/>
            </a:endParaRPr>
          </a:p>
          <a:p>
            <a:pPr>
              <a:buFont typeface="Arial" panose="020B0604020202020204" pitchFamily="34" charset="0"/>
              <a:buNone/>
            </a:pPr>
            <a:r>
              <a:rPr lang="en-CA" sz="1800">
                <a:effectLst/>
                <a:latin typeface="Calibri" panose="020F0502020204030204" pitchFamily="34" charset="0"/>
              </a:rPr>
              <a:t>Any assumptions, limitations, or risks of which Ms. Model should be aware:</a:t>
            </a:r>
          </a:p>
          <a:p>
            <a:pPr marL="285750" indent="-285750">
              <a:buFont typeface="Arial" panose="020B0604020202020204" pitchFamily="34" charset="0"/>
              <a:buChar char="•"/>
            </a:pPr>
            <a:r>
              <a:rPr lang="en-CA" sz="1800">
                <a:effectLst/>
                <a:latin typeface="Calibri" panose="020F0502020204030204" pitchFamily="34" charset="0"/>
              </a:rPr>
              <a:t>There is less insight for each of the frequency &amp; severity model</a:t>
            </a:r>
          </a:p>
          <a:p>
            <a:pPr marL="285750" indent="-285750">
              <a:buFont typeface="Arial" panose="020B0604020202020204" pitchFamily="34" charset="0"/>
              <a:buChar char="•"/>
            </a:pPr>
            <a:r>
              <a:rPr lang="en-CA" sz="1800">
                <a:effectLst/>
                <a:latin typeface="Calibri" panose="020F0502020204030204" pitchFamily="34" charset="0"/>
              </a:rPr>
              <a:t>Less stable since the data is mostly at 0</a:t>
            </a:r>
            <a:endParaRPr lang="en-CA" sz="1800">
              <a:effectLst/>
              <a:latin typeface="SymbolMT"/>
            </a:endParaRPr>
          </a:p>
          <a:p>
            <a:endParaRPr lang="en-US"/>
          </a:p>
        </p:txBody>
      </p:sp>
      <p:sp>
        <p:nvSpPr>
          <p:cNvPr id="4" name="Slide Number Placeholder 3"/>
          <p:cNvSpPr>
            <a:spLocks noGrp="1"/>
          </p:cNvSpPr>
          <p:nvPr>
            <p:ph type="sldNum" sz="quarter" idx="5"/>
          </p:nvPr>
        </p:nvSpPr>
        <p:spPr/>
        <p:txBody>
          <a:bodyPr/>
          <a:lstStyle/>
          <a:p>
            <a:fld id="{633360A5-BC08-7D4E-851A-1E2B19E2444C}" type="slidenum">
              <a:rPr lang="en-US" smtClean="0"/>
              <a:t>39</a:t>
            </a:fld>
            <a:endParaRPr lang="en-US"/>
          </a:p>
        </p:txBody>
      </p:sp>
    </p:spTree>
    <p:extLst>
      <p:ext uri="{BB962C8B-B14F-4D97-AF65-F5344CB8AC3E}">
        <p14:creationId xmlns:p14="http://schemas.microsoft.com/office/powerpoint/2010/main" val="178723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360A5-BC08-7D4E-851A-1E2B19E24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654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360A5-BC08-7D4E-851A-1E2B19E24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258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360A5-BC08-7D4E-851A-1E2B19E2444C}" type="slidenum">
              <a:rPr lang="en-US" smtClean="0"/>
              <a:t>8</a:t>
            </a:fld>
            <a:endParaRPr lang="en-US"/>
          </a:p>
        </p:txBody>
      </p:sp>
    </p:spTree>
    <p:extLst>
      <p:ext uri="{BB962C8B-B14F-4D97-AF65-F5344CB8AC3E}">
        <p14:creationId xmlns:p14="http://schemas.microsoft.com/office/powerpoint/2010/main" val="906792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360A5-BC08-7D4E-851A-1E2B19E2444C}" type="slidenum">
              <a:rPr lang="en-US" smtClean="0"/>
              <a:t>42</a:t>
            </a:fld>
            <a:endParaRPr lang="en-US"/>
          </a:p>
        </p:txBody>
      </p:sp>
    </p:spTree>
    <p:extLst>
      <p:ext uri="{BB962C8B-B14F-4D97-AF65-F5344CB8AC3E}">
        <p14:creationId xmlns:p14="http://schemas.microsoft.com/office/powerpoint/2010/main" val="3289431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360A5-BC08-7D4E-851A-1E2B19E24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196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360A5-BC08-7D4E-851A-1E2B19E2444C}" type="slidenum">
              <a:rPr lang="en-US" smtClean="0"/>
              <a:t>10</a:t>
            </a:fld>
            <a:endParaRPr lang="en-US"/>
          </a:p>
        </p:txBody>
      </p:sp>
    </p:spTree>
    <p:extLst>
      <p:ext uri="{BB962C8B-B14F-4D97-AF65-F5344CB8AC3E}">
        <p14:creationId xmlns:p14="http://schemas.microsoft.com/office/powerpoint/2010/main" val="3635148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33360A5-BC08-7D4E-851A-1E2B19E2444C}" type="slidenum">
              <a:rPr lang="en-US" smtClean="0"/>
              <a:t>11</a:t>
            </a:fld>
            <a:endParaRPr lang="en-US"/>
          </a:p>
        </p:txBody>
      </p:sp>
    </p:spTree>
    <p:extLst>
      <p:ext uri="{BB962C8B-B14F-4D97-AF65-F5344CB8AC3E}">
        <p14:creationId xmlns:p14="http://schemas.microsoft.com/office/powerpoint/2010/main" val="2315416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33360A5-BC08-7D4E-851A-1E2B19E2444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5490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instead of fitting one model for frequency and another model severity models, we are going to directly fit the loss cost on a Tweedie </a:t>
            </a:r>
            <a:r>
              <a:rPr lang="en-US" err="1"/>
              <a:t>moddel</a:t>
            </a:r>
            <a:r>
              <a:rPr lang="en-US"/>
              <a:t>.</a:t>
            </a:r>
          </a:p>
        </p:txBody>
      </p:sp>
      <p:sp>
        <p:nvSpPr>
          <p:cNvPr id="4" name="Slide Number Placeholder 3"/>
          <p:cNvSpPr>
            <a:spLocks noGrp="1"/>
          </p:cNvSpPr>
          <p:nvPr>
            <p:ph type="sldNum" sz="quarter" idx="5"/>
          </p:nvPr>
        </p:nvSpPr>
        <p:spPr/>
        <p:txBody>
          <a:bodyPr/>
          <a:lstStyle/>
          <a:p>
            <a:fld id="{633360A5-BC08-7D4E-851A-1E2B19E2444C}" type="slidenum">
              <a:rPr lang="en-US" smtClean="0"/>
              <a:t>17</a:t>
            </a:fld>
            <a:endParaRPr lang="en-US"/>
          </a:p>
        </p:txBody>
      </p:sp>
    </p:spTree>
    <p:extLst>
      <p:ext uri="{BB962C8B-B14F-4D97-AF65-F5344CB8AC3E}">
        <p14:creationId xmlns:p14="http://schemas.microsoft.com/office/powerpoint/2010/main" val="116826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The Tweedie assumes that frequency and severity of a policy are positively correlated.</a:t>
            </a:r>
          </a:p>
          <a:p>
            <a:pPr marL="171450" indent="-171450">
              <a:buFont typeface="Arial" panose="020B0604020202020204" pitchFamily="34" charset="0"/>
              <a:buChar char="•"/>
            </a:pPr>
            <a:r>
              <a:rPr lang="en-US"/>
              <a:t>However, this assumption would be violated in real life, but the Tweedie still works pretty well despite this.</a:t>
            </a:r>
          </a:p>
          <a:p>
            <a:endParaRPr lang="en-US"/>
          </a:p>
        </p:txBody>
      </p:sp>
      <p:sp>
        <p:nvSpPr>
          <p:cNvPr id="4" name="Slide Number Placeholder 3"/>
          <p:cNvSpPr>
            <a:spLocks noGrp="1"/>
          </p:cNvSpPr>
          <p:nvPr>
            <p:ph type="sldNum" sz="quarter" idx="5"/>
          </p:nvPr>
        </p:nvSpPr>
        <p:spPr/>
        <p:txBody>
          <a:bodyPr/>
          <a:lstStyle/>
          <a:p>
            <a:fld id="{633360A5-BC08-7D4E-851A-1E2B19E2444C}" type="slidenum">
              <a:rPr lang="en-US" smtClean="0"/>
              <a:t>18</a:t>
            </a:fld>
            <a:endParaRPr lang="en-US"/>
          </a:p>
        </p:txBody>
      </p:sp>
    </p:spTree>
    <p:extLst>
      <p:ext uri="{BB962C8B-B14F-4D97-AF65-F5344CB8AC3E}">
        <p14:creationId xmlns:p14="http://schemas.microsoft.com/office/powerpoint/2010/main" val="2541984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First off, from our data, there are some missing values. For continuous data, it would be replaced by its mean/median and for categorical, it would be replaced by the group with the highest amount of exposure.</a:t>
            </a:r>
          </a:p>
        </p:txBody>
      </p:sp>
      <p:sp>
        <p:nvSpPr>
          <p:cNvPr id="4" name="Slide Number Placeholder 3"/>
          <p:cNvSpPr>
            <a:spLocks noGrp="1"/>
          </p:cNvSpPr>
          <p:nvPr>
            <p:ph type="sldNum" sz="quarter" idx="5"/>
          </p:nvPr>
        </p:nvSpPr>
        <p:spPr/>
        <p:txBody>
          <a:bodyPr/>
          <a:lstStyle/>
          <a:p>
            <a:fld id="{633360A5-BC08-7D4E-851A-1E2B19E2444C}" type="slidenum">
              <a:rPr lang="en-US" smtClean="0"/>
              <a:t>19</a:t>
            </a:fld>
            <a:endParaRPr lang="en-US"/>
          </a:p>
        </p:txBody>
      </p:sp>
    </p:spTree>
    <p:extLst>
      <p:ext uri="{BB962C8B-B14F-4D97-AF65-F5344CB8AC3E}">
        <p14:creationId xmlns:p14="http://schemas.microsoft.com/office/powerpoint/2010/main" val="1898776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93EC-F5E5-F444-8685-98D7A80338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138C35-7FF9-800B-7249-20D8CF625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D238DC-18EA-E6A7-0AE6-9A9835ADB61A}"/>
              </a:ext>
            </a:extLst>
          </p:cNvPr>
          <p:cNvSpPr>
            <a:spLocks noGrp="1"/>
          </p:cNvSpPr>
          <p:nvPr>
            <p:ph type="dt" sz="half" idx="10"/>
          </p:nvPr>
        </p:nvSpPr>
        <p:spPr/>
        <p:txBody>
          <a:bodyPr/>
          <a:lstStyle/>
          <a:p>
            <a:fld id="{73C3BD54-29B9-3D42-B178-776ED395AA85}" type="datetimeFigureOut">
              <a:rPr lang="en-US" smtClean="0"/>
              <a:pPr/>
              <a:t>9/19/24</a:t>
            </a:fld>
            <a:endParaRPr lang="en-US" sz="1400"/>
          </a:p>
        </p:txBody>
      </p:sp>
      <p:sp>
        <p:nvSpPr>
          <p:cNvPr id="5" name="Footer Placeholder 4">
            <a:extLst>
              <a:ext uri="{FF2B5EF4-FFF2-40B4-BE49-F238E27FC236}">
                <a16:creationId xmlns:a16="http://schemas.microsoft.com/office/drawing/2014/main" id="{F1E69374-88FA-E0E4-6061-94D52939D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F20D2B-BDE1-908E-694F-5AEF86DE4DB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4609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9D89B-B36C-3DEA-85C5-529D314ED7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D9957D-33F8-FF44-867D-4E08ED018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8C6EB-2BB8-2841-8EE8-CF6B78D190A3}"/>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5" name="Footer Placeholder 4">
            <a:extLst>
              <a:ext uri="{FF2B5EF4-FFF2-40B4-BE49-F238E27FC236}">
                <a16:creationId xmlns:a16="http://schemas.microsoft.com/office/drawing/2014/main" id="{A2D1F0A3-0E3E-44BC-3785-1AE3F8AD4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DC95C-E8A5-2218-C7A7-7E8A5BCF5C1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9069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953942-CE37-DB46-2ECD-6662559029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7C8B8B-502E-5B1C-28F4-8BC9EB53F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D318D-D22C-6603-F1BE-8ABBAF7DF778}"/>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5" name="Footer Placeholder 4">
            <a:extLst>
              <a:ext uri="{FF2B5EF4-FFF2-40B4-BE49-F238E27FC236}">
                <a16:creationId xmlns:a16="http://schemas.microsoft.com/office/drawing/2014/main" id="{E746457E-339E-C156-7DBF-46B052393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1F8C5-267B-A1CE-CA04-B8221F128858}"/>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500137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70699-A585-C805-9884-482B2FAA5D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D9676B-3597-DA93-C403-E4072AC2B3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84FAB9-0A87-E48B-CFBF-028AE5B2BE98}"/>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5" name="Footer Placeholder 4">
            <a:extLst>
              <a:ext uri="{FF2B5EF4-FFF2-40B4-BE49-F238E27FC236}">
                <a16:creationId xmlns:a16="http://schemas.microsoft.com/office/drawing/2014/main" id="{176A7942-EE35-58D0-53B0-E4895CCD2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88BEE-B3B8-B62D-84C8-C1EB706EB1F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5424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C139-F628-A92E-73E5-605A501E3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CA33E-4360-E1D5-049F-7C28A7B9CF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34A91-2418-A8CF-6D68-470B3F1DDAA0}"/>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5" name="Footer Placeholder 4">
            <a:extLst>
              <a:ext uri="{FF2B5EF4-FFF2-40B4-BE49-F238E27FC236}">
                <a16:creationId xmlns:a16="http://schemas.microsoft.com/office/drawing/2014/main" id="{6955E0D5-CCA8-5564-2894-42CA77E9C0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E54E2-CB5F-292E-2360-FB066EC8B8AC}"/>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7171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5CDCD-5549-FEDF-4E6A-1FDB9BB46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ED0DB9-5D43-9FE3-34F0-3D2ACD1C91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6D28DB-A1D6-ADD0-5970-92C7E90C6B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6630E0-6486-5E51-C585-01716E4C0B2C}"/>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6" name="Footer Placeholder 5">
            <a:extLst>
              <a:ext uri="{FF2B5EF4-FFF2-40B4-BE49-F238E27FC236}">
                <a16:creationId xmlns:a16="http://schemas.microsoft.com/office/drawing/2014/main" id="{D6EB0E87-3BFE-76FD-1E2C-E416E14EE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7B711-A859-FDA4-C40B-853B87BBD401}"/>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2144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A0AB4-6EFD-D3F3-3F04-64DFA4682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B21533-B96A-A77B-DBF0-EDFB8DD44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350E3-5565-4ECE-CF4B-EB72C68E7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26FCE2-AEE4-2303-80CE-A182C84F5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57560B-1B15-661E-9FA5-56F940F39B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7DDF28-3650-D9AB-C600-B8A2ED0C4384}"/>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8" name="Footer Placeholder 7">
            <a:extLst>
              <a:ext uri="{FF2B5EF4-FFF2-40B4-BE49-F238E27FC236}">
                <a16:creationId xmlns:a16="http://schemas.microsoft.com/office/drawing/2014/main" id="{65340271-7E0B-32C4-0D8A-61D039CFAF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8B85E6-74A5-98C6-EFF7-122051E7FB4E}"/>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702151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ED922-C368-7610-62A9-7B3D0FE448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27C048-DE7D-098E-8A45-456635580F0F}"/>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4" name="Footer Placeholder 3">
            <a:extLst>
              <a:ext uri="{FF2B5EF4-FFF2-40B4-BE49-F238E27FC236}">
                <a16:creationId xmlns:a16="http://schemas.microsoft.com/office/drawing/2014/main" id="{882A0C3A-CD03-D4FA-9F18-81B3C2705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A809EC-C1EC-308D-9B61-9BD9E59B029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5105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CCC38-C357-EF32-8338-1BCF0FAAA447}"/>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3" name="Footer Placeholder 2">
            <a:extLst>
              <a:ext uri="{FF2B5EF4-FFF2-40B4-BE49-F238E27FC236}">
                <a16:creationId xmlns:a16="http://schemas.microsoft.com/office/drawing/2014/main" id="{A9756605-D007-7141-5AC7-FD2BE9C858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9EB495-9E39-C97E-8B1C-E19399E30276}"/>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74570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A2E33-BC24-8EF0-D336-83CD6F6ECB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D970A-85F9-6098-EA50-67999EBFE7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237E6D-C1BF-5E1C-6CBA-71C801BDD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ABBB7-CF9A-DDC1-261E-F08D63066212}"/>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6" name="Footer Placeholder 5">
            <a:extLst>
              <a:ext uri="{FF2B5EF4-FFF2-40B4-BE49-F238E27FC236}">
                <a16:creationId xmlns:a16="http://schemas.microsoft.com/office/drawing/2014/main" id="{01F7D72F-1C32-A727-6795-4502B6A2F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501AE0-9370-52B0-2D93-E20318C377BA}"/>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5508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B79C7-0B83-735D-FDF8-1A6CBAB6E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BCCFA2-1FAA-790A-4C85-BCEF629FF3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76064A-0271-D8DE-2998-3C5CA1973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5CC3D-71CE-2A1F-A95A-ED58AD3C0AF2}"/>
              </a:ext>
            </a:extLst>
          </p:cNvPr>
          <p:cNvSpPr>
            <a:spLocks noGrp="1"/>
          </p:cNvSpPr>
          <p:nvPr>
            <p:ph type="dt" sz="half" idx="10"/>
          </p:nvPr>
        </p:nvSpPr>
        <p:spPr/>
        <p:txBody>
          <a:bodyPr/>
          <a:lstStyle/>
          <a:p>
            <a:fld id="{73C3BD54-29B9-3D42-B178-776ED395AA85}" type="datetimeFigureOut">
              <a:rPr lang="en-US" smtClean="0"/>
              <a:t>9/19/24</a:t>
            </a:fld>
            <a:endParaRPr lang="en-US"/>
          </a:p>
        </p:txBody>
      </p:sp>
      <p:sp>
        <p:nvSpPr>
          <p:cNvPr id="6" name="Footer Placeholder 5">
            <a:extLst>
              <a:ext uri="{FF2B5EF4-FFF2-40B4-BE49-F238E27FC236}">
                <a16:creationId xmlns:a16="http://schemas.microsoft.com/office/drawing/2014/main" id="{077E5868-463C-0437-0202-A57EB74F20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D7CC1-45B5-9410-2D2E-A843E8A61A8D}"/>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89850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7AD6D-2461-5352-2F2C-AD1D9F210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DEFFD9-AE20-877D-C10F-99B6AB703D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0051F-2D2C-89BF-B0BE-8F79C129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3BD54-29B9-3D42-B178-776ED395AA85}" type="datetimeFigureOut">
              <a:rPr lang="en-US" smtClean="0"/>
              <a:pPr/>
              <a:t>9/19/24</a:t>
            </a:fld>
            <a:endParaRPr lang="en-US"/>
          </a:p>
        </p:txBody>
      </p:sp>
      <p:sp>
        <p:nvSpPr>
          <p:cNvPr id="5" name="Footer Placeholder 4">
            <a:extLst>
              <a:ext uri="{FF2B5EF4-FFF2-40B4-BE49-F238E27FC236}">
                <a16:creationId xmlns:a16="http://schemas.microsoft.com/office/drawing/2014/main" id="{985D7046-F610-9DC3-7BB9-79C2D670D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FE4543-5D87-BB33-FBDB-9ACBACD50A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245607163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3" descr="Hexagonal background with blue neon lights">
            <a:extLst>
              <a:ext uri="{FF2B5EF4-FFF2-40B4-BE49-F238E27FC236}">
                <a16:creationId xmlns:a16="http://schemas.microsoft.com/office/drawing/2014/main" id="{36F22231-9C1D-2FB5-BDD6-338EE8873758}"/>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9D5C3BD-D644-271C-8177-21218ABB581B}"/>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Loss Cost Model Building</a:t>
            </a:r>
          </a:p>
        </p:txBody>
      </p:sp>
      <p:sp>
        <p:nvSpPr>
          <p:cNvPr id="3" name="Subtitle 2">
            <a:extLst>
              <a:ext uri="{FF2B5EF4-FFF2-40B4-BE49-F238E27FC236}">
                <a16:creationId xmlns:a16="http://schemas.microsoft.com/office/drawing/2014/main" id="{D60B007D-1244-1BD2-9F67-85EEE2CB705B}"/>
              </a:ext>
            </a:extLst>
          </p:cNvPr>
          <p:cNvSpPr>
            <a:spLocks noGrp="1"/>
          </p:cNvSpPr>
          <p:nvPr>
            <p:ph type="subTitle" idx="1"/>
          </p:nvPr>
        </p:nvSpPr>
        <p:spPr>
          <a:xfrm>
            <a:off x="965200" y="4572002"/>
            <a:ext cx="10261600" cy="1202995"/>
          </a:xfrm>
        </p:spPr>
        <p:txBody>
          <a:bodyPr>
            <a:normAutofit/>
          </a:bodyPr>
          <a:lstStyle/>
          <a:p>
            <a:pPr algn="l"/>
            <a:r>
              <a:rPr lang="en-US" sz="3200"/>
              <a:t>Vani S. and </a:t>
            </a:r>
            <a:r>
              <a:rPr lang="en-US" sz="3200" err="1"/>
              <a:t>Aurelya</a:t>
            </a:r>
            <a:r>
              <a:rPr lang="en-US" sz="3200"/>
              <a:t> W.</a:t>
            </a:r>
          </a:p>
        </p:txBody>
      </p:sp>
    </p:spTree>
    <p:extLst>
      <p:ext uri="{BB962C8B-B14F-4D97-AF65-F5344CB8AC3E}">
        <p14:creationId xmlns:p14="http://schemas.microsoft.com/office/powerpoint/2010/main" val="19047897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F7719DE-84D6-7D41-4895-0A36FF2C08BF}"/>
              </a:ext>
            </a:extLst>
          </p:cNvPr>
          <p:cNvGraphicFramePr>
            <a:graphicFrameLocks noGrp="1"/>
          </p:cNvGraphicFramePr>
          <p:nvPr>
            <p:ph idx="1"/>
            <p:extLst>
              <p:ext uri="{D42A27DB-BD31-4B8C-83A1-F6EECF244321}">
                <p14:modId xmlns:p14="http://schemas.microsoft.com/office/powerpoint/2010/main" val="580794899"/>
              </p:ext>
            </p:extLst>
          </p:nvPr>
        </p:nvGraphicFramePr>
        <p:xfrm>
          <a:off x="198783" y="238539"/>
          <a:ext cx="11741426" cy="6475856"/>
        </p:xfrm>
        <a:graphic>
          <a:graphicData uri="http://schemas.openxmlformats.org/drawingml/2006/table">
            <a:tbl>
              <a:tblPr firstRow="1" bandRow="1">
                <a:tableStyleId>{5940675A-B579-460E-94D1-54222C63F5DA}</a:tableStyleId>
              </a:tblPr>
              <a:tblGrid>
                <a:gridCol w="9988875">
                  <a:extLst>
                    <a:ext uri="{9D8B030D-6E8A-4147-A177-3AD203B41FA5}">
                      <a16:colId xmlns:a16="http://schemas.microsoft.com/office/drawing/2014/main" val="2303252192"/>
                    </a:ext>
                  </a:extLst>
                </a:gridCol>
                <a:gridCol w="1752551">
                  <a:extLst>
                    <a:ext uri="{9D8B030D-6E8A-4147-A177-3AD203B41FA5}">
                      <a16:colId xmlns:a16="http://schemas.microsoft.com/office/drawing/2014/main" val="424378339"/>
                    </a:ext>
                  </a:extLst>
                </a:gridCol>
              </a:tblGrid>
              <a:tr h="371679">
                <a:tc>
                  <a:txBody>
                    <a:bodyPr/>
                    <a:lstStyle/>
                    <a:p>
                      <a:r>
                        <a:rPr lang="en-US" sz="1600" b="1">
                          <a:solidFill>
                            <a:schemeClr val="bg1"/>
                          </a:solidFill>
                        </a:rPr>
                        <a:t>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sz="1600" b="1">
                          <a:solidFill>
                            <a:schemeClr val="bg1"/>
                          </a:solidFill>
                        </a:rPr>
                        <a:t>CV mean Gini</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957002833"/>
                  </a:ext>
                </a:extLst>
              </a:tr>
              <a:tr h="384652">
                <a:tc>
                  <a:txBody>
                    <a:bodyPr/>
                    <a:lstStyle/>
                    <a:p>
                      <a:r>
                        <a:rPr lang="en-US" sz="1600"/>
                        <a:t>severity ~ </a:t>
                      </a:r>
                      <a:r>
                        <a:rPr lang="en-US" sz="1600" err="1"/>
                        <a:t>AY_factor</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0.07391234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8860488"/>
                  </a:ext>
                </a:extLst>
              </a:tr>
              <a:tr h="384652">
                <a:tc>
                  <a:txBody>
                    <a:bodyPr/>
                    <a:lstStyle/>
                    <a:p>
                      <a:r>
                        <a:rPr lang="en-US" sz="1600"/>
                        <a:t>severity ~ </a:t>
                      </a:r>
                      <a:r>
                        <a:rPr lang="en-US" sz="1600" err="1"/>
                        <a:t>AY_factor</a:t>
                      </a:r>
                      <a:r>
                        <a:rPr lang="en-US" sz="1600"/>
                        <a:t> + </a:t>
                      </a:r>
                      <a:r>
                        <a:rPr lang="en-US" sz="1600" err="1"/>
                        <a:t>new_policy</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0.09874314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325019788"/>
                  </a:ext>
                </a:extLst>
              </a:tr>
              <a:tr h="384652">
                <a:tc>
                  <a:txBody>
                    <a:bodyPr/>
                    <a:lstStyle/>
                    <a:p>
                      <a:r>
                        <a:rPr lang="en-US" sz="1600"/>
                        <a:t>severity ~ </a:t>
                      </a:r>
                      <a:r>
                        <a:rPr lang="en-US" sz="1600" err="1"/>
                        <a:t>AY_factor</a:t>
                      </a:r>
                      <a:r>
                        <a:rPr lang="en-US" sz="1600"/>
                        <a:t> + </a:t>
                      </a:r>
                      <a:r>
                        <a:rPr lang="en-US" sz="1600" err="1"/>
                        <a:t>new_policy</a:t>
                      </a:r>
                      <a:r>
                        <a:rPr lang="en-US" sz="1600"/>
                        <a:t> + </a:t>
                      </a:r>
                      <a:r>
                        <a:rPr lang="en-US" sz="1600" err="1"/>
                        <a:t>vehicle_age</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0.24061942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8457070"/>
                  </a:ext>
                </a:extLst>
              </a:tr>
              <a:tr h="384652">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 </a:t>
                      </a:r>
                      <a:r>
                        <a:rPr lang="en-US" sz="1600" err="1"/>
                        <a:t>new_policy</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0.26318008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553819947"/>
                  </a:ext>
                </a:extLst>
              </a:tr>
              <a:tr h="384652">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 </a:t>
                      </a:r>
                      <a:r>
                        <a:rPr lang="en-US" sz="1600" err="1"/>
                        <a:t>Liab_driving_record_Ind</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0.27186995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70252328"/>
                  </a:ext>
                </a:extLst>
              </a:tr>
              <a:tr h="622689">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a:t>
                      </a:r>
                    </a:p>
                    <a:p>
                      <a:r>
                        <a:rPr lang="en-US" sz="1600"/>
                        <a:t>            </a:t>
                      </a:r>
                      <a:r>
                        <a:rPr lang="en-US" sz="1600" err="1"/>
                        <a:t>Liab_driving_record_Ind</a:t>
                      </a:r>
                      <a:r>
                        <a:rPr lang="en-US" sz="1600"/>
                        <a:t> + </a:t>
                      </a:r>
                      <a:r>
                        <a:rPr lang="en-US" sz="1600" err="1"/>
                        <a:t>Marital_status_Ind</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0.27412673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8105922"/>
                  </a:ext>
                </a:extLst>
              </a:tr>
              <a:tr h="889557">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 </a:t>
                      </a:r>
                    </a:p>
                    <a:p>
                      <a:r>
                        <a:rPr lang="en-US" sz="1600"/>
                        <a:t>            + </a:t>
                      </a:r>
                      <a:r>
                        <a:rPr lang="en-US" sz="1600" err="1"/>
                        <a:t>Marital_status_Ind</a:t>
                      </a:r>
                      <a:r>
                        <a:rPr lang="en-US" sz="1600"/>
                        <a:t> + </a:t>
                      </a:r>
                      <a:r>
                        <a:rPr lang="en-US" sz="1600" err="1"/>
                        <a:t>Liab_driving_record_Ind</a:t>
                      </a:r>
                      <a:r>
                        <a:rPr lang="en-US" sz="1600"/>
                        <a:t> +</a:t>
                      </a:r>
                    </a:p>
                    <a:p>
                      <a:r>
                        <a:rPr lang="en-US" sz="1600"/>
                        <a:t>            Num_at_fault_claims_past_1_yr_Ind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0.27421537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306092108"/>
                  </a:ext>
                </a:extLst>
              </a:tr>
              <a:tr h="889557">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 </a:t>
                      </a:r>
                    </a:p>
                    <a:p>
                      <a:r>
                        <a:rPr lang="en-US" sz="1600"/>
                        <a:t>            </a:t>
                      </a:r>
                      <a:r>
                        <a:rPr lang="en-US" sz="1600" err="1"/>
                        <a:t>Liab_driving_record_Ind</a:t>
                      </a:r>
                      <a:r>
                        <a:rPr lang="en-US" sz="1600"/>
                        <a:t> + </a:t>
                      </a:r>
                      <a:r>
                        <a:rPr lang="en-US" sz="1600" err="1"/>
                        <a:t>Marital_status_Ind</a:t>
                      </a:r>
                      <a:r>
                        <a:rPr lang="en-US" sz="1600"/>
                        <a:t> +</a:t>
                      </a:r>
                    </a:p>
                    <a:p>
                      <a:r>
                        <a:rPr lang="en-US" sz="1600"/>
                        <a:t>            Num_at_fault_claims_past_1_yr_Ind + </a:t>
                      </a:r>
                      <a:r>
                        <a:rPr lang="en-US" sz="1600" err="1"/>
                        <a:t>Vehicle_retail_price</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0.28624359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63689601"/>
                  </a:ext>
                </a:extLst>
              </a:tr>
              <a:tr h="889557">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 </a:t>
                      </a:r>
                    </a:p>
                    <a:p>
                      <a:r>
                        <a:rPr lang="en-US" sz="1600"/>
                        <a:t>            </a:t>
                      </a:r>
                      <a:r>
                        <a:rPr lang="en-US" sz="1600" err="1"/>
                        <a:t>Liab_driving_record_Ind</a:t>
                      </a:r>
                      <a:r>
                        <a:rPr lang="en-US" sz="1600"/>
                        <a:t> + </a:t>
                      </a:r>
                      <a:r>
                        <a:rPr lang="en-US" sz="1600" err="1"/>
                        <a:t>Marital_status_Ind</a:t>
                      </a:r>
                      <a:r>
                        <a:rPr lang="en-US" sz="1600"/>
                        <a:t> +</a:t>
                      </a:r>
                    </a:p>
                    <a:p>
                      <a:r>
                        <a:rPr lang="en-US" sz="1600"/>
                        <a:t>            Num_at_fault_claims_past_1_yr_Ind + </a:t>
                      </a:r>
                      <a:r>
                        <a:rPr lang="en-US" sz="1600" err="1"/>
                        <a:t>Vehicle_horsepower</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0.27797495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75798119"/>
                  </a:ext>
                </a:extLst>
              </a:tr>
              <a:tr h="889557">
                <a:tc>
                  <a:txBody>
                    <a:bodyPr/>
                    <a:lstStyle/>
                    <a:p>
                      <a:r>
                        <a:rPr lang="en-US" sz="1600"/>
                        <a:t>severity ~ </a:t>
                      </a:r>
                      <a:r>
                        <a:rPr lang="en-US" sz="1600" err="1"/>
                        <a:t>AY_factor</a:t>
                      </a:r>
                      <a:r>
                        <a:rPr lang="en-US" sz="1600"/>
                        <a:t> + </a:t>
                      </a:r>
                      <a:r>
                        <a:rPr lang="en-US" sz="1600" err="1"/>
                        <a:t>vehicle_age</a:t>
                      </a:r>
                      <a:r>
                        <a:rPr lang="en-US" sz="1600"/>
                        <a:t> +</a:t>
                      </a:r>
                      <a:r>
                        <a:rPr lang="en-US" sz="1600" err="1"/>
                        <a:t>agecat</a:t>
                      </a:r>
                      <a:r>
                        <a:rPr lang="en-US" sz="1600"/>
                        <a:t> + </a:t>
                      </a:r>
                    </a:p>
                    <a:p>
                      <a:r>
                        <a:rPr lang="en-US" sz="1600"/>
                        <a:t>             </a:t>
                      </a:r>
                      <a:r>
                        <a:rPr lang="en-US" sz="1600" err="1"/>
                        <a:t>Liab_driving_record_Ind</a:t>
                      </a:r>
                      <a:r>
                        <a:rPr lang="en-US" sz="1600"/>
                        <a:t> + </a:t>
                      </a:r>
                      <a:r>
                        <a:rPr lang="en-US" sz="1600" err="1"/>
                        <a:t>Marital_status_Ind</a:t>
                      </a:r>
                      <a:r>
                        <a:rPr lang="en-US" sz="1600"/>
                        <a:t> +</a:t>
                      </a:r>
                    </a:p>
                    <a:p>
                      <a:r>
                        <a:rPr lang="en-US" sz="1600"/>
                        <a:t>             Num_at_fault_claims_past_1_yr_Ind + </a:t>
                      </a:r>
                      <a:r>
                        <a:rPr lang="en-US" sz="1600" err="1"/>
                        <a:t>Vehicle_wheelbase</a:t>
                      </a:r>
                      <a:endParaRPr lang="en-US" sz="160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 0.27522263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137348189"/>
                  </a:ext>
                </a:extLst>
              </a:tr>
            </a:tbl>
          </a:graphicData>
        </a:graphic>
      </p:graphicFrame>
      <p:sp>
        <p:nvSpPr>
          <p:cNvPr id="5" name="Rectangle 4">
            <a:extLst>
              <a:ext uri="{FF2B5EF4-FFF2-40B4-BE49-F238E27FC236}">
                <a16:creationId xmlns:a16="http://schemas.microsoft.com/office/drawing/2014/main" id="{D565CB15-EF64-A792-3631-C055B0D82141}"/>
              </a:ext>
            </a:extLst>
          </p:cNvPr>
          <p:cNvSpPr/>
          <p:nvPr/>
        </p:nvSpPr>
        <p:spPr>
          <a:xfrm>
            <a:off x="198783" y="4045907"/>
            <a:ext cx="11741426" cy="1791222"/>
          </a:xfrm>
          <a:prstGeom prst="rect">
            <a:avLst/>
          </a:prstGeom>
          <a:noFill/>
          <a:ln w="57150">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42A826-5902-BDD7-C695-BDA1902B4397}"/>
              </a:ext>
            </a:extLst>
          </p:cNvPr>
          <p:cNvSpPr txBox="1"/>
          <p:nvPr/>
        </p:nvSpPr>
        <p:spPr>
          <a:xfrm>
            <a:off x="6096000" y="3008243"/>
            <a:ext cx="3445565" cy="646331"/>
          </a:xfrm>
          <a:prstGeom prst="rect">
            <a:avLst/>
          </a:prstGeom>
          <a:solidFill>
            <a:srgbClr val="FFFF00"/>
          </a:solidFill>
        </p:spPr>
        <p:txBody>
          <a:bodyPr wrap="square" rtlCol="0">
            <a:spAutoFit/>
          </a:bodyPr>
          <a:lstStyle/>
          <a:p>
            <a:r>
              <a:rPr lang="en-US"/>
              <a:t>We will test these 2 models on our holdout data!</a:t>
            </a:r>
          </a:p>
        </p:txBody>
      </p:sp>
    </p:spTree>
    <p:extLst>
      <p:ext uri="{BB962C8B-B14F-4D97-AF65-F5344CB8AC3E}">
        <p14:creationId xmlns:p14="http://schemas.microsoft.com/office/powerpoint/2010/main" val="69246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CD56D-6AA2-AE3D-8D27-39529AE3B65C}"/>
              </a:ext>
            </a:extLst>
          </p:cNvPr>
          <p:cNvSpPr>
            <a:spLocks noGrp="1"/>
          </p:cNvSpPr>
          <p:nvPr>
            <p:ph type="title"/>
          </p:nvPr>
        </p:nvSpPr>
        <p:spPr>
          <a:xfrm>
            <a:off x="838800" y="363600"/>
            <a:ext cx="10515600" cy="1205948"/>
          </a:xfrm>
        </p:spPr>
        <p:txBody>
          <a:bodyPr vert="horz" lIns="91440" tIns="45720" rIns="91440" bIns="45720" rtlCol="0" anchor="ctr">
            <a:normAutofit/>
          </a:bodyPr>
          <a:lstStyle/>
          <a:p>
            <a:r>
              <a:rPr lang="en-US" b="1" kern="1200">
                <a:solidFill>
                  <a:schemeClr val="tx1"/>
                </a:solidFill>
                <a:latin typeface="+mj-lt"/>
                <a:ea typeface="+mj-ea"/>
                <a:cs typeface="+mj-cs"/>
              </a:rPr>
              <a:t>Error Assumptions</a:t>
            </a:r>
          </a:p>
        </p:txBody>
      </p:sp>
      <p:pic>
        <p:nvPicPr>
          <p:cNvPr id="9" name="Picture 8">
            <a:extLst>
              <a:ext uri="{FF2B5EF4-FFF2-40B4-BE49-F238E27FC236}">
                <a16:creationId xmlns:a16="http://schemas.microsoft.com/office/drawing/2014/main" id="{C3F34732-F92C-8F47-1BEF-38498830DA0B}"/>
              </a:ext>
            </a:extLst>
          </p:cNvPr>
          <p:cNvPicPr>
            <a:picLocks noChangeAspect="1"/>
          </p:cNvPicPr>
          <p:nvPr/>
        </p:nvPicPr>
        <p:blipFill>
          <a:blip r:embed="rId3"/>
          <a:stretch>
            <a:fillRect/>
          </a:stretch>
        </p:blipFill>
        <p:spPr>
          <a:xfrm>
            <a:off x="387233" y="1324366"/>
            <a:ext cx="3797536" cy="2753213"/>
          </a:xfrm>
          <a:prstGeom prst="rect">
            <a:avLst/>
          </a:prstGeom>
        </p:spPr>
      </p:pic>
      <p:pic>
        <p:nvPicPr>
          <p:cNvPr id="8" name="Content Placeholder 7">
            <a:extLst>
              <a:ext uri="{FF2B5EF4-FFF2-40B4-BE49-F238E27FC236}">
                <a16:creationId xmlns:a16="http://schemas.microsoft.com/office/drawing/2014/main" id="{DA597996-5A3B-31C9-7AF5-EDC67CE1BA51}"/>
              </a:ext>
            </a:extLst>
          </p:cNvPr>
          <p:cNvPicPr>
            <a:picLocks noGrp="1" noChangeAspect="1"/>
          </p:cNvPicPr>
          <p:nvPr>
            <p:ph idx="1"/>
          </p:nvPr>
        </p:nvPicPr>
        <p:blipFill>
          <a:blip r:embed="rId4"/>
          <a:stretch>
            <a:fillRect/>
          </a:stretch>
        </p:blipFill>
        <p:spPr>
          <a:xfrm>
            <a:off x="4197232" y="1442516"/>
            <a:ext cx="3797536" cy="2753213"/>
          </a:xfrm>
          <a:prstGeom prst="rect">
            <a:avLst/>
          </a:prstGeom>
        </p:spPr>
      </p:pic>
      <p:pic>
        <p:nvPicPr>
          <p:cNvPr id="7" name="Picture 6">
            <a:extLst>
              <a:ext uri="{FF2B5EF4-FFF2-40B4-BE49-F238E27FC236}">
                <a16:creationId xmlns:a16="http://schemas.microsoft.com/office/drawing/2014/main" id="{718FAF5B-7289-D50C-FA4F-4DD870FD9DD7}"/>
              </a:ext>
            </a:extLst>
          </p:cNvPr>
          <p:cNvPicPr>
            <a:picLocks noChangeAspect="1"/>
          </p:cNvPicPr>
          <p:nvPr/>
        </p:nvPicPr>
        <p:blipFill>
          <a:blip r:embed="rId5"/>
          <a:stretch>
            <a:fillRect/>
          </a:stretch>
        </p:blipFill>
        <p:spPr>
          <a:xfrm>
            <a:off x="7991308" y="1439650"/>
            <a:ext cx="3797536" cy="2753213"/>
          </a:xfrm>
          <a:prstGeom prst="rect">
            <a:avLst/>
          </a:prstGeom>
        </p:spPr>
      </p:pic>
      <p:pic>
        <p:nvPicPr>
          <p:cNvPr id="10" name="Picture 9">
            <a:extLst>
              <a:ext uri="{FF2B5EF4-FFF2-40B4-BE49-F238E27FC236}">
                <a16:creationId xmlns:a16="http://schemas.microsoft.com/office/drawing/2014/main" id="{B25996FC-CBB6-8F8B-2856-8304C8D6AD52}"/>
              </a:ext>
            </a:extLst>
          </p:cNvPr>
          <p:cNvPicPr>
            <a:picLocks noChangeAspect="1"/>
          </p:cNvPicPr>
          <p:nvPr/>
        </p:nvPicPr>
        <p:blipFill>
          <a:blip r:embed="rId6"/>
          <a:stretch>
            <a:fillRect/>
          </a:stretch>
        </p:blipFill>
        <p:spPr>
          <a:xfrm>
            <a:off x="8004605" y="4110983"/>
            <a:ext cx="3810000" cy="2755900"/>
          </a:xfrm>
          <a:prstGeom prst="rect">
            <a:avLst/>
          </a:prstGeom>
        </p:spPr>
      </p:pic>
      <p:pic>
        <p:nvPicPr>
          <p:cNvPr id="11" name="Picture 10">
            <a:extLst>
              <a:ext uri="{FF2B5EF4-FFF2-40B4-BE49-F238E27FC236}">
                <a16:creationId xmlns:a16="http://schemas.microsoft.com/office/drawing/2014/main" id="{27133640-2688-520A-174B-6581115A9742}"/>
              </a:ext>
            </a:extLst>
          </p:cNvPr>
          <p:cNvPicPr>
            <a:picLocks noChangeAspect="1"/>
          </p:cNvPicPr>
          <p:nvPr/>
        </p:nvPicPr>
        <p:blipFill>
          <a:blip r:embed="rId7"/>
          <a:stretch>
            <a:fillRect/>
          </a:stretch>
        </p:blipFill>
        <p:spPr>
          <a:xfrm>
            <a:off x="4187395" y="4107724"/>
            <a:ext cx="3807373" cy="2754000"/>
          </a:xfrm>
          <a:prstGeom prst="rect">
            <a:avLst/>
          </a:prstGeom>
        </p:spPr>
      </p:pic>
      <p:pic>
        <p:nvPicPr>
          <p:cNvPr id="12" name="Picture 11">
            <a:extLst>
              <a:ext uri="{FF2B5EF4-FFF2-40B4-BE49-F238E27FC236}">
                <a16:creationId xmlns:a16="http://schemas.microsoft.com/office/drawing/2014/main" id="{08F6848C-88E3-212E-49F4-EA2838099533}"/>
              </a:ext>
            </a:extLst>
          </p:cNvPr>
          <p:cNvPicPr>
            <a:picLocks noChangeAspect="1"/>
          </p:cNvPicPr>
          <p:nvPr/>
        </p:nvPicPr>
        <p:blipFill>
          <a:blip r:embed="rId8"/>
          <a:stretch>
            <a:fillRect/>
          </a:stretch>
        </p:blipFill>
        <p:spPr>
          <a:xfrm>
            <a:off x="374770" y="4077579"/>
            <a:ext cx="3810000" cy="2755900"/>
          </a:xfrm>
          <a:prstGeom prst="rect">
            <a:avLst/>
          </a:prstGeom>
        </p:spPr>
      </p:pic>
      <p:sp>
        <p:nvSpPr>
          <p:cNvPr id="13" name="Rectangle 12">
            <a:extLst>
              <a:ext uri="{FF2B5EF4-FFF2-40B4-BE49-F238E27FC236}">
                <a16:creationId xmlns:a16="http://schemas.microsoft.com/office/drawing/2014/main" id="{DFAA4DC4-83B7-EF46-8153-726266C31371}"/>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712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FAF3-170F-694C-82DB-25C7D80F6298}"/>
              </a:ext>
            </a:extLst>
          </p:cNvPr>
          <p:cNvSpPr>
            <a:spLocks noGrp="1"/>
          </p:cNvSpPr>
          <p:nvPr>
            <p:ph type="title"/>
          </p:nvPr>
        </p:nvSpPr>
        <p:spPr/>
        <p:txBody>
          <a:bodyPr/>
          <a:lstStyle/>
          <a:p>
            <a:r>
              <a:rPr lang="en-US" b="1"/>
              <a:t>Simple Quantile Plot</a:t>
            </a:r>
          </a:p>
        </p:txBody>
      </p:sp>
      <p:pic>
        <p:nvPicPr>
          <p:cNvPr id="4" name="Content Placeholder 3">
            <a:extLst>
              <a:ext uri="{FF2B5EF4-FFF2-40B4-BE49-F238E27FC236}">
                <a16:creationId xmlns:a16="http://schemas.microsoft.com/office/drawing/2014/main" id="{AF5E0B8C-6151-9440-8755-7745DB2B6305}"/>
              </a:ext>
            </a:extLst>
          </p:cNvPr>
          <p:cNvPicPr>
            <a:picLocks noGrp="1" noChangeAspect="1"/>
          </p:cNvPicPr>
          <p:nvPr>
            <p:ph idx="1"/>
          </p:nvPr>
        </p:nvPicPr>
        <p:blipFill>
          <a:blip r:embed="rId2"/>
          <a:stretch>
            <a:fillRect/>
          </a:stretch>
        </p:blipFill>
        <p:spPr>
          <a:xfrm>
            <a:off x="156000" y="1928682"/>
            <a:ext cx="5940000" cy="3682800"/>
          </a:xfrm>
          <a:prstGeom prst="rect">
            <a:avLst/>
          </a:prstGeom>
        </p:spPr>
      </p:pic>
      <p:pic>
        <p:nvPicPr>
          <p:cNvPr id="5" name="Picture 4">
            <a:extLst>
              <a:ext uri="{FF2B5EF4-FFF2-40B4-BE49-F238E27FC236}">
                <a16:creationId xmlns:a16="http://schemas.microsoft.com/office/drawing/2014/main" id="{EAA67229-7564-4640-B447-DE151938A381}"/>
              </a:ext>
            </a:extLst>
          </p:cNvPr>
          <p:cNvPicPr>
            <a:picLocks noChangeAspect="1"/>
          </p:cNvPicPr>
          <p:nvPr/>
        </p:nvPicPr>
        <p:blipFill>
          <a:blip r:embed="rId3"/>
          <a:stretch>
            <a:fillRect/>
          </a:stretch>
        </p:blipFill>
        <p:spPr>
          <a:xfrm>
            <a:off x="6096000" y="1928682"/>
            <a:ext cx="5940000" cy="3682800"/>
          </a:xfrm>
          <a:prstGeom prst="rect">
            <a:avLst/>
          </a:prstGeom>
        </p:spPr>
      </p:pic>
      <p:sp>
        <p:nvSpPr>
          <p:cNvPr id="6" name="Rectangle 5">
            <a:extLst>
              <a:ext uri="{FF2B5EF4-FFF2-40B4-BE49-F238E27FC236}">
                <a16:creationId xmlns:a16="http://schemas.microsoft.com/office/drawing/2014/main" id="{84067CC1-2E58-384E-BD55-F7CCBDDA2584}"/>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861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AD609B-AEA9-BD4B-8972-D13291DFE038}"/>
              </a:ext>
            </a:extLst>
          </p:cNvPr>
          <p:cNvSpPr/>
          <p:nvPr/>
        </p:nvSpPr>
        <p:spPr>
          <a:xfrm>
            <a:off x="0" y="0"/>
            <a:ext cx="7114784"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508EE4-EB17-414F-AC1A-0F73B2BFEF1F}"/>
              </a:ext>
            </a:extLst>
          </p:cNvPr>
          <p:cNvSpPr>
            <a:spLocks noGrp="1"/>
          </p:cNvSpPr>
          <p:nvPr>
            <p:ph type="title"/>
          </p:nvPr>
        </p:nvSpPr>
        <p:spPr/>
        <p:txBody>
          <a:bodyPr/>
          <a:lstStyle/>
          <a:p>
            <a:r>
              <a:rPr lang="en-US" b="1"/>
              <a:t>Double-Lift Chart</a:t>
            </a:r>
          </a:p>
        </p:txBody>
      </p:sp>
      <p:sp>
        <p:nvSpPr>
          <p:cNvPr id="4" name="Rectangle 3">
            <a:extLst>
              <a:ext uri="{FF2B5EF4-FFF2-40B4-BE49-F238E27FC236}">
                <a16:creationId xmlns:a16="http://schemas.microsoft.com/office/drawing/2014/main" id="{3AD2986F-A8AA-7944-9D2E-75A19499A688}"/>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EAE4332-EAB1-494C-B44A-47AD63FC68B3}"/>
              </a:ext>
            </a:extLst>
          </p:cNvPr>
          <p:cNvPicPr>
            <a:picLocks noChangeAspect="1"/>
          </p:cNvPicPr>
          <p:nvPr/>
        </p:nvPicPr>
        <p:blipFill>
          <a:blip r:embed="rId2"/>
          <a:stretch>
            <a:fillRect/>
          </a:stretch>
        </p:blipFill>
        <p:spPr>
          <a:xfrm>
            <a:off x="227392" y="2217298"/>
            <a:ext cx="6660000" cy="3613050"/>
          </a:xfrm>
          <a:prstGeom prst="rect">
            <a:avLst/>
          </a:prstGeom>
        </p:spPr>
      </p:pic>
      <p:sp>
        <p:nvSpPr>
          <p:cNvPr id="3" name="TextBox 2">
            <a:extLst>
              <a:ext uri="{FF2B5EF4-FFF2-40B4-BE49-F238E27FC236}">
                <a16:creationId xmlns:a16="http://schemas.microsoft.com/office/drawing/2014/main" id="{1962C512-4D58-31F8-DF80-4209F8A9C17C}"/>
              </a:ext>
            </a:extLst>
          </p:cNvPr>
          <p:cNvSpPr txBox="1"/>
          <p:nvPr/>
        </p:nvSpPr>
        <p:spPr>
          <a:xfrm>
            <a:off x="7342176" y="2828556"/>
            <a:ext cx="4341824" cy="2031325"/>
          </a:xfrm>
          <a:prstGeom prst="rect">
            <a:avLst/>
          </a:prstGeom>
          <a:noFill/>
        </p:spPr>
        <p:txBody>
          <a:bodyPr wrap="square" rtlCol="0">
            <a:spAutoFit/>
          </a:bodyPr>
          <a:lstStyle/>
          <a:p>
            <a:pPr marL="285750" indent="-285750" algn="l">
              <a:buFont typeface="Arial" panose="020B0604020202020204" pitchFamily="34" charset="0"/>
              <a:buChar char="•"/>
            </a:pPr>
            <a:r>
              <a:rPr lang="en-CA"/>
              <a:t>The retail price model performs better at the left tail of the data.</a:t>
            </a:r>
          </a:p>
          <a:p>
            <a:pPr marL="285750" indent="-285750" algn="l">
              <a:buFont typeface="Arial" panose="020B0604020202020204" pitchFamily="34" charset="0"/>
              <a:buChar char="•"/>
            </a:pPr>
            <a:r>
              <a:rPr lang="en-CA"/>
              <a:t>The horsepower model performs better at the right tail. </a:t>
            </a:r>
          </a:p>
          <a:p>
            <a:pPr marL="285750" indent="-285750" algn="l">
              <a:buFont typeface="Arial" panose="020B0604020202020204" pitchFamily="34" charset="0"/>
              <a:buChar char="•"/>
            </a:pPr>
            <a:r>
              <a:rPr lang="en-CA"/>
              <a:t>There is a lot of overlap between the 2 models near the middle of the data.</a:t>
            </a:r>
          </a:p>
          <a:p>
            <a:pPr algn="l"/>
            <a:endParaRPr lang="en-US"/>
          </a:p>
        </p:txBody>
      </p:sp>
    </p:spTree>
    <p:extLst>
      <p:ext uri="{BB962C8B-B14F-4D97-AF65-F5344CB8AC3E}">
        <p14:creationId xmlns:p14="http://schemas.microsoft.com/office/powerpoint/2010/main" val="1283053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62324-13FF-FFD4-2944-7C80D76463A7}"/>
              </a:ext>
            </a:extLst>
          </p:cNvPr>
          <p:cNvSpPr>
            <a:spLocks noGrp="1"/>
          </p:cNvSpPr>
          <p:nvPr>
            <p:ph type="title"/>
          </p:nvPr>
        </p:nvSpPr>
        <p:spPr/>
        <p:txBody>
          <a:bodyPr/>
          <a:lstStyle/>
          <a:p>
            <a:r>
              <a:rPr lang="en-US" b="1"/>
              <a:t>Picking the Final Severity Model</a:t>
            </a:r>
          </a:p>
        </p:txBody>
      </p:sp>
      <p:graphicFrame>
        <p:nvGraphicFramePr>
          <p:cNvPr id="4" name="Table 4">
            <a:extLst>
              <a:ext uri="{FF2B5EF4-FFF2-40B4-BE49-F238E27FC236}">
                <a16:creationId xmlns:a16="http://schemas.microsoft.com/office/drawing/2014/main" id="{6EDAB6C5-FF7E-2D0B-6CD0-B2D08B59CDBB}"/>
              </a:ext>
            </a:extLst>
          </p:cNvPr>
          <p:cNvGraphicFramePr>
            <a:graphicFrameLocks noGrp="1"/>
          </p:cNvGraphicFramePr>
          <p:nvPr>
            <p:ph idx="1"/>
            <p:extLst>
              <p:ext uri="{D42A27DB-BD31-4B8C-83A1-F6EECF244321}">
                <p14:modId xmlns:p14="http://schemas.microsoft.com/office/powerpoint/2010/main" val="3200083557"/>
              </p:ext>
            </p:extLst>
          </p:nvPr>
        </p:nvGraphicFramePr>
        <p:xfrm>
          <a:off x="838200" y="1534077"/>
          <a:ext cx="10515600" cy="74168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176506882"/>
                    </a:ext>
                  </a:extLst>
                </a:gridCol>
                <a:gridCol w="5257800">
                  <a:extLst>
                    <a:ext uri="{9D8B030D-6E8A-4147-A177-3AD203B41FA5}">
                      <a16:colId xmlns:a16="http://schemas.microsoft.com/office/drawing/2014/main" val="418092434"/>
                    </a:ext>
                  </a:extLst>
                </a:gridCol>
              </a:tblGrid>
              <a:tr h="370840">
                <a:tc>
                  <a:txBody>
                    <a:bodyPr/>
                    <a:lstStyle/>
                    <a:p>
                      <a:r>
                        <a:rPr lang="en-US" b="1"/>
                        <a:t>Retail Price Model</a:t>
                      </a:r>
                    </a:p>
                  </a:txBody>
                  <a:tcPr/>
                </a:tc>
                <a:tc>
                  <a:txBody>
                    <a:bodyPr/>
                    <a:lstStyle/>
                    <a:p>
                      <a:r>
                        <a:rPr lang="en-US" b="1"/>
                        <a:t>Horsepower Model</a:t>
                      </a:r>
                    </a:p>
                  </a:txBody>
                  <a:tcPr/>
                </a:tc>
                <a:extLst>
                  <a:ext uri="{0D108BD9-81ED-4DB2-BD59-A6C34878D82A}">
                    <a16:rowId xmlns:a16="http://schemas.microsoft.com/office/drawing/2014/main" val="3185948790"/>
                  </a:ext>
                </a:extLst>
              </a:tr>
              <a:tr h="370840">
                <a:tc>
                  <a:txBody>
                    <a:bodyPr/>
                    <a:lstStyle/>
                    <a:p>
                      <a:r>
                        <a:rPr lang="en-US"/>
                        <a:t>0.3496045</a:t>
                      </a:r>
                    </a:p>
                  </a:txBody>
                  <a:tcPr/>
                </a:tc>
                <a:tc>
                  <a:txBody>
                    <a:bodyPr/>
                    <a:lstStyle/>
                    <a:p>
                      <a:r>
                        <a:rPr lang="en-US"/>
                        <a:t>0.3433404</a:t>
                      </a:r>
                    </a:p>
                  </a:txBody>
                  <a:tcPr/>
                </a:tc>
                <a:extLst>
                  <a:ext uri="{0D108BD9-81ED-4DB2-BD59-A6C34878D82A}">
                    <a16:rowId xmlns:a16="http://schemas.microsoft.com/office/drawing/2014/main" val="4158192833"/>
                  </a:ext>
                </a:extLst>
              </a:tr>
            </a:tbl>
          </a:graphicData>
        </a:graphic>
      </p:graphicFrame>
      <p:sp>
        <p:nvSpPr>
          <p:cNvPr id="5" name="Rectangle 4">
            <a:extLst>
              <a:ext uri="{FF2B5EF4-FFF2-40B4-BE49-F238E27FC236}">
                <a16:creationId xmlns:a16="http://schemas.microsoft.com/office/drawing/2014/main" id="{230A8885-55F6-2107-CFE2-8D52C46BE352}"/>
              </a:ext>
            </a:extLst>
          </p:cNvPr>
          <p:cNvSpPr/>
          <p:nvPr/>
        </p:nvSpPr>
        <p:spPr>
          <a:xfrm>
            <a:off x="675861" y="1417983"/>
            <a:ext cx="5565913" cy="980660"/>
          </a:xfrm>
          <a:prstGeom prst="rect">
            <a:avLst/>
          </a:prstGeom>
          <a:noFill/>
          <a:ln w="57150">
            <a:solidFill>
              <a:srgbClr val="D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a:extLst>
              <a:ext uri="{FF2B5EF4-FFF2-40B4-BE49-F238E27FC236}">
                <a16:creationId xmlns:a16="http://schemas.microsoft.com/office/drawing/2014/main" id="{50E44538-F266-13B4-7C95-A5A941FDA39F}"/>
              </a:ext>
            </a:extLst>
          </p:cNvPr>
          <p:cNvPicPr>
            <a:picLocks noChangeAspect="1"/>
          </p:cNvPicPr>
          <p:nvPr/>
        </p:nvPicPr>
        <p:blipFill>
          <a:blip r:embed="rId2"/>
          <a:stretch>
            <a:fillRect/>
          </a:stretch>
        </p:blipFill>
        <p:spPr>
          <a:xfrm>
            <a:off x="2355574" y="2514737"/>
            <a:ext cx="7772400" cy="4180753"/>
          </a:xfrm>
          <a:prstGeom prst="rect">
            <a:avLst/>
          </a:prstGeom>
        </p:spPr>
      </p:pic>
      <p:sp>
        <p:nvSpPr>
          <p:cNvPr id="6" name="Rectangle 5">
            <a:extLst>
              <a:ext uri="{FF2B5EF4-FFF2-40B4-BE49-F238E27FC236}">
                <a16:creationId xmlns:a16="http://schemas.microsoft.com/office/drawing/2014/main" id="{1A2CFCC0-763F-034E-BC0F-EF05996917C8}"/>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821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Part II: FS Model</a:t>
            </a:r>
          </a:p>
        </p:txBody>
      </p:sp>
    </p:spTree>
    <p:extLst>
      <p:ext uri="{BB962C8B-B14F-4D97-AF65-F5344CB8AC3E}">
        <p14:creationId xmlns:p14="http://schemas.microsoft.com/office/powerpoint/2010/main" val="4093283673"/>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22E8-29DB-0239-85F0-EE66A1ECF832}"/>
              </a:ext>
            </a:extLst>
          </p:cNvPr>
          <p:cNvSpPr>
            <a:spLocks noGrp="1"/>
          </p:cNvSpPr>
          <p:nvPr>
            <p:ph type="title"/>
          </p:nvPr>
        </p:nvSpPr>
        <p:spPr/>
        <p:txBody>
          <a:bodyPr/>
          <a:lstStyle/>
          <a:p>
            <a:r>
              <a:rPr lang="en-US" b="1"/>
              <a:t>Loss Cost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48A485-8BE2-D510-C3B9-85EC4B91C982}"/>
                  </a:ext>
                </a:extLst>
              </p:cNvPr>
              <p:cNvSpPr>
                <a:spLocks noGrp="1"/>
              </p:cNvSpPr>
              <p:nvPr>
                <p:ph idx="1"/>
              </p:nvPr>
            </p:nvSpPr>
            <p:spPr>
              <a:xfrm>
                <a:off x="838200" y="1378226"/>
                <a:ext cx="10515600" cy="4798737"/>
              </a:xfrm>
            </p:spPr>
            <p:txBody>
              <a:bodyPr/>
              <a:lstStyle/>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𝐿𝑜𝑠𝑠</m:t>
                      </m:r>
                      <m:r>
                        <a:rPr lang="en-CA" b="0" i="1" smtClean="0">
                          <a:latin typeface="Cambria Math" panose="02040503050406030204" pitchFamily="18" charset="0"/>
                        </a:rPr>
                        <m:t> </m:t>
                      </m:r>
                      <m:r>
                        <a:rPr lang="en-CA" b="0" i="1" smtClean="0">
                          <a:latin typeface="Cambria Math" panose="02040503050406030204" pitchFamily="18" charset="0"/>
                        </a:rPr>
                        <m:t>𝐶𝑜𝑠𝑡</m:t>
                      </m:r>
                      <m:r>
                        <a:rPr lang="en-CA" b="0" i="1" smtClean="0">
                          <a:latin typeface="Cambria Math" panose="02040503050406030204" pitchFamily="18" charset="0"/>
                        </a:rPr>
                        <m:t>=</m:t>
                      </m:r>
                      <m:r>
                        <a:rPr lang="en-CA" b="0" i="1" smtClean="0">
                          <a:latin typeface="Cambria Math" panose="02040503050406030204" pitchFamily="18" charset="0"/>
                        </a:rPr>
                        <m:t>𝐹𝑟𝑒𝑞𝑢𝑒𝑛𝑐𝑦</m:t>
                      </m:r>
                      <m:r>
                        <a:rPr lang="en-CA" b="0" i="1" smtClean="0">
                          <a:latin typeface="Cambria Math" panose="02040503050406030204" pitchFamily="18" charset="0"/>
                        </a:rPr>
                        <m:t> × </m:t>
                      </m:r>
                      <m:r>
                        <a:rPr lang="en-CA" b="0" i="1" smtClean="0">
                          <a:latin typeface="Cambria Math" panose="02040503050406030204" pitchFamily="18" charset="0"/>
                          <a:ea typeface="Cambria Math" panose="02040503050406030204" pitchFamily="18" charset="0"/>
                        </a:rPr>
                        <m:t>𝑆𝑒𝑣𝑒𝑟𝑖𝑡𝑦</m:t>
                      </m:r>
                    </m:oMath>
                  </m:oMathPara>
                </a14:m>
                <a:endParaRPr lang="en-US"/>
              </a:p>
              <a:p>
                <a:pPr marL="0" indent="0">
                  <a:buNone/>
                </a:pPr>
                <a:r>
                  <a:rPr lang="en-US"/>
                  <a:t>We assume frequency and severity are </a:t>
                </a:r>
                <a:r>
                  <a:rPr lang="en-US" b="1"/>
                  <a:t>independent</a:t>
                </a:r>
              </a:p>
              <a:p>
                <a:pPr marL="0" indent="0">
                  <a:buNone/>
                </a:pPr>
                <a:r>
                  <a:rPr lang="en-US"/>
                  <a:t>Frequency Model: </a:t>
                </a:r>
              </a:p>
              <a:p>
                <a:pPr marL="0" indent="0">
                  <a:buNone/>
                </a:pPr>
                <a:r>
                  <a:rPr lang="en-US" sz="1600" err="1"/>
                  <a:t>Collision_claim_count</a:t>
                </a:r>
                <a:r>
                  <a:rPr lang="en-US" sz="1600"/>
                  <a:t> ~ </a:t>
                </a:r>
                <a:r>
                  <a:rPr lang="en-US" sz="1600" err="1"/>
                  <a:t>Accident_year</a:t>
                </a:r>
                <a:r>
                  <a:rPr lang="en-US" sz="1600"/>
                  <a:t> + </a:t>
                </a:r>
                <a:r>
                  <a:rPr lang="en-US" sz="1600" err="1"/>
                  <a:t>Age_imputed</a:t>
                </a:r>
                <a:r>
                  <a:rPr lang="en-US" sz="1600"/>
                  <a:t> + </a:t>
                </a:r>
                <a:r>
                  <a:rPr lang="en-US" sz="1600" err="1"/>
                  <a:t>Age_imputed_squared</a:t>
                </a:r>
                <a:r>
                  <a:rPr lang="en-US" sz="1600"/>
                  <a:t> + </a:t>
                </a:r>
              </a:p>
              <a:p>
                <a:pPr marL="0" indent="0">
                  <a:lnSpc>
                    <a:spcPct val="100000"/>
                  </a:lnSpc>
                  <a:buNone/>
                </a:pPr>
                <a:r>
                  <a:rPr lang="en-US" sz="1600"/>
                  <a:t>                                           Vehicle_model_year_floor_1990 +</a:t>
                </a:r>
              </a:p>
              <a:p>
                <a:pPr marL="0" indent="0">
                  <a:lnSpc>
                    <a:spcPct val="100000"/>
                  </a:lnSpc>
                  <a:buNone/>
                </a:pPr>
                <a:r>
                  <a:rPr lang="en-US" sz="1600"/>
                  <a:t>                                           Num_minor_convictions_cap_5+</a:t>
                </a:r>
              </a:p>
              <a:p>
                <a:pPr marL="0" indent="0">
                  <a:lnSpc>
                    <a:spcPct val="100000"/>
                  </a:lnSpc>
                  <a:buNone/>
                </a:pPr>
                <a:r>
                  <a:rPr lang="en-US" sz="1600"/>
                  <a:t>                                           </a:t>
                </a:r>
                <a:r>
                  <a:rPr lang="en-US" sz="1600" err="1"/>
                  <a:t>New_business_imputed</a:t>
                </a:r>
                <a:r>
                  <a:rPr lang="en-US" sz="1600"/>
                  <a:t> +</a:t>
                </a:r>
              </a:p>
              <a:p>
                <a:pPr marL="0" indent="0">
                  <a:lnSpc>
                    <a:spcPct val="100000"/>
                  </a:lnSpc>
                  <a:buNone/>
                </a:pPr>
                <a:r>
                  <a:rPr lang="en-US" sz="1600"/>
                  <a:t>                                           </a:t>
                </a:r>
                <a:r>
                  <a:rPr lang="en-US" sz="1600" err="1"/>
                  <a:t>Has_partner</a:t>
                </a:r>
                <a:endParaRPr lang="en-US" sz="1600"/>
              </a:p>
              <a:p>
                <a:pPr marL="0" indent="0">
                  <a:lnSpc>
                    <a:spcPct val="100000"/>
                  </a:lnSpc>
                  <a:buNone/>
                </a:pPr>
                <a:endParaRPr lang="en-US" sz="1600"/>
              </a:p>
            </p:txBody>
          </p:sp>
        </mc:Choice>
        <mc:Fallback xmlns="">
          <p:sp>
            <p:nvSpPr>
              <p:cNvPr id="3" name="Content Placeholder 2">
                <a:extLst>
                  <a:ext uri="{FF2B5EF4-FFF2-40B4-BE49-F238E27FC236}">
                    <a16:creationId xmlns:a16="http://schemas.microsoft.com/office/drawing/2014/main" id="{7648A485-8BE2-D510-C3B9-85EC4B91C982}"/>
                  </a:ext>
                </a:extLst>
              </p:cNvPr>
              <p:cNvSpPr>
                <a:spLocks noGrp="1" noRot="1" noChangeAspect="1" noMove="1" noResize="1" noEditPoints="1" noAdjustHandles="1" noChangeArrowheads="1" noChangeShapeType="1" noTextEdit="1"/>
              </p:cNvSpPr>
              <p:nvPr>
                <p:ph idx="1"/>
              </p:nvPr>
            </p:nvSpPr>
            <p:spPr>
              <a:xfrm>
                <a:off x="838200" y="1378226"/>
                <a:ext cx="10515600" cy="4798737"/>
              </a:xfrm>
              <a:blipFill>
                <a:blip r:embed="rId2"/>
                <a:stretch>
                  <a:fillRect l="-121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577C0A7-AEA6-19F4-DCCA-6AA55ADF36F8}"/>
              </a:ext>
            </a:extLst>
          </p:cNvPr>
          <p:cNvPicPr>
            <a:picLocks noChangeAspect="1"/>
          </p:cNvPicPr>
          <p:nvPr/>
        </p:nvPicPr>
        <p:blipFill rotWithShape="1">
          <a:blip r:embed="rId3"/>
          <a:srcRect l="1414"/>
          <a:stretch/>
        </p:blipFill>
        <p:spPr>
          <a:xfrm>
            <a:off x="969255" y="4780147"/>
            <a:ext cx="6185074" cy="1625600"/>
          </a:xfrm>
          <a:prstGeom prst="rect">
            <a:avLst/>
          </a:prstGeom>
        </p:spPr>
      </p:pic>
      <p:sp>
        <p:nvSpPr>
          <p:cNvPr id="5" name="TextBox 4">
            <a:extLst>
              <a:ext uri="{FF2B5EF4-FFF2-40B4-BE49-F238E27FC236}">
                <a16:creationId xmlns:a16="http://schemas.microsoft.com/office/drawing/2014/main" id="{A55EA580-DB2E-F4C6-5C62-1E64126FD9BA}"/>
              </a:ext>
            </a:extLst>
          </p:cNvPr>
          <p:cNvSpPr txBox="1"/>
          <p:nvPr/>
        </p:nvSpPr>
        <p:spPr>
          <a:xfrm>
            <a:off x="7285383" y="4504980"/>
            <a:ext cx="4479234" cy="1384995"/>
          </a:xfrm>
          <a:prstGeom prst="rect">
            <a:avLst/>
          </a:prstGeom>
          <a:noFill/>
        </p:spPr>
        <p:txBody>
          <a:bodyPr wrap="square" rtlCol="0">
            <a:spAutoFit/>
          </a:bodyPr>
          <a:lstStyle/>
          <a:p>
            <a:pPr algn="r"/>
            <a:r>
              <a:rPr lang="en-US" sz="2800"/>
              <a:t>Holdout Gini for this approach: </a:t>
            </a:r>
          </a:p>
          <a:p>
            <a:pPr algn="r"/>
            <a:r>
              <a:rPr lang="en-US" sz="2800"/>
              <a:t>0.3650815</a:t>
            </a:r>
          </a:p>
        </p:txBody>
      </p:sp>
      <p:sp>
        <p:nvSpPr>
          <p:cNvPr id="8" name="Rectangle 7">
            <a:extLst>
              <a:ext uri="{FF2B5EF4-FFF2-40B4-BE49-F238E27FC236}">
                <a16:creationId xmlns:a16="http://schemas.microsoft.com/office/drawing/2014/main" id="{729F032F-0B4C-F84F-8ED4-4CCAEE486F3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100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Part III: Tweedie Model</a:t>
            </a:r>
          </a:p>
        </p:txBody>
      </p:sp>
    </p:spTree>
    <p:extLst>
      <p:ext uri="{BB962C8B-B14F-4D97-AF65-F5344CB8AC3E}">
        <p14:creationId xmlns:p14="http://schemas.microsoft.com/office/powerpoint/2010/main" val="230386068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30CA5-BD9B-204E-AEAF-174B9015E6BE}"/>
              </a:ext>
            </a:extLst>
          </p:cNvPr>
          <p:cNvSpPr>
            <a:spLocks noGrp="1"/>
          </p:cNvSpPr>
          <p:nvPr>
            <p:ph type="title"/>
          </p:nvPr>
        </p:nvSpPr>
        <p:spPr/>
        <p:txBody>
          <a:bodyPr/>
          <a:lstStyle/>
          <a:p>
            <a:r>
              <a:rPr lang="en-US" b="1"/>
              <a:t>Assumptions</a:t>
            </a:r>
          </a:p>
        </p:txBody>
      </p:sp>
      <p:sp>
        <p:nvSpPr>
          <p:cNvPr id="3" name="Content Placeholder 2">
            <a:extLst>
              <a:ext uri="{FF2B5EF4-FFF2-40B4-BE49-F238E27FC236}">
                <a16:creationId xmlns:a16="http://schemas.microsoft.com/office/drawing/2014/main" id="{2BCE15C4-5871-6644-B30C-277B50E2C63F}"/>
              </a:ext>
            </a:extLst>
          </p:cNvPr>
          <p:cNvSpPr>
            <a:spLocks noGrp="1"/>
          </p:cNvSpPr>
          <p:nvPr>
            <p:ph idx="1"/>
          </p:nvPr>
        </p:nvSpPr>
        <p:spPr/>
        <p:txBody>
          <a:bodyPr>
            <a:normAutofit/>
          </a:bodyPr>
          <a:lstStyle/>
          <a:p>
            <a:r>
              <a:rPr lang="en-CA">
                <a:effectLst/>
              </a:rPr>
              <a:t>Tweedie distribution assumes that frequency and severity are positively correlated.</a:t>
            </a:r>
          </a:p>
          <a:p>
            <a:r>
              <a:rPr lang="en-CA">
                <a:effectLst/>
              </a:rPr>
              <a:t>Tweedie distribution is fairly robust to violation of this assumptions. </a:t>
            </a:r>
          </a:p>
          <a:p>
            <a:endParaRPr lang="en-US"/>
          </a:p>
        </p:txBody>
      </p:sp>
      <p:sp>
        <p:nvSpPr>
          <p:cNvPr id="4" name="Rectangle 3">
            <a:extLst>
              <a:ext uri="{FF2B5EF4-FFF2-40B4-BE49-F238E27FC236}">
                <a16:creationId xmlns:a16="http://schemas.microsoft.com/office/drawing/2014/main" id="{216DA908-83F5-9042-8EC3-59745AA9CADB}"/>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53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84750-EDFB-D043-9981-5EC470280207}"/>
              </a:ext>
            </a:extLst>
          </p:cNvPr>
          <p:cNvSpPr>
            <a:spLocks noGrp="1"/>
          </p:cNvSpPr>
          <p:nvPr>
            <p:ph type="title"/>
          </p:nvPr>
        </p:nvSpPr>
        <p:spPr/>
        <p:txBody>
          <a:bodyPr/>
          <a:lstStyle/>
          <a:p>
            <a:r>
              <a:rPr lang="en-US" b="1"/>
              <a:t>Treating Missing Values</a:t>
            </a:r>
          </a:p>
        </p:txBody>
      </p:sp>
      <p:sp>
        <p:nvSpPr>
          <p:cNvPr id="4" name="Rectangle 3">
            <a:extLst>
              <a:ext uri="{FF2B5EF4-FFF2-40B4-BE49-F238E27FC236}">
                <a16:creationId xmlns:a16="http://schemas.microsoft.com/office/drawing/2014/main" id="{F2C35BD9-AFC3-1346-BC8A-A03BED7832EC}"/>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65344436-42D4-254D-8DED-4779EB13774D}"/>
              </a:ext>
            </a:extLst>
          </p:cNvPr>
          <p:cNvGrpSpPr/>
          <p:nvPr/>
        </p:nvGrpSpPr>
        <p:grpSpPr>
          <a:xfrm>
            <a:off x="2287041" y="1802705"/>
            <a:ext cx="7617918" cy="3252589"/>
            <a:chOff x="1866378" y="2068024"/>
            <a:chExt cx="7617918" cy="3252589"/>
          </a:xfrm>
        </p:grpSpPr>
        <p:sp>
          <p:nvSpPr>
            <p:cNvPr id="10" name="Rounded Rectangle 9">
              <a:extLst>
                <a:ext uri="{FF2B5EF4-FFF2-40B4-BE49-F238E27FC236}">
                  <a16:creationId xmlns:a16="http://schemas.microsoft.com/office/drawing/2014/main" id="{E8663096-BC04-8E42-8C69-39CD1329EB5C}"/>
                </a:ext>
              </a:extLst>
            </p:cNvPr>
            <p:cNvSpPr/>
            <p:nvPr/>
          </p:nvSpPr>
          <p:spPr>
            <a:xfrm>
              <a:off x="1867417" y="3694317"/>
              <a:ext cx="3006247" cy="162629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Periodic Graph with solid fill">
              <a:extLst>
                <a:ext uri="{FF2B5EF4-FFF2-40B4-BE49-F238E27FC236}">
                  <a16:creationId xmlns:a16="http://schemas.microsoft.com/office/drawing/2014/main" id="{A7E56AE4-6F56-DE45-88AB-6948A35E61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7704" y="2068024"/>
              <a:ext cx="1325671" cy="1325671"/>
            </a:xfrm>
            <a:prstGeom prst="rect">
              <a:avLst/>
            </a:prstGeom>
          </p:spPr>
        </p:pic>
        <p:sp>
          <p:nvSpPr>
            <p:cNvPr id="9" name="Rounded Rectangle 8">
              <a:extLst>
                <a:ext uri="{FF2B5EF4-FFF2-40B4-BE49-F238E27FC236}">
                  <a16:creationId xmlns:a16="http://schemas.microsoft.com/office/drawing/2014/main" id="{3971112A-847A-014A-B801-8F1D7416B532}"/>
                </a:ext>
              </a:extLst>
            </p:cNvPr>
            <p:cNvSpPr/>
            <p:nvPr/>
          </p:nvSpPr>
          <p:spPr>
            <a:xfrm>
              <a:off x="2136729" y="3393694"/>
              <a:ext cx="2467627" cy="60124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45E52A5-013E-B547-B9AF-B9173307842A}"/>
                </a:ext>
              </a:extLst>
            </p:cNvPr>
            <p:cNvSpPr txBox="1"/>
            <p:nvPr/>
          </p:nvSpPr>
          <p:spPr>
            <a:xfrm>
              <a:off x="2274513" y="3463485"/>
              <a:ext cx="2192056" cy="461665"/>
            </a:xfrm>
            <a:prstGeom prst="rect">
              <a:avLst/>
            </a:prstGeom>
            <a:noFill/>
          </p:spPr>
          <p:txBody>
            <a:bodyPr wrap="square" rtlCol="0">
              <a:spAutoFit/>
            </a:bodyPr>
            <a:lstStyle/>
            <a:p>
              <a:pPr algn="ctr"/>
              <a:r>
                <a:rPr lang="en-US" sz="2400" b="1">
                  <a:solidFill>
                    <a:schemeClr val="bg1"/>
                  </a:solidFill>
                </a:rPr>
                <a:t>CONTINUOUS</a:t>
              </a:r>
            </a:p>
          </p:txBody>
        </p:sp>
        <p:sp>
          <p:nvSpPr>
            <p:cNvPr id="12" name="TextBox 11">
              <a:extLst>
                <a:ext uri="{FF2B5EF4-FFF2-40B4-BE49-F238E27FC236}">
                  <a16:creationId xmlns:a16="http://schemas.microsoft.com/office/drawing/2014/main" id="{D9CE1193-D38F-3E4C-AA8C-781D54D8B84B}"/>
                </a:ext>
              </a:extLst>
            </p:cNvPr>
            <p:cNvSpPr txBox="1"/>
            <p:nvPr/>
          </p:nvSpPr>
          <p:spPr>
            <a:xfrm>
              <a:off x="1866378" y="4173439"/>
              <a:ext cx="3006247" cy="369332"/>
            </a:xfrm>
            <a:prstGeom prst="rect">
              <a:avLst/>
            </a:prstGeom>
            <a:noFill/>
          </p:spPr>
          <p:txBody>
            <a:bodyPr wrap="square" rtlCol="0">
              <a:spAutoFit/>
            </a:bodyPr>
            <a:lstStyle/>
            <a:p>
              <a:pPr marL="285750" indent="-285750">
                <a:buFont typeface="Arial" panose="020B0604020202020204" pitchFamily="34" charset="0"/>
                <a:buChar char="•"/>
              </a:pPr>
              <a:r>
                <a:rPr lang="en-US" b="1"/>
                <a:t>Mean/Median</a:t>
              </a:r>
            </a:p>
          </p:txBody>
        </p:sp>
        <p:grpSp>
          <p:nvGrpSpPr>
            <p:cNvPr id="19" name="Group 18">
              <a:extLst>
                <a:ext uri="{FF2B5EF4-FFF2-40B4-BE49-F238E27FC236}">
                  <a16:creationId xmlns:a16="http://schemas.microsoft.com/office/drawing/2014/main" id="{6340570E-6614-9D4C-8227-FF8D10317AD2}"/>
                </a:ext>
              </a:extLst>
            </p:cNvPr>
            <p:cNvGrpSpPr/>
            <p:nvPr/>
          </p:nvGrpSpPr>
          <p:grpSpPr>
            <a:xfrm>
              <a:off x="6478048" y="2078033"/>
              <a:ext cx="3006248" cy="3242580"/>
              <a:chOff x="7074076" y="2113339"/>
              <a:chExt cx="3006248" cy="3242580"/>
            </a:xfrm>
          </p:grpSpPr>
          <p:pic>
            <p:nvPicPr>
              <p:cNvPr id="6" name="Graphic 5" descr="Bar chart with solid fill">
                <a:extLst>
                  <a:ext uri="{FF2B5EF4-FFF2-40B4-BE49-F238E27FC236}">
                    <a16:creationId xmlns:a16="http://schemas.microsoft.com/office/drawing/2014/main" id="{7AB9CF1C-BDFA-464F-84E9-1BF36E9EB7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14364" y="2113339"/>
                <a:ext cx="1325670" cy="1325670"/>
              </a:xfrm>
              <a:prstGeom prst="rect">
                <a:avLst/>
              </a:prstGeom>
            </p:spPr>
          </p:pic>
          <p:sp>
            <p:nvSpPr>
              <p:cNvPr id="13" name="Rounded Rectangle 12">
                <a:extLst>
                  <a:ext uri="{FF2B5EF4-FFF2-40B4-BE49-F238E27FC236}">
                    <a16:creationId xmlns:a16="http://schemas.microsoft.com/office/drawing/2014/main" id="{FA6C4657-88A4-D249-BE54-4DAB064B9BB4}"/>
                  </a:ext>
                </a:extLst>
              </p:cNvPr>
              <p:cNvSpPr/>
              <p:nvPr/>
            </p:nvSpPr>
            <p:spPr>
              <a:xfrm>
                <a:off x="7074077" y="3729623"/>
                <a:ext cx="3006247" cy="162629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7DD8E4FB-E3B8-D646-8D31-ECD9B9BE39BB}"/>
                  </a:ext>
                </a:extLst>
              </p:cNvPr>
              <p:cNvSpPr/>
              <p:nvPr/>
            </p:nvSpPr>
            <p:spPr>
              <a:xfrm>
                <a:off x="7343389" y="3429000"/>
                <a:ext cx="2467627" cy="601249"/>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BC796F6-B65B-B349-B2C1-0053AD43332D}"/>
                  </a:ext>
                </a:extLst>
              </p:cNvPr>
              <p:cNvSpPr txBox="1"/>
              <p:nvPr/>
            </p:nvSpPr>
            <p:spPr>
              <a:xfrm>
                <a:off x="7481173" y="3498791"/>
                <a:ext cx="2192056" cy="461665"/>
              </a:xfrm>
              <a:prstGeom prst="rect">
                <a:avLst/>
              </a:prstGeom>
              <a:noFill/>
            </p:spPr>
            <p:txBody>
              <a:bodyPr wrap="square" rtlCol="0">
                <a:spAutoFit/>
              </a:bodyPr>
              <a:lstStyle/>
              <a:p>
                <a:pPr algn="ctr"/>
                <a:r>
                  <a:rPr lang="en-US" sz="2400" b="1">
                    <a:solidFill>
                      <a:schemeClr val="bg1"/>
                    </a:solidFill>
                  </a:rPr>
                  <a:t>CATEGORICAL</a:t>
                </a:r>
              </a:p>
            </p:txBody>
          </p:sp>
          <p:sp>
            <p:nvSpPr>
              <p:cNvPr id="16" name="TextBox 15">
                <a:extLst>
                  <a:ext uri="{FF2B5EF4-FFF2-40B4-BE49-F238E27FC236}">
                    <a16:creationId xmlns:a16="http://schemas.microsoft.com/office/drawing/2014/main" id="{C90F2B6D-C9C9-8E48-9EFB-67DD5E1054B2}"/>
                  </a:ext>
                </a:extLst>
              </p:cNvPr>
              <p:cNvSpPr txBox="1"/>
              <p:nvPr/>
            </p:nvSpPr>
            <p:spPr>
              <a:xfrm>
                <a:off x="7074076" y="4173439"/>
                <a:ext cx="3006247" cy="646331"/>
              </a:xfrm>
              <a:prstGeom prst="rect">
                <a:avLst/>
              </a:prstGeom>
              <a:noFill/>
            </p:spPr>
            <p:txBody>
              <a:bodyPr wrap="square" rtlCol="0">
                <a:spAutoFit/>
              </a:bodyPr>
              <a:lstStyle/>
              <a:p>
                <a:pPr marL="285750" indent="-285750">
                  <a:buFont typeface="Arial" panose="020B0604020202020204" pitchFamily="34" charset="0"/>
                  <a:buChar char="•"/>
                </a:pPr>
                <a:r>
                  <a:rPr lang="en-US" b="1"/>
                  <a:t>Group with the most exposure</a:t>
                </a:r>
              </a:p>
            </p:txBody>
          </p:sp>
        </p:grpSp>
      </p:grpSp>
    </p:spTree>
    <p:extLst>
      <p:ext uri="{BB962C8B-B14F-4D97-AF65-F5344CB8AC3E}">
        <p14:creationId xmlns:p14="http://schemas.microsoft.com/office/powerpoint/2010/main" val="70460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FDF7449F-1E50-7D93-0B68-29CDB9F57AA5}"/>
              </a:ext>
            </a:extLst>
          </p:cNvPr>
          <p:cNvSpPr/>
          <p:nvPr/>
        </p:nvSpPr>
        <p:spPr>
          <a:xfrm>
            <a:off x="0" y="2178448"/>
            <a:ext cx="4400550" cy="1062036"/>
          </a:xfrm>
          <a:prstGeom prst="homePlat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a:solidFill>
                  <a:schemeClr val="bg1"/>
                </a:solidFill>
                <a:latin typeface="Arial" panose="020B0604020202020204" pitchFamily="34" charset="0"/>
                <a:cs typeface="Arial" panose="020B0604020202020204" pitchFamily="34" charset="0"/>
              </a:rPr>
              <a:t>AGENDA</a:t>
            </a:r>
            <a:endParaRPr lang="en-US" sz="3200" b="1">
              <a:solidFill>
                <a:schemeClr val="bg1"/>
              </a:solidFill>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DC1F2571-71D4-1FA6-FAC7-C583BB5F5DD1}"/>
              </a:ext>
            </a:extLst>
          </p:cNvPr>
          <p:cNvGrpSpPr/>
          <p:nvPr/>
        </p:nvGrpSpPr>
        <p:grpSpPr>
          <a:xfrm>
            <a:off x="5299318" y="942136"/>
            <a:ext cx="5969342" cy="1039152"/>
            <a:chOff x="5829301" y="302190"/>
            <a:chExt cx="5529262" cy="959477"/>
          </a:xfrm>
        </p:grpSpPr>
        <p:sp>
          <p:nvSpPr>
            <p:cNvPr id="10" name="Oval 9">
              <a:extLst>
                <a:ext uri="{FF2B5EF4-FFF2-40B4-BE49-F238E27FC236}">
                  <a16:creationId xmlns:a16="http://schemas.microsoft.com/office/drawing/2014/main" id="{25D9BB20-7B8E-907B-5F10-7C8A80CF858A}"/>
                </a:ext>
              </a:extLst>
            </p:cNvPr>
            <p:cNvSpPr>
              <a:spLocks noChangeAspect="1"/>
            </p:cNvSpPr>
            <p:nvPr/>
          </p:nvSpPr>
          <p:spPr>
            <a:xfrm>
              <a:off x="5829301" y="358378"/>
              <a:ext cx="929878" cy="903289"/>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01</a:t>
              </a:r>
            </a:p>
          </p:txBody>
        </p:sp>
        <p:sp>
          <p:nvSpPr>
            <p:cNvPr id="18" name="TextBox 17">
              <a:extLst>
                <a:ext uri="{FF2B5EF4-FFF2-40B4-BE49-F238E27FC236}">
                  <a16:creationId xmlns:a16="http://schemas.microsoft.com/office/drawing/2014/main" id="{4E6AD502-A8D8-3EF7-2896-8FC51FA66A66}"/>
                </a:ext>
              </a:extLst>
            </p:cNvPr>
            <p:cNvSpPr txBox="1"/>
            <p:nvPr/>
          </p:nvSpPr>
          <p:spPr>
            <a:xfrm>
              <a:off x="7015162" y="302190"/>
              <a:ext cx="4343401" cy="880953"/>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Building the Severity Model</a:t>
              </a:r>
            </a:p>
          </p:txBody>
        </p:sp>
      </p:grpSp>
      <p:grpSp>
        <p:nvGrpSpPr>
          <p:cNvPr id="31" name="Group 30">
            <a:extLst>
              <a:ext uri="{FF2B5EF4-FFF2-40B4-BE49-F238E27FC236}">
                <a16:creationId xmlns:a16="http://schemas.microsoft.com/office/drawing/2014/main" id="{DBB801CE-A062-A999-983E-B83151FDD9B8}"/>
              </a:ext>
            </a:extLst>
          </p:cNvPr>
          <p:cNvGrpSpPr/>
          <p:nvPr/>
        </p:nvGrpSpPr>
        <p:grpSpPr>
          <a:xfrm>
            <a:off x="5310781" y="2207040"/>
            <a:ext cx="5957885" cy="1043254"/>
            <a:chOff x="5829301" y="1726804"/>
            <a:chExt cx="5414961" cy="963266"/>
          </a:xfrm>
        </p:grpSpPr>
        <p:sp>
          <p:nvSpPr>
            <p:cNvPr id="12" name="Oval 11">
              <a:extLst>
                <a:ext uri="{FF2B5EF4-FFF2-40B4-BE49-F238E27FC236}">
                  <a16:creationId xmlns:a16="http://schemas.microsoft.com/office/drawing/2014/main" id="{7657AF6A-160E-A86F-BE8B-8254FBA87D06}"/>
                </a:ext>
              </a:extLst>
            </p:cNvPr>
            <p:cNvSpPr>
              <a:spLocks noChangeAspect="1"/>
            </p:cNvSpPr>
            <p:nvPr/>
          </p:nvSpPr>
          <p:spPr>
            <a:xfrm>
              <a:off x="5829301" y="1726804"/>
              <a:ext cx="929878" cy="903289"/>
            </a:xfrm>
            <a:prstGeom prst="ellips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02</a:t>
              </a:r>
            </a:p>
          </p:txBody>
        </p:sp>
        <p:sp>
          <p:nvSpPr>
            <p:cNvPr id="19" name="TextBox 18">
              <a:extLst>
                <a:ext uri="{FF2B5EF4-FFF2-40B4-BE49-F238E27FC236}">
                  <a16:creationId xmlns:a16="http://schemas.microsoft.com/office/drawing/2014/main" id="{C9364782-1BE0-2F31-02D3-23CE187B0620}"/>
                </a:ext>
              </a:extLst>
            </p:cNvPr>
            <p:cNvSpPr txBox="1"/>
            <p:nvPr/>
          </p:nvSpPr>
          <p:spPr>
            <a:xfrm>
              <a:off x="7015162" y="1809116"/>
              <a:ext cx="4229100" cy="880954"/>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Building the Freq x Severity Model</a:t>
              </a:r>
            </a:p>
          </p:txBody>
        </p:sp>
      </p:grpSp>
      <p:grpSp>
        <p:nvGrpSpPr>
          <p:cNvPr id="32" name="Group 31">
            <a:extLst>
              <a:ext uri="{FF2B5EF4-FFF2-40B4-BE49-F238E27FC236}">
                <a16:creationId xmlns:a16="http://schemas.microsoft.com/office/drawing/2014/main" id="{AE67E1F0-B809-03EA-A245-83B3D476595D}"/>
              </a:ext>
            </a:extLst>
          </p:cNvPr>
          <p:cNvGrpSpPr/>
          <p:nvPr/>
        </p:nvGrpSpPr>
        <p:grpSpPr>
          <a:xfrm>
            <a:off x="5310781" y="3415757"/>
            <a:ext cx="5957885" cy="1043254"/>
            <a:chOff x="5829301" y="3095230"/>
            <a:chExt cx="5414961" cy="963266"/>
          </a:xfrm>
        </p:grpSpPr>
        <p:sp>
          <p:nvSpPr>
            <p:cNvPr id="14" name="Oval 13">
              <a:extLst>
                <a:ext uri="{FF2B5EF4-FFF2-40B4-BE49-F238E27FC236}">
                  <a16:creationId xmlns:a16="http://schemas.microsoft.com/office/drawing/2014/main" id="{0E89EE7D-4284-8B1D-B955-E9D2478AA6B7}"/>
                </a:ext>
              </a:extLst>
            </p:cNvPr>
            <p:cNvSpPr>
              <a:spLocks noChangeAspect="1"/>
            </p:cNvSpPr>
            <p:nvPr/>
          </p:nvSpPr>
          <p:spPr>
            <a:xfrm>
              <a:off x="5829301" y="3095230"/>
              <a:ext cx="929878" cy="903289"/>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03</a:t>
              </a:r>
            </a:p>
          </p:txBody>
        </p:sp>
        <p:sp>
          <p:nvSpPr>
            <p:cNvPr id="20" name="TextBox 19">
              <a:extLst>
                <a:ext uri="{FF2B5EF4-FFF2-40B4-BE49-F238E27FC236}">
                  <a16:creationId xmlns:a16="http://schemas.microsoft.com/office/drawing/2014/main" id="{2354720A-134E-1845-1BD3-D4218B68DAF6}"/>
                </a:ext>
              </a:extLst>
            </p:cNvPr>
            <p:cNvSpPr txBox="1"/>
            <p:nvPr/>
          </p:nvSpPr>
          <p:spPr>
            <a:xfrm>
              <a:off x="7015162" y="3177542"/>
              <a:ext cx="4229100" cy="880954"/>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Building the Tweedie Model</a:t>
              </a:r>
            </a:p>
          </p:txBody>
        </p:sp>
      </p:grpSp>
      <p:grpSp>
        <p:nvGrpSpPr>
          <p:cNvPr id="33" name="Group 32">
            <a:extLst>
              <a:ext uri="{FF2B5EF4-FFF2-40B4-BE49-F238E27FC236}">
                <a16:creationId xmlns:a16="http://schemas.microsoft.com/office/drawing/2014/main" id="{18BC7916-458A-BC07-C60E-2855B78501D7}"/>
              </a:ext>
            </a:extLst>
          </p:cNvPr>
          <p:cNvGrpSpPr/>
          <p:nvPr/>
        </p:nvGrpSpPr>
        <p:grpSpPr>
          <a:xfrm>
            <a:off x="5310781" y="4624473"/>
            <a:ext cx="5957886" cy="1043254"/>
            <a:chOff x="5829301" y="4463656"/>
            <a:chExt cx="5414962" cy="963266"/>
          </a:xfrm>
        </p:grpSpPr>
        <p:sp>
          <p:nvSpPr>
            <p:cNvPr id="13" name="Oval 12">
              <a:extLst>
                <a:ext uri="{FF2B5EF4-FFF2-40B4-BE49-F238E27FC236}">
                  <a16:creationId xmlns:a16="http://schemas.microsoft.com/office/drawing/2014/main" id="{93E3896E-9100-5815-18F5-F551C3F357C6}"/>
                </a:ext>
              </a:extLst>
            </p:cNvPr>
            <p:cNvSpPr>
              <a:spLocks noChangeAspect="1"/>
            </p:cNvSpPr>
            <p:nvPr/>
          </p:nvSpPr>
          <p:spPr>
            <a:xfrm>
              <a:off x="5829301" y="4463656"/>
              <a:ext cx="929878" cy="90328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Arial" panose="020B0604020202020204" pitchFamily="34" charset="0"/>
                  <a:cs typeface="Arial" panose="020B0604020202020204" pitchFamily="34" charset="0"/>
                </a:rPr>
                <a:t>04</a:t>
              </a:r>
            </a:p>
          </p:txBody>
        </p:sp>
        <p:sp>
          <p:nvSpPr>
            <p:cNvPr id="21" name="TextBox 20">
              <a:extLst>
                <a:ext uri="{FF2B5EF4-FFF2-40B4-BE49-F238E27FC236}">
                  <a16:creationId xmlns:a16="http://schemas.microsoft.com/office/drawing/2014/main" id="{C7A90844-3A19-1746-0954-0B433DF88DE6}"/>
                </a:ext>
              </a:extLst>
            </p:cNvPr>
            <p:cNvSpPr txBox="1"/>
            <p:nvPr/>
          </p:nvSpPr>
          <p:spPr>
            <a:xfrm>
              <a:off x="7015163" y="4545968"/>
              <a:ext cx="4229100" cy="880954"/>
            </a:xfrm>
            <a:prstGeom prst="rect">
              <a:avLst/>
            </a:prstGeom>
            <a:noFill/>
          </p:spPr>
          <p:txBody>
            <a:bodyPr wrap="square" rtlCol="0">
              <a:spAutoFit/>
            </a:bodyPr>
            <a:lstStyle/>
            <a:p>
              <a:r>
                <a:rPr lang="en-US" sz="2800" b="1">
                  <a:latin typeface="Arial" panose="020B0604020202020204" pitchFamily="34" charset="0"/>
                  <a:cs typeface="Arial" panose="020B0604020202020204" pitchFamily="34" charset="0"/>
                </a:rPr>
                <a:t>Comparing the Two Loss Cost Models</a:t>
              </a:r>
            </a:p>
          </p:txBody>
        </p:sp>
      </p:grpSp>
      <p:cxnSp>
        <p:nvCxnSpPr>
          <p:cNvPr id="25" name="Straight Arrow Connector 24">
            <a:extLst>
              <a:ext uri="{FF2B5EF4-FFF2-40B4-BE49-F238E27FC236}">
                <a16:creationId xmlns:a16="http://schemas.microsoft.com/office/drawing/2014/main" id="{8A218EE9-27D6-7D79-1348-2A09849C3A22}"/>
              </a:ext>
            </a:extLst>
          </p:cNvPr>
          <p:cNvCxnSpPr/>
          <p:nvPr/>
        </p:nvCxnSpPr>
        <p:spPr>
          <a:xfrm>
            <a:off x="2771775" y="0"/>
            <a:ext cx="0" cy="1809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BB9290-C75E-0130-98F9-1BACD2701DC5}"/>
              </a:ext>
            </a:extLst>
          </p:cNvPr>
          <p:cNvCxnSpPr>
            <a:cxnSpLocks/>
          </p:cNvCxnSpPr>
          <p:nvPr/>
        </p:nvCxnSpPr>
        <p:spPr>
          <a:xfrm flipV="1">
            <a:off x="2066925" y="3546874"/>
            <a:ext cx="0" cy="3311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9114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C585-73CE-9842-BD47-3CFBD37CFE10}"/>
              </a:ext>
            </a:extLst>
          </p:cNvPr>
          <p:cNvSpPr>
            <a:spLocks noGrp="1"/>
          </p:cNvSpPr>
          <p:nvPr>
            <p:ph type="title"/>
          </p:nvPr>
        </p:nvSpPr>
        <p:spPr/>
        <p:txBody>
          <a:bodyPr/>
          <a:lstStyle/>
          <a:p>
            <a:r>
              <a:rPr lang="en-US" b="1"/>
              <a:t>Base Model</a:t>
            </a:r>
          </a:p>
        </p:txBody>
      </p:sp>
      <p:sp>
        <p:nvSpPr>
          <p:cNvPr id="3" name="Content Placeholder 2">
            <a:extLst>
              <a:ext uri="{FF2B5EF4-FFF2-40B4-BE49-F238E27FC236}">
                <a16:creationId xmlns:a16="http://schemas.microsoft.com/office/drawing/2014/main" id="{53A297DB-ED05-254C-83AD-9F436444C646}"/>
              </a:ext>
            </a:extLst>
          </p:cNvPr>
          <p:cNvSpPr>
            <a:spLocks noGrp="1"/>
          </p:cNvSpPr>
          <p:nvPr>
            <p:ph idx="1"/>
          </p:nvPr>
        </p:nvSpPr>
        <p:spPr/>
        <p:txBody>
          <a:bodyPr/>
          <a:lstStyle/>
          <a:p>
            <a:r>
              <a:rPr lang="en-US" err="1"/>
              <a:t>Lost_cost</a:t>
            </a:r>
            <a:r>
              <a:rPr lang="en-US"/>
              <a:t> ~ </a:t>
            </a:r>
            <a:r>
              <a:rPr lang="en-US" err="1"/>
              <a:t>Accident_year</a:t>
            </a:r>
            <a:endParaRPr lang="en-US"/>
          </a:p>
        </p:txBody>
      </p:sp>
      <p:sp>
        <p:nvSpPr>
          <p:cNvPr id="4" name="Rectangle 3">
            <a:extLst>
              <a:ext uri="{FF2B5EF4-FFF2-40B4-BE49-F238E27FC236}">
                <a16:creationId xmlns:a16="http://schemas.microsoft.com/office/drawing/2014/main" id="{6C6E0583-8792-C34E-AAFF-1A7B7D18E06E}"/>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942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E949-0A83-D24F-87CD-68DCF96ACB3C}"/>
              </a:ext>
            </a:extLst>
          </p:cNvPr>
          <p:cNvSpPr>
            <a:spLocks noGrp="1"/>
          </p:cNvSpPr>
          <p:nvPr>
            <p:ph type="title"/>
          </p:nvPr>
        </p:nvSpPr>
        <p:spPr/>
        <p:txBody>
          <a:bodyPr/>
          <a:lstStyle/>
          <a:p>
            <a:r>
              <a:rPr lang="en-US" b="1"/>
              <a:t>1</a:t>
            </a:r>
            <a:r>
              <a:rPr lang="en-US" b="1" baseline="30000"/>
              <a:t>st</a:t>
            </a:r>
            <a:r>
              <a:rPr lang="en-US" b="1"/>
              <a:t> Variable Added – One-Way Analysis</a:t>
            </a:r>
          </a:p>
        </p:txBody>
      </p:sp>
      <p:pic>
        <p:nvPicPr>
          <p:cNvPr id="9" name="Content Placeholder 8" descr="Chart&#10;&#10;Description automatically generated">
            <a:extLst>
              <a:ext uri="{FF2B5EF4-FFF2-40B4-BE49-F238E27FC236}">
                <a16:creationId xmlns:a16="http://schemas.microsoft.com/office/drawing/2014/main" id="{8135AED7-5C2C-3D41-B8A2-D7B0D8B8734D}"/>
              </a:ext>
            </a:extLst>
          </p:cNvPr>
          <p:cNvPicPr>
            <a:picLocks noGrp="1" noChangeAspect="1"/>
          </p:cNvPicPr>
          <p:nvPr>
            <p:ph idx="1"/>
          </p:nvPr>
        </p:nvPicPr>
        <p:blipFill>
          <a:blip r:embed="rId3"/>
          <a:stretch>
            <a:fillRect/>
          </a:stretch>
        </p:blipFill>
        <p:spPr>
          <a:xfrm>
            <a:off x="177800" y="1690688"/>
            <a:ext cx="5918200" cy="4127500"/>
          </a:xfrm>
        </p:spPr>
      </p:pic>
      <p:pic>
        <p:nvPicPr>
          <p:cNvPr id="11" name="Picture 10" descr="Chart&#10;&#10;Description automatically generated">
            <a:extLst>
              <a:ext uri="{FF2B5EF4-FFF2-40B4-BE49-F238E27FC236}">
                <a16:creationId xmlns:a16="http://schemas.microsoft.com/office/drawing/2014/main" id="{E17B6097-4513-F74E-9719-C9467AFEDD1A}"/>
              </a:ext>
            </a:extLst>
          </p:cNvPr>
          <p:cNvPicPr>
            <a:picLocks noChangeAspect="1"/>
          </p:cNvPicPr>
          <p:nvPr/>
        </p:nvPicPr>
        <p:blipFill>
          <a:blip r:embed="rId4"/>
          <a:stretch>
            <a:fillRect/>
          </a:stretch>
        </p:blipFill>
        <p:spPr>
          <a:xfrm>
            <a:off x="6096000" y="1690688"/>
            <a:ext cx="5918200" cy="4127500"/>
          </a:xfrm>
          <a:prstGeom prst="rect">
            <a:avLst/>
          </a:prstGeom>
        </p:spPr>
      </p:pic>
      <p:sp>
        <p:nvSpPr>
          <p:cNvPr id="12" name="Frame 11">
            <a:extLst>
              <a:ext uri="{FF2B5EF4-FFF2-40B4-BE49-F238E27FC236}">
                <a16:creationId xmlns:a16="http://schemas.microsoft.com/office/drawing/2014/main" id="{DC028D4B-7BF5-1F4A-BD3D-EB7E0A9A2955}"/>
              </a:ext>
            </a:extLst>
          </p:cNvPr>
          <p:cNvSpPr/>
          <p:nvPr/>
        </p:nvSpPr>
        <p:spPr>
          <a:xfrm>
            <a:off x="5098093" y="2430048"/>
            <a:ext cx="814192" cy="1277655"/>
          </a:xfrm>
          <a:prstGeom prst="frame">
            <a:avLst/>
          </a:prstGeom>
          <a:solidFill>
            <a:srgbClr val="D0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rame 12">
            <a:extLst>
              <a:ext uri="{FF2B5EF4-FFF2-40B4-BE49-F238E27FC236}">
                <a16:creationId xmlns:a16="http://schemas.microsoft.com/office/drawing/2014/main" id="{3B7E51D8-EAE5-C040-8CC0-71480CE03F63}"/>
              </a:ext>
            </a:extLst>
          </p:cNvPr>
          <p:cNvSpPr/>
          <p:nvPr/>
        </p:nvSpPr>
        <p:spPr>
          <a:xfrm>
            <a:off x="11053871" y="2377423"/>
            <a:ext cx="814192" cy="1277655"/>
          </a:xfrm>
          <a:prstGeom prst="frame">
            <a:avLst/>
          </a:prstGeom>
          <a:solidFill>
            <a:srgbClr val="D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9DF5C4E9-2972-844A-B14D-D9057EA9EE4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610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4BAE-1FE9-9B48-BDE8-4679B4EBF872}"/>
              </a:ext>
            </a:extLst>
          </p:cNvPr>
          <p:cNvSpPr>
            <a:spLocks noGrp="1"/>
          </p:cNvSpPr>
          <p:nvPr>
            <p:ph type="title"/>
          </p:nvPr>
        </p:nvSpPr>
        <p:spPr/>
        <p:txBody>
          <a:bodyPr/>
          <a:lstStyle/>
          <a:p>
            <a:r>
              <a:rPr lang="en-US" b="1"/>
              <a:t>1</a:t>
            </a:r>
            <a:r>
              <a:rPr lang="en-US" b="1" baseline="30000"/>
              <a:t>st</a:t>
            </a:r>
            <a:r>
              <a:rPr lang="en-US" b="1"/>
              <a:t> Variable Added – One-Way Analysis</a:t>
            </a:r>
          </a:p>
        </p:txBody>
      </p:sp>
      <p:pic>
        <p:nvPicPr>
          <p:cNvPr id="9" name="Content Placeholder 8" descr="Chart, line chart&#10;&#10;Description automatically generated">
            <a:extLst>
              <a:ext uri="{FF2B5EF4-FFF2-40B4-BE49-F238E27FC236}">
                <a16:creationId xmlns:a16="http://schemas.microsoft.com/office/drawing/2014/main" id="{330E9116-7115-5047-94D1-798CF856A91A}"/>
              </a:ext>
            </a:extLst>
          </p:cNvPr>
          <p:cNvPicPr>
            <a:picLocks noGrp="1" noChangeAspect="1"/>
          </p:cNvPicPr>
          <p:nvPr>
            <p:ph idx="1"/>
          </p:nvPr>
        </p:nvPicPr>
        <p:blipFill>
          <a:blip r:embed="rId3"/>
          <a:stretch>
            <a:fillRect/>
          </a:stretch>
        </p:blipFill>
        <p:spPr>
          <a:xfrm>
            <a:off x="177800" y="1690688"/>
            <a:ext cx="5918200" cy="4127500"/>
          </a:xfrm>
        </p:spPr>
      </p:pic>
      <p:pic>
        <p:nvPicPr>
          <p:cNvPr id="11" name="Picture 10" descr="Chart&#10;&#10;Description automatically generated">
            <a:extLst>
              <a:ext uri="{FF2B5EF4-FFF2-40B4-BE49-F238E27FC236}">
                <a16:creationId xmlns:a16="http://schemas.microsoft.com/office/drawing/2014/main" id="{687789C2-1D46-DB40-8545-7C6355F832DE}"/>
              </a:ext>
            </a:extLst>
          </p:cNvPr>
          <p:cNvPicPr>
            <a:picLocks noChangeAspect="1"/>
          </p:cNvPicPr>
          <p:nvPr/>
        </p:nvPicPr>
        <p:blipFill>
          <a:blip r:embed="rId4"/>
          <a:stretch>
            <a:fillRect/>
          </a:stretch>
        </p:blipFill>
        <p:spPr>
          <a:xfrm>
            <a:off x="6096000" y="1690688"/>
            <a:ext cx="5918200" cy="4127500"/>
          </a:xfrm>
          <a:prstGeom prst="rect">
            <a:avLst/>
          </a:prstGeom>
        </p:spPr>
      </p:pic>
      <p:sp>
        <p:nvSpPr>
          <p:cNvPr id="12" name="Rectangle 11">
            <a:extLst>
              <a:ext uri="{FF2B5EF4-FFF2-40B4-BE49-F238E27FC236}">
                <a16:creationId xmlns:a16="http://schemas.microsoft.com/office/drawing/2014/main" id="{42A0C2CF-D4AF-4042-83E8-E8F1B23B2F2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8010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10A-5D76-CA4F-B3A5-2C8AB3FA6E35}"/>
              </a:ext>
            </a:extLst>
          </p:cNvPr>
          <p:cNvSpPr>
            <a:spLocks noGrp="1"/>
          </p:cNvSpPr>
          <p:nvPr>
            <p:ph type="title"/>
          </p:nvPr>
        </p:nvSpPr>
        <p:spPr/>
        <p:txBody>
          <a:bodyPr/>
          <a:lstStyle/>
          <a:p>
            <a:r>
              <a:rPr lang="en-US" b="1"/>
              <a:t>1</a:t>
            </a:r>
            <a:r>
              <a:rPr lang="en-US" b="1" baseline="30000"/>
              <a:t>st</a:t>
            </a:r>
            <a:r>
              <a:rPr lang="en-US" b="1"/>
              <a:t> Variable Added – CV Gini</a:t>
            </a:r>
          </a:p>
        </p:txBody>
      </p:sp>
      <p:graphicFrame>
        <p:nvGraphicFramePr>
          <p:cNvPr id="4" name="Table 4">
            <a:extLst>
              <a:ext uri="{FF2B5EF4-FFF2-40B4-BE49-F238E27FC236}">
                <a16:creationId xmlns:a16="http://schemas.microsoft.com/office/drawing/2014/main" id="{DBE77E80-94D6-6945-A90E-ED8DE10AC776}"/>
              </a:ext>
            </a:extLst>
          </p:cNvPr>
          <p:cNvGraphicFramePr>
            <a:graphicFrameLocks noGrp="1"/>
          </p:cNvGraphicFramePr>
          <p:nvPr>
            <p:ph idx="1"/>
            <p:extLst>
              <p:ext uri="{D42A27DB-BD31-4B8C-83A1-F6EECF244321}">
                <p14:modId xmlns:p14="http://schemas.microsoft.com/office/powerpoint/2010/main" val="763529007"/>
              </p:ext>
            </p:extLst>
          </p:nvPr>
        </p:nvGraphicFramePr>
        <p:xfrm>
          <a:off x="1876556" y="1690688"/>
          <a:ext cx="8438888" cy="4079240"/>
        </p:xfrm>
        <a:graphic>
          <a:graphicData uri="http://schemas.openxmlformats.org/drawingml/2006/table">
            <a:tbl>
              <a:tblPr firstRow="1" bandRow="1">
                <a:tableStyleId>{5C22544A-7EE6-4342-B048-85BDC9FD1C3A}</a:tableStyleId>
              </a:tblPr>
              <a:tblGrid>
                <a:gridCol w="4337046">
                  <a:extLst>
                    <a:ext uri="{9D8B030D-6E8A-4147-A177-3AD203B41FA5}">
                      <a16:colId xmlns:a16="http://schemas.microsoft.com/office/drawing/2014/main" val="1756844225"/>
                    </a:ext>
                  </a:extLst>
                </a:gridCol>
                <a:gridCol w="2050921">
                  <a:extLst>
                    <a:ext uri="{9D8B030D-6E8A-4147-A177-3AD203B41FA5}">
                      <a16:colId xmlns:a16="http://schemas.microsoft.com/office/drawing/2014/main" val="846212605"/>
                    </a:ext>
                  </a:extLst>
                </a:gridCol>
                <a:gridCol w="2050921">
                  <a:extLst>
                    <a:ext uri="{9D8B030D-6E8A-4147-A177-3AD203B41FA5}">
                      <a16:colId xmlns:a16="http://schemas.microsoft.com/office/drawing/2014/main" val="1124983329"/>
                    </a:ext>
                  </a:extLst>
                </a:gridCol>
              </a:tblGrid>
              <a:tr h="370840">
                <a:tc>
                  <a:txBody>
                    <a:bodyPr/>
                    <a:lstStyle/>
                    <a:p>
                      <a:pPr algn="ctr"/>
                      <a:r>
                        <a:rPr lang="en-US"/>
                        <a:t>Variable (</a:t>
                      </a:r>
                      <a:r>
                        <a:rPr lang="en-US" err="1"/>
                        <a:t>Accident_year</a:t>
                      </a:r>
                      <a:r>
                        <a:rPr lang="en-US"/>
                        <a:t> + _ )</a:t>
                      </a:r>
                    </a:p>
                  </a:txBody>
                  <a:tcPr>
                    <a:solidFill>
                      <a:srgbClr val="002060"/>
                    </a:solidFill>
                  </a:tcPr>
                </a:tc>
                <a:tc>
                  <a:txBody>
                    <a:bodyPr/>
                    <a:lstStyle/>
                    <a:p>
                      <a:pPr algn="ctr"/>
                      <a:r>
                        <a:rPr lang="en-US"/>
                        <a:t>CV Gini (Training)</a:t>
                      </a:r>
                    </a:p>
                  </a:txBody>
                  <a:tcPr>
                    <a:solidFill>
                      <a:srgbClr val="002060"/>
                    </a:solidFill>
                  </a:tcPr>
                </a:tc>
                <a:tc>
                  <a:txBody>
                    <a:bodyPr/>
                    <a:lstStyle/>
                    <a:p>
                      <a:pPr algn="ctr"/>
                      <a:r>
                        <a:rPr lang="en-US"/>
                        <a:t>AIC</a:t>
                      </a:r>
                    </a:p>
                  </a:txBody>
                  <a:tcPr>
                    <a:solidFill>
                      <a:srgbClr val="002060"/>
                    </a:solidFill>
                  </a:tcPr>
                </a:tc>
                <a:extLst>
                  <a:ext uri="{0D108BD9-81ED-4DB2-BD59-A6C34878D82A}">
                    <a16:rowId xmlns:a16="http://schemas.microsoft.com/office/drawing/2014/main" val="3001090502"/>
                  </a:ext>
                </a:extLst>
              </a:tr>
              <a:tr h="370840">
                <a:tc>
                  <a:txBody>
                    <a:bodyPr/>
                    <a:lstStyle/>
                    <a:p>
                      <a:endParaRPr lang="en-US"/>
                    </a:p>
                  </a:txBody>
                  <a:tcPr>
                    <a:solidFill>
                      <a:schemeClr val="bg1"/>
                    </a:solidFill>
                  </a:tcPr>
                </a:tc>
                <a:tc>
                  <a:txBody>
                    <a:bodyPr/>
                    <a:lstStyle/>
                    <a:p>
                      <a:pPr algn="r"/>
                      <a:r>
                        <a:rPr lang="en-CA" sz="1800">
                          <a:effectLst/>
                        </a:rPr>
                        <a:t>-0.018240</a:t>
                      </a:r>
                    </a:p>
                  </a:txBody>
                  <a:tcPr marL="57150" marR="57150" marT="19050" marB="19050" anchor="ctr">
                    <a:solidFill>
                      <a:schemeClr val="bg1"/>
                    </a:solidFill>
                  </a:tcPr>
                </a:tc>
                <a:tc>
                  <a:txBody>
                    <a:bodyPr/>
                    <a:lstStyle/>
                    <a:p>
                      <a:pPr algn="r"/>
                      <a:r>
                        <a:rPr lang="en-CA"/>
                        <a:t>84,591</a:t>
                      </a:r>
                      <a:endParaRPr lang="en-US"/>
                    </a:p>
                  </a:txBody>
                  <a:tcPr>
                    <a:solidFill>
                      <a:schemeClr val="bg1"/>
                    </a:solidFill>
                  </a:tcPr>
                </a:tc>
                <a:extLst>
                  <a:ext uri="{0D108BD9-81ED-4DB2-BD59-A6C34878D82A}">
                    <a16:rowId xmlns:a16="http://schemas.microsoft.com/office/drawing/2014/main" val="26518728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Vehicle_model_year_floor_2019</a:t>
                      </a:r>
                    </a:p>
                  </a:txBody>
                  <a:tcPr>
                    <a:solidFill>
                      <a:schemeClr val="bg1">
                        <a:lumMod val="95000"/>
                      </a:schemeClr>
                    </a:solidFill>
                  </a:tcPr>
                </a:tc>
                <a:tc>
                  <a:txBody>
                    <a:bodyPr/>
                    <a:lstStyle/>
                    <a:p>
                      <a:pPr algn="r"/>
                      <a:r>
                        <a:rPr lang="en-CA" sz="1800">
                          <a:effectLst/>
                        </a:rPr>
                        <a:t>0.279</a:t>
                      </a:r>
                    </a:p>
                  </a:txBody>
                  <a:tcPr marL="57150" marR="57150" marT="19050" marB="19050" anchor="ctr">
                    <a:solidFill>
                      <a:schemeClr val="bg1">
                        <a:lumMod val="95000"/>
                      </a:schemeClr>
                    </a:solidFill>
                  </a:tcPr>
                </a:tc>
                <a:tc>
                  <a:txBody>
                    <a:bodyPr/>
                    <a:lstStyle/>
                    <a:p>
                      <a:pPr algn="r"/>
                      <a:r>
                        <a:rPr lang="en-US"/>
                        <a:t>84,389</a:t>
                      </a:r>
                    </a:p>
                  </a:txBody>
                  <a:tcPr>
                    <a:solidFill>
                      <a:schemeClr val="bg1">
                        <a:lumMod val="95000"/>
                      </a:schemeClr>
                    </a:solidFill>
                  </a:tcPr>
                </a:tc>
                <a:extLst>
                  <a:ext uri="{0D108BD9-81ED-4DB2-BD59-A6C34878D82A}">
                    <a16:rowId xmlns:a16="http://schemas.microsoft.com/office/drawing/2014/main" val="966887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Vehicle_model_year_floor_2019_cap_2013</a:t>
                      </a:r>
                    </a:p>
                  </a:txBody>
                  <a:tcPr>
                    <a:solidFill>
                      <a:schemeClr val="bg1">
                        <a:lumMod val="95000"/>
                      </a:schemeClr>
                    </a:solidFill>
                  </a:tcPr>
                </a:tc>
                <a:tc>
                  <a:txBody>
                    <a:bodyPr/>
                    <a:lstStyle/>
                    <a:p>
                      <a:pPr algn="r"/>
                      <a:r>
                        <a:rPr lang="en-CA" sz="1800">
                          <a:effectLst/>
                        </a:rPr>
                        <a:t>0.276</a:t>
                      </a:r>
                    </a:p>
                  </a:txBody>
                  <a:tcPr marL="57150" marR="57150" marT="19050" marB="19050" anchor="ctr">
                    <a:solidFill>
                      <a:schemeClr val="bg1">
                        <a:lumMod val="95000"/>
                      </a:schemeClr>
                    </a:solidFill>
                  </a:tcPr>
                </a:tc>
                <a:tc>
                  <a:txBody>
                    <a:bodyPr/>
                    <a:lstStyle/>
                    <a:p>
                      <a:pPr algn="r"/>
                      <a:r>
                        <a:rPr lang="en-US"/>
                        <a:t>84,393</a:t>
                      </a:r>
                    </a:p>
                  </a:txBody>
                  <a:tcPr>
                    <a:solidFill>
                      <a:schemeClr val="bg1">
                        <a:lumMod val="95000"/>
                      </a:schemeClr>
                    </a:solidFill>
                  </a:tcPr>
                </a:tc>
                <a:extLst>
                  <a:ext uri="{0D108BD9-81ED-4DB2-BD59-A6C34878D82A}">
                    <a16:rowId xmlns:a16="http://schemas.microsoft.com/office/drawing/2014/main" val="19382542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Vehicle_retail_price</a:t>
                      </a:r>
                      <a:endParaRPr lang="en-US"/>
                    </a:p>
                  </a:txBody>
                  <a:tcPr>
                    <a:solidFill>
                      <a:schemeClr val="bg1">
                        <a:lumMod val="85000"/>
                      </a:schemeClr>
                    </a:solidFill>
                  </a:tcPr>
                </a:tc>
                <a:tc>
                  <a:txBody>
                    <a:bodyPr/>
                    <a:lstStyle/>
                    <a:p>
                      <a:pPr algn="r"/>
                      <a:r>
                        <a:rPr lang="en-US"/>
                        <a:t>0.080</a:t>
                      </a:r>
                    </a:p>
                  </a:txBody>
                  <a:tcPr>
                    <a:solidFill>
                      <a:schemeClr val="bg1">
                        <a:lumMod val="85000"/>
                      </a:schemeClr>
                    </a:solidFill>
                  </a:tcPr>
                </a:tc>
                <a:tc>
                  <a:txBody>
                    <a:bodyPr/>
                    <a:lstStyle/>
                    <a:p>
                      <a:pPr algn="r"/>
                      <a:r>
                        <a:rPr lang="en-US"/>
                        <a:t>84,576</a:t>
                      </a:r>
                    </a:p>
                  </a:txBody>
                  <a:tcPr>
                    <a:solidFill>
                      <a:schemeClr val="bg1">
                        <a:lumMod val="85000"/>
                      </a:schemeClr>
                    </a:solidFill>
                  </a:tcPr>
                </a:tc>
                <a:extLst>
                  <a:ext uri="{0D108BD9-81ED-4DB2-BD59-A6C34878D82A}">
                    <a16:rowId xmlns:a16="http://schemas.microsoft.com/office/drawing/2014/main" val="32291219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Vehicle_horsepower</a:t>
                      </a:r>
                      <a:endParaRPr lang="en-US"/>
                    </a:p>
                  </a:txBody>
                  <a:tcPr>
                    <a:solidFill>
                      <a:schemeClr val="bg1">
                        <a:lumMod val="85000"/>
                      </a:schemeClr>
                    </a:solidFill>
                  </a:tcPr>
                </a:tc>
                <a:tc>
                  <a:txBody>
                    <a:bodyPr/>
                    <a:lstStyle/>
                    <a:p>
                      <a:pPr algn="r"/>
                      <a:r>
                        <a:rPr lang="en-US"/>
                        <a:t>0.114</a:t>
                      </a:r>
                    </a:p>
                  </a:txBody>
                  <a:tcPr>
                    <a:solidFill>
                      <a:schemeClr val="bg1">
                        <a:lumMod val="85000"/>
                      </a:schemeClr>
                    </a:solidFill>
                  </a:tcPr>
                </a:tc>
                <a:tc>
                  <a:txBody>
                    <a:bodyPr/>
                    <a:lstStyle/>
                    <a:p>
                      <a:pPr algn="r"/>
                      <a:r>
                        <a:rPr lang="en-US"/>
                        <a:t>84,566</a:t>
                      </a:r>
                    </a:p>
                  </a:txBody>
                  <a:tcPr>
                    <a:solidFill>
                      <a:schemeClr val="bg1">
                        <a:lumMod val="85000"/>
                      </a:schemeClr>
                    </a:solidFill>
                  </a:tcPr>
                </a:tc>
                <a:extLst>
                  <a:ext uri="{0D108BD9-81ED-4DB2-BD59-A6C34878D82A}">
                    <a16:rowId xmlns:a16="http://schemas.microsoft.com/office/drawing/2014/main" val="158784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Num_minor_convictions</a:t>
                      </a:r>
                      <a:endParaRPr lang="en-US"/>
                    </a:p>
                  </a:txBody>
                  <a:tcPr>
                    <a:solidFill>
                      <a:schemeClr val="bg1">
                        <a:lumMod val="85000"/>
                      </a:schemeClr>
                    </a:solidFill>
                  </a:tcPr>
                </a:tc>
                <a:tc>
                  <a:txBody>
                    <a:bodyPr/>
                    <a:lstStyle/>
                    <a:p>
                      <a:pPr algn="r"/>
                      <a:r>
                        <a:rPr lang="en-US"/>
                        <a:t>0.118</a:t>
                      </a:r>
                    </a:p>
                  </a:txBody>
                  <a:tcPr>
                    <a:solidFill>
                      <a:schemeClr val="bg1">
                        <a:lumMod val="85000"/>
                      </a:schemeClr>
                    </a:solidFill>
                  </a:tcPr>
                </a:tc>
                <a:tc>
                  <a:txBody>
                    <a:bodyPr/>
                    <a:lstStyle/>
                    <a:p>
                      <a:pPr algn="r"/>
                      <a:r>
                        <a:rPr lang="en-US"/>
                        <a:t>84,555</a:t>
                      </a:r>
                    </a:p>
                  </a:txBody>
                  <a:tcPr>
                    <a:solidFill>
                      <a:schemeClr val="bg1">
                        <a:lumMod val="85000"/>
                      </a:schemeClr>
                    </a:solidFill>
                  </a:tcPr>
                </a:tc>
                <a:extLst>
                  <a:ext uri="{0D108BD9-81ED-4DB2-BD59-A6C34878D82A}">
                    <a16:rowId xmlns:a16="http://schemas.microsoft.com/office/drawing/2014/main" val="27156404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Has_partner</a:t>
                      </a:r>
                      <a:endParaRPr lang="en-US"/>
                    </a:p>
                  </a:txBody>
                  <a:tcPr>
                    <a:solidFill>
                      <a:schemeClr val="bg1">
                        <a:lumMod val="85000"/>
                      </a:schemeClr>
                    </a:solidFill>
                  </a:tcPr>
                </a:tc>
                <a:tc>
                  <a:txBody>
                    <a:bodyPr/>
                    <a:lstStyle/>
                    <a:p>
                      <a:pPr algn="r"/>
                      <a:r>
                        <a:rPr lang="en-US"/>
                        <a:t>0.118</a:t>
                      </a:r>
                    </a:p>
                  </a:txBody>
                  <a:tcPr>
                    <a:solidFill>
                      <a:schemeClr val="bg1">
                        <a:lumMod val="85000"/>
                      </a:schemeClr>
                    </a:solidFill>
                  </a:tcPr>
                </a:tc>
                <a:tc>
                  <a:txBody>
                    <a:bodyPr/>
                    <a:lstStyle/>
                    <a:p>
                      <a:pPr algn="r"/>
                      <a:r>
                        <a:rPr lang="en-US"/>
                        <a:t>84,568</a:t>
                      </a:r>
                    </a:p>
                  </a:txBody>
                  <a:tcPr>
                    <a:solidFill>
                      <a:schemeClr val="bg1">
                        <a:lumMod val="85000"/>
                      </a:schemeClr>
                    </a:solidFill>
                  </a:tcPr>
                </a:tc>
                <a:extLst>
                  <a:ext uri="{0D108BD9-81ED-4DB2-BD59-A6C34878D82A}">
                    <a16:rowId xmlns:a16="http://schemas.microsoft.com/office/drawing/2014/main" val="8594998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New_business</a:t>
                      </a:r>
                      <a:endParaRPr lang="en-US"/>
                    </a:p>
                  </a:txBody>
                  <a:tcPr>
                    <a:solidFill>
                      <a:schemeClr val="bg1">
                        <a:lumMod val="85000"/>
                      </a:schemeClr>
                    </a:solidFill>
                  </a:tcPr>
                </a:tc>
                <a:tc>
                  <a:txBody>
                    <a:bodyPr/>
                    <a:lstStyle/>
                    <a:p>
                      <a:pPr algn="r"/>
                      <a:r>
                        <a:rPr lang="en-US"/>
                        <a:t>0.076</a:t>
                      </a:r>
                    </a:p>
                  </a:txBody>
                  <a:tcPr>
                    <a:solidFill>
                      <a:schemeClr val="bg1">
                        <a:lumMod val="85000"/>
                      </a:schemeClr>
                    </a:solidFill>
                  </a:tcPr>
                </a:tc>
                <a:tc>
                  <a:txBody>
                    <a:bodyPr/>
                    <a:lstStyle/>
                    <a:p>
                      <a:pPr algn="r"/>
                      <a:r>
                        <a:rPr lang="en-US"/>
                        <a:t>84,563</a:t>
                      </a:r>
                    </a:p>
                  </a:txBody>
                  <a:tcPr>
                    <a:solidFill>
                      <a:schemeClr val="bg1">
                        <a:lumMod val="85000"/>
                      </a:schemeClr>
                    </a:solidFill>
                  </a:tcPr>
                </a:tc>
                <a:extLst>
                  <a:ext uri="{0D108BD9-81ED-4DB2-BD59-A6C34878D82A}">
                    <a16:rowId xmlns:a16="http://schemas.microsoft.com/office/drawing/2014/main" val="36933496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Years_driving</a:t>
                      </a:r>
                      <a:endParaRPr lang="en-US"/>
                    </a:p>
                  </a:txBody>
                  <a:tcPr>
                    <a:solidFill>
                      <a:schemeClr val="bg1">
                        <a:lumMod val="85000"/>
                      </a:schemeClr>
                    </a:solidFill>
                  </a:tcPr>
                </a:tc>
                <a:tc>
                  <a:txBody>
                    <a:bodyPr/>
                    <a:lstStyle/>
                    <a:p>
                      <a:pPr algn="r"/>
                      <a:r>
                        <a:rPr lang="en-US"/>
                        <a:t>0.170</a:t>
                      </a:r>
                    </a:p>
                  </a:txBody>
                  <a:tcPr>
                    <a:solidFill>
                      <a:schemeClr val="bg1">
                        <a:lumMod val="85000"/>
                      </a:schemeClr>
                    </a:solidFill>
                  </a:tcPr>
                </a:tc>
                <a:tc>
                  <a:txBody>
                    <a:bodyPr/>
                    <a:lstStyle/>
                    <a:p>
                      <a:pPr algn="r"/>
                      <a:r>
                        <a:rPr lang="en-US"/>
                        <a:t>84,538</a:t>
                      </a:r>
                    </a:p>
                  </a:txBody>
                  <a:tcPr>
                    <a:solidFill>
                      <a:schemeClr val="bg1">
                        <a:lumMod val="85000"/>
                      </a:schemeClr>
                    </a:solidFill>
                  </a:tcPr>
                </a:tc>
                <a:extLst>
                  <a:ext uri="{0D108BD9-81ED-4DB2-BD59-A6C34878D82A}">
                    <a16:rowId xmlns:a16="http://schemas.microsoft.com/office/drawing/2014/main" val="4503791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Age_imputed</a:t>
                      </a:r>
                      <a:endParaRPr lang="en-US"/>
                    </a:p>
                  </a:txBody>
                  <a:tcPr>
                    <a:solidFill>
                      <a:schemeClr val="bg1">
                        <a:lumMod val="85000"/>
                      </a:schemeClr>
                    </a:solidFill>
                  </a:tcPr>
                </a:tc>
                <a:tc>
                  <a:txBody>
                    <a:bodyPr/>
                    <a:lstStyle/>
                    <a:p>
                      <a:pPr algn="r"/>
                      <a:r>
                        <a:rPr lang="en-US"/>
                        <a:t>0.170</a:t>
                      </a:r>
                    </a:p>
                  </a:txBody>
                  <a:tcPr>
                    <a:solidFill>
                      <a:schemeClr val="bg1">
                        <a:lumMod val="85000"/>
                      </a:schemeClr>
                    </a:solidFill>
                  </a:tcPr>
                </a:tc>
                <a:tc>
                  <a:txBody>
                    <a:bodyPr/>
                    <a:lstStyle/>
                    <a:p>
                      <a:pPr algn="r"/>
                      <a:r>
                        <a:rPr lang="en-US"/>
                        <a:t>84,547</a:t>
                      </a:r>
                    </a:p>
                  </a:txBody>
                  <a:tcPr>
                    <a:solidFill>
                      <a:schemeClr val="bg1">
                        <a:lumMod val="85000"/>
                      </a:schemeClr>
                    </a:solidFill>
                  </a:tcPr>
                </a:tc>
                <a:extLst>
                  <a:ext uri="{0D108BD9-81ED-4DB2-BD59-A6C34878D82A}">
                    <a16:rowId xmlns:a16="http://schemas.microsoft.com/office/drawing/2014/main" val="1984330003"/>
                  </a:ext>
                </a:extLst>
              </a:tr>
            </a:tbl>
          </a:graphicData>
        </a:graphic>
      </p:graphicFrame>
      <p:sp>
        <p:nvSpPr>
          <p:cNvPr id="5" name="Rectangle 4">
            <a:extLst>
              <a:ext uri="{FF2B5EF4-FFF2-40B4-BE49-F238E27FC236}">
                <a16:creationId xmlns:a16="http://schemas.microsoft.com/office/drawing/2014/main" id="{425A0289-B0E0-8C99-1273-5BEF5048DF23}"/>
              </a:ext>
            </a:extLst>
          </p:cNvPr>
          <p:cNvSpPr/>
          <p:nvPr/>
        </p:nvSpPr>
        <p:spPr>
          <a:xfrm>
            <a:off x="1876557" y="2417522"/>
            <a:ext cx="8438888" cy="77661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A663C3-CB1C-5F4F-90D8-1260B1EC9BA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35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610A-5D76-CA4F-B3A5-2C8AB3FA6E35}"/>
              </a:ext>
            </a:extLst>
          </p:cNvPr>
          <p:cNvSpPr>
            <a:spLocks noGrp="1"/>
          </p:cNvSpPr>
          <p:nvPr>
            <p:ph type="title"/>
          </p:nvPr>
        </p:nvSpPr>
        <p:spPr/>
        <p:txBody>
          <a:bodyPr/>
          <a:lstStyle/>
          <a:p>
            <a:r>
              <a:rPr lang="en-US" b="1"/>
              <a:t>1</a:t>
            </a:r>
            <a:r>
              <a:rPr lang="en-US" b="1" baseline="30000"/>
              <a:t>st</a:t>
            </a:r>
            <a:r>
              <a:rPr lang="en-US" b="1"/>
              <a:t> Variable Added – CV Gini</a:t>
            </a:r>
          </a:p>
        </p:txBody>
      </p:sp>
      <p:graphicFrame>
        <p:nvGraphicFramePr>
          <p:cNvPr id="4" name="Table 4">
            <a:extLst>
              <a:ext uri="{FF2B5EF4-FFF2-40B4-BE49-F238E27FC236}">
                <a16:creationId xmlns:a16="http://schemas.microsoft.com/office/drawing/2014/main" id="{DBE77E80-94D6-6945-A90E-ED8DE10AC776}"/>
              </a:ext>
            </a:extLst>
          </p:cNvPr>
          <p:cNvGraphicFramePr>
            <a:graphicFrameLocks noGrp="1"/>
          </p:cNvGraphicFramePr>
          <p:nvPr>
            <p:ph idx="1"/>
            <p:extLst>
              <p:ext uri="{D42A27DB-BD31-4B8C-83A1-F6EECF244321}">
                <p14:modId xmlns:p14="http://schemas.microsoft.com/office/powerpoint/2010/main" val="2368669756"/>
              </p:ext>
            </p:extLst>
          </p:nvPr>
        </p:nvGraphicFramePr>
        <p:xfrm>
          <a:off x="1876556" y="1690688"/>
          <a:ext cx="8438888" cy="4079240"/>
        </p:xfrm>
        <a:graphic>
          <a:graphicData uri="http://schemas.openxmlformats.org/drawingml/2006/table">
            <a:tbl>
              <a:tblPr firstRow="1" bandRow="1">
                <a:tableStyleId>{5C22544A-7EE6-4342-B048-85BDC9FD1C3A}</a:tableStyleId>
              </a:tblPr>
              <a:tblGrid>
                <a:gridCol w="4337046">
                  <a:extLst>
                    <a:ext uri="{9D8B030D-6E8A-4147-A177-3AD203B41FA5}">
                      <a16:colId xmlns:a16="http://schemas.microsoft.com/office/drawing/2014/main" val="1756844225"/>
                    </a:ext>
                  </a:extLst>
                </a:gridCol>
                <a:gridCol w="2050921">
                  <a:extLst>
                    <a:ext uri="{9D8B030D-6E8A-4147-A177-3AD203B41FA5}">
                      <a16:colId xmlns:a16="http://schemas.microsoft.com/office/drawing/2014/main" val="846212605"/>
                    </a:ext>
                  </a:extLst>
                </a:gridCol>
                <a:gridCol w="2050921">
                  <a:extLst>
                    <a:ext uri="{9D8B030D-6E8A-4147-A177-3AD203B41FA5}">
                      <a16:colId xmlns:a16="http://schemas.microsoft.com/office/drawing/2014/main" val="1124983329"/>
                    </a:ext>
                  </a:extLst>
                </a:gridCol>
              </a:tblGrid>
              <a:tr h="370840">
                <a:tc>
                  <a:txBody>
                    <a:bodyPr/>
                    <a:lstStyle/>
                    <a:p>
                      <a:pPr algn="ctr"/>
                      <a:r>
                        <a:rPr lang="en-US"/>
                        <a:t>Variable (</a:t>
                      </a:r>
                      <a:r>
                        <a:rPr lang="en-US" err="1"/>
                        <a:t>Accident_year</a:t>
                      </a:r>
                      <a:r>
                        <a:rPr lang="en-US"/>
                        <a:t> + _ )</a:t>
                      </a:r>
                    </a:p>
                  </a:txBody>
                  <a:tcPr>
                    <a:solidFill>
                      <a:srgbClr val="002060"/>
                    </a:solidFill>
                  </a:tcPr>
                </a:tc>
                <a:tc>
                  <a:txBody>
                    <a:bodyPr/>
                    <a:lstStyle/>
                    <a:p>
                      <a:pPr algn="ctr"/>
                      <a:r>
                        <a:rPr lang="en-US"/>
                        <a:t>CV Gini (Training)</a:t>
                      </a:r>
                    </a:p>
                  </a:txBody>
                  <a:tcPr>
                    <a:solidFill>
                      <a:srgbClr val="002060"/>
                    </a:solidFill>
                  </a:tcPr>
                </a:tc>
                <a:tc>
                  <a:txBody>
                    <a:bodyPr/>
                    <a:lstStyle/>
                    <a:p>
                      <a:pPr algn="ctr"/>
                      <a:r>
                        <a:rPr lang="en-US"/>
                        <a:t>AIC</a:t>
                      </a:r>
                    </a:p>
                  </a:txBody>
                  <a:tcPr>
                    <a:solidFill>
                      <a:srgbClr val="002060"/>
                    </a:solidFill>
                  </a:tcPr>
                </a:tc>
                <a:extLst>
                  <a:ext uri="{0D108BD9-81ED-4DB2-BD59-A6C34878D82A}">
                    <a16:rowId xmlns:a16="http://schemas.microsoft.com/office/drawing/2014/main" val="3001090502"/>
                  </a:ext>
                </a:extLst>
              </a:tr>
              <a:tr h="370840">
                <a:tc>
                  <a:txBody>
                    <a:bodyPr/>
                    <a:lstStyle/>
                    <a:p>
                      <a:endParaRPr lang="en-US"/>
                    </a:p>
                  </a:txBody>
                  <a:tcPr>
                    <a:solidFill>
                      <a:schemeClr val="bg1"/>
                    </a:solidFill>
                  </a:tcPr>
                </a:tc>
                <a:tc>
                  <a:txBody>
                    <a:bodyPr/>
                    <a:lstStyle/>
                    <a:p>
                      <a:pPr algn="r"/>
                      <a:r>
                        <a:rPr lang="en-CA" sz="1800">
                          <a:effectLst/>
                        </a:rPr>
                        <a:t>-0.018240</a:t>
                      </a:r>
                    </a:p>
                  </a:txBody>
                  <a:tcPr marL="57150" marR="57150" marT="19050" marB="19050" anchor="ctr">
                    <a:solidFill>
                      <a:schemeClr val="bg1"/>
                    </a:solidFill>
                  </a:tcPr>
                </a:tc>
                <a:tc>
                  <a:txBody>
                    <a:bodyPr/>
                    <a:lstStyle/>
                    <a:p>
                      <a:pPr algn="r"/>
                      <a:r>
                        <a:rPr lang="en-CA"/>
                        <a:t>84,591</a:t>
                      </a:r>
                      <a:endParaRPr lang="en-US"/>
                    </a:p>
                  </a:txBody>
                  <a:tcPr>
                    <a:solidFill>
                      <a:schemeClr val="bg1"/>
                    </a:solidFill>
                  </a:tcPr>
                </a:tc>
                <a:extLst>
                  <a:ext uri="{0D108BD9-81ED-4DB2-BD59-A6C34878D82A}">
                    <a16:rowId xmlns:a16="http://schemas.microsoft.com/office/drawing/2014/main" val="26518728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Vehicle_age_cap_30</a:t>
                      </a:r>
                    </a:p>
                  </a:txBody>
                  <a:tcPr>
                    <a:solidFill>
                      <a:schemeClr val="bg1">
                        <a:lumMod val="95000"/>
                      </a:schemeClr>
                    </a:solidFill>
                  </a:tcPr>
                </a:tc>
                <a:tc>
                  <a:txBody>
                    <a:bodyPr/>
                    <a:lstStyle/>
                    <a:p>
                      <a:pPr algn="r"/>
                      <a:r>
                        <a:rPr lang="en-CA" sz="1800">
                          <a:effectLst/>
                        </a:rPr>
                        <a:t>0.2923337</a:t>
                      </a:r>
                    </a:p>
                  </a:txBody>
                  <a:tcPr marL="57150" marR="57150" marT="19050" marB="19050" anchor="ctr">
                    <a:solidFill>
                      <a:schemeClr val="bg1">
                        <a:lumMod val="95000"/>
                      </a:schemeClr>
                    </a:solidFill>
                  </a:tcPr>
                </a:tc>
                <a:tc>
                  <a:txBody>
                    <a:bodyPr/>
                    <a:lstStyle/>
                    <a:p>
                      <a:pPr algn="r"/>
                      <a:r>
                        <a:rPr lang="en-US"/>
                        <a:t>84,382</a:t>
                      </a:r>
                    </a:p>
                  </a:txBody>
                  <a:tcPr>
                    <a:solidFill>
                      <a:schemeClr val="bg1">
                        <a:lumMod val="95000"/>
                      </a:schemeClr>
                    </a:solidFill>
                  </a:tcPr>
                </a:tc>
                <a:extLst>
                  <a:ext uri="{0D108BD9-81ED-4DB2-BD59-A6C34878D82A}">
                    <a16:rowId xmlns:a16="http://schemas.microsoft.com/office/drawing/2014/main" val="9668876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Vehicle_age_cap_30_floor_4.5</a:t>
                      </a:r>
                    </a:p>
                  </a:txBody>
                  <a:tcPr>
                    <a:solidFill>
                      <a:schemeClr val="bg1">
                        <a:lumMod val="95000"/>
                      </a:schemeClr>
                    </a:solidFill>
                  </a:tcPr>
                </a:tc>
                <a:tc>
                  <a:txBody>
                    <a:bodyPr/>
                    <a:lstStyle/>
                    <a:p>
                      <a:pPr algn="r"/>
                      <a:r>
                        <a:rPr lang="en-CA" sz="1800">
                          <a:effectLst/>
                        </a:rPr>
                        <a:t>0.2924199</a:t>
                      </a:r>
                    </a:p>
                  </a:txBody>
                  <a:tcPr marL="57150" marR="57150" marT="19050" marB="19050" anchor="ctr">
                    <a:solidFill>
                      <a:schemeClr val="bg1">
                        <a:lumMod val="95000"/>
                      </a:schemeClr>
                    </a:solidFill>
                  </a:tcPr>
                </a:tc>
                <a:tc>
                  <a:txBody>
                    <a:bodyPr/>
                    <a:lstStyle/>
                    <a:p>
                      <a:pPr algn="r"/>
                      <a:r>
                        <a:rPr lang="en-US"/>
                        <a:t>84,396</a:t>
                      </a:r>
                    </a:p>
                  </a:txBody>
                  <a:tcPr>
                    <a:solidFill>
                      <a:schemeClr val="bg1">
                        <a:lumMod val="95000"/>
                      </a:schemeClr>
                    </a:solidFill>
                  </a:tcPr>
                </a:tc>
                <a:extLst>
                  <a:ext uri="{0D108BD9-81ED-4DB2-BD59-A6C34878D82A}">
                    <a16:rowId xmlns:a16="http://schemas.microsoft.com/office/drawing/2014/main" val="193825427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Vehicle_retail_price</a:t>
                      </a:r>
                      <a:endParaRPr lang="en-US"/>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32291219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Vehicle_horsepower</a:t>
                      </a:r>
                      <a:endParaRPr lang="en-US"/>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1587845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Num_minor_convictions</a:t>
                      </a:r>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27156404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Has_partner</a:t>
                      </a:r>
                      <a:endParaRPr lang="en-US"/>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8594998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New_business</a:t>
                      </a:r>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36933496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Years_driving</a:t>
                      </a:r>
                      <a:endParaRPr lang="en-US"/>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4503791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Age_imputed</a:t>
                      </a:r>
                    </a:p>
                  </a:txBody>
                  <a:tcPr>
                    <a:solidFill>
                      <a:schemeClr val="bg1">
                        <a:lumMod val="85000"/>
                      </a:schemeClr>
                    </a:solidFill>
                  </a:tcPr>
                </a:tc>
                <a:tc>
                  <a:txBody>
                    <a:bodyPr/>
                    <a:lstStyle/>
                    <a:p>
                      <a:pPr algn="r"/>
                      <a:endParaRPr lang="en-US"/>
                    </a:p>
                  </a:txBody>
                  <a:tcPr>
                    <a:solidFill>
                      <a:schemeClr val="bg1">
                        <a:lumMod val="85000"/>
                      </a:schemeClr>
                    </a:solidFill>
                  </a:tcPr>
                </a:tc>
                <a:tc>
                  <a:txBody>
                    <a:bodyPr/>
                    <a:lstStyle/>
                    <a:p>
                      <a:pPr algn="r"/>
                      <a:endParaRPr lang="en-US"/>
                    </a:p>
                  </a:txBody>
                  <a:tcPr>
                    <a:solidFill>
                      <a:schemeClr val="bg1">
                        <a:lumMod val="85000"/>
                      </a:schemeClr>
                    </a:solidFill>
                  </a:tcPr>
                </a:tc>
                <a:extLst>
                  <a:ext uri="{0D108BD9-81ED-4DB2-BD59-A6C34878D82A}">
                    <a16:rowId xmlns:a16="http://schemas.microsoft.com/office/drawing/2014/main" val="1984330003"/>
                  </a:ext>
                </a:extLst>
              </a:tr>
            </a:tbl>
          </a:graphicData>
        </a:graphic>
      </p:graphicFrame>
      <p:sp>
        <p:nvSpPr>
          <p:cNvPr id="5" name="Rectangle 4">
            <a:extLst>
              <a:ext uri="{FF2B5EF4-FFF2-40B4-BE49-F238E27FC236}">
                <a16:creationId xmlns:a16="http://schemas.microsoft.com/office/drawing/2014/main" id="{425A0289-B0E0-8C99-1273-5BEF5048DF23}"/>
              </a:ext>
            </a:extLst>
          </p:cNvPr>
          <p:cNvSpPr/>
          <p:nvPr/>
        </p:nvSpPr>
        <p:spPr>
          <a:xfrm>
            <a:off x="1876557" y="2417522"/>
            <a:ext cx="8438888" cy="77661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A663C3-CB1C-5F4F-90D8-1260B1EC9BA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27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86AA673-D4B0-AEE2-6163-40EF763D8AD9}"/>
              </a:ext>
            </a:extLst>
          </p:cNvPr>
          <p:cNvSpPr>
            <a:spLocks noGrp="1"/>
          </p:cNvSpPr>
          <p:nvPr>
            <p:ph idx="1"/>
          </p:nvPr>
        </p:nvSpPr>
        <p:spPr>
          <a:xfrm>
            <a:off x="838200" y="2118317"/>
            <a:ext cx="4317999" cy="3553581"/>
          </a:xfrm>
        </p:spPr>
        <p:txBody>
          <a:bodyPr>
            <a:normAutofit/>
          </a:bodyPr>
          <a:lstStyle/>
          <a:p>
            <a:r>
              <a:rPr lang="en-US" sz="2000"/>
              <a:t>Reasonability test passed</a:t>
            </a:r>
          </a:p>
          <a:p>
            <a:r>
              <a:rPr lang="en-US" sz="2000"/>
              <a:t>Significance test passed</a:t>
            </a:r>
          </a:p>
          <a:p>
            <a:r>
              <a:rPr lang="en-US" sz="2000"/>
              <a:t>Parsimony Test passed</a:t>
            </a:r>
            <a:br>
              <a:rPr lang="en-US" sz="2000"/>
            </a:br>
            <a:r>
              <a:rPr lang="en-US" sz="2000"/>
              <a:t>- AIC decreases</a:t>
            </a:r>
            <a:br>
              <a:rPr lang="en-US" sz="2000"/>
            </a:br>
            <a:r>
              <a:rPr lang="en-US" sz="2000"/>
              <a:t>- F-Test’s p-value is significant</a:t>
            </a:r>
          </a:p>
          <a:p>
            <a:r>
              <a:rPr lang="en-US" sz="2000"/>
              <a:t>Time consistency test passed</a:t>
            </a:r>
          </a:p>
        </p:txBody>
      </p:sp>
      <p:pic>
        <p:nvPicPr>
          <p:cNvPr id="8" name="Picture 7" descr="Chart, line chart&#10;&#10;Description automatically generated">
            <a:extLst>
              <a:ext uri="{FF2B5EF4-FFF2-40B4-BE49-F238E27FC236}">
                <a16:creationId xmlns:a16="http://schemas.microsoft.com/office/drawing/2014/main" id="{898C2E61-08C9-6F46-BFC2-7684512CB6EE}"/>
              </a:ext>
            </a:extLst>
          </p:cNvPr>
          <p:cNvPicPr>
            <a:picLocks noChangeAspect="1"/>
          </p:cNvPicPr>
          <p:nvPr/>
        </p:nvPicPr>
        <p:blipFill>
          <a:blip r:embed="rId3"/>
          <a:stretch>
            <a:fillRect/>
          </a:stretch>
        </p:blipFill>
        <p:spPr>
          <a:xfrm>
            <a:off x="6094800" y="1815092"/>
            <a:ext cx="5922000" cy="4130150"/>
          </a:xfrm>
          <a:prstGeom prst="rect">
            <a:avLst/>
          </a:prstGeom>
        </p:spPr>
      </p:pic>
      <p:sp>
        <p:nvSpPr>
          <p:cNvPr id="9" name="Rectangle 8">
            <a:extLst>
              <a:ext uri="{FF2B5EF4-FFF2-40B4-BE49-F238E27FC236}">
                <a16:creationId xmlns:a16="http://schemas.microsoft.com/office/drawing/2014/main" id="{D7E0C87A-50B3-0A47-B0AD-99A7643F3296}"/>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7925C850-0578-3941-81AB-DF3C84F8DF9F}"/>
              </a:ext>
            </a:extLst>
          </p:cNvPr>
          <p:cNvSpPr>
            <a:spLocks noGrp="1"/>
          </p:cNvSpPr>
          <p:nvPr>
            <p:ph type="title"/>
          </p:nvPr>
        </p:nvSpPr>
        <p:spPr>
          <a:xfrm>
            <a:off x="838200" y="365125"/>
            <a:ext cx="10515600" cy="1325563"/>
          </a:xfrm>
        </p:spPr>
        <p:txBody>
          <a:bodyPr/>
          <a:lstStyle/>
          <a:p>
            <a:r>
              <a:rPr lang="en-US" b="1"/>
              <a:t>1</a:t>
            </a:r>
            <a:r>
              <a:rPr lang="en-US" b="1" baseline="30000"/>
              <a:t>st</a:t>
            </a:r>
            <a:r>
              <a:rPr lang="en-US" b="1"/>
              <a:t> Variable Added – Tests</a:t>
            </a:r>
          </a:p>
        </p:txBody>
      </p:sp>
    </p:spTree>
    <p:extLst>
      <p:ext uri="{BB962C8B-B14F-4D97-AF65-F5344CB8AC3E}">
        <p14:creationId xmlns:p14="http://schemas.microsoft.com/office/powerpoint/2010/main" val="1913888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34DD9-8B8A-FE4E-8B83-D961BEF0D87E}"/>
              </a:ext>
            </a:extLst>
          </p:cNvPr>
          <p:cNvSpPr>
            <a:spLocks noGrp="1"/>
          </p:cNvSpPr>
          <p:nvPr>
            <p:ph type="title"/>
          </p:nvPr>
        </p:nvSpPr>
        <p:spPr/>
        <p:txBody>
          <a:bodyPr/>
          <a:lstStyle/>
          <a:p>
            <a:r>
              <a:rPr lang="en-US" b="1"/>
              <a:t>2</a:t>
            </a:r>
            <a:r>
              <a:rPr lang="en-US" b="1" baseline="30000"/>
              <a:t>nd</a:t>
            </a:r>
            <a:r>
              <a:rPr lang="en-US" b="1"/>
              <a:t> Variable Added – One-Way Analysis</a:t>
            </a:r>
          </a:p>
        </p:txBody>
      </p:sp>
      <p:pic>
        <p:nvPicPr>
          <p:cNvPr id="7" name="Picture 6" descr="Chart, histogram&#10;&#10;Description automatically generated">
            <a:extLst>
              <a:ext uri="{FF2B5EF4-FFF2-40B4-BE49-F238E27FC236}">
                <a16:creationId xmlns:a16="http://schemas.microsoft.com/office/drawing/2014/main" id="{53AE4D4B-27F4-BA4A-8A71-C12AD3A83603}"/>
              </a:ext>
            </a:extLst>
          </p:cNvPr>
          <p:cNvPicPr>
            <a:picLocks noChangeAspect="1"/>
          </p:cNvPicPr>
          <p:nvPr/>
        </p:nvPicPr>
        <p:blipFill>
          <a:blip r:embed="rId3"/>
          <a:stretch>
            <a:fillRect/>
          </a:stretch>
        </p:blipFill>
        <p:spPr>
          <a:xfrm>
            <a:off x="6096000" y="1690688"/>
            <a:ext cx="5918200" cy="4127500"/>
          </a:xfrm>
          <a:prstGeom prst="rect">
            <a:avLst/>
          </a:prstGeom>
        </p:spPr>
      </p:pic>
      <p:pic>
        <p:nvPicPr>
          <p:cNvPr id="9" name="Picture 8" descr="Chart&#10;&#10;Description automatically generated">
            <a:extLst>
              <a:ext uri="{FF2B5EF4-FFF2-40B4-BE49-F238E27FC236}">
                <a16:creationId xmlns:a16="http://schemas.microsoft.com/office/drawing/2014/main" id="{6D3B9D39-E7D5-1347-B4E5-23F3639BBE38}"/>
              </a:ext>
            </a:extLst>
          </p:cNvPr>
          <p:cNvPicPr>
            <a:picLocks noChangeAspect="1"/>
          </p:cNvPicPr>
          <p:nvPr/>
        </p:nvPicPr>
        <p:blipFill>
          <a:blip r:embed="rId4"/>
          <a:stretch>
            <a:fillRect/>
          </a:stretch>
        </p:blipFill>
        <p:spPr>
          <a:xfrm>
            <a:off x="177800" y="1690688"/>
            <a:ext cx="5918200" cy="4127500"/>
          </a:xfrm>
          <a:prstGeom prst="rect">
            <a:avLst/>
          </a:prstGeom>
        </p:spPr>
      </p:pic>
      <p:sp>
        <p:nvSpPr>
          <p:cNvPr id="12" name="Rectangle 11">
            <a:extLst>
              <a:ext uri="{FF2B5EF4-FFF2-40B4-BE49-F238E27FC236}">
                <a16:creationId xmlns:a16="http://schemas.microsoft.com/office/drawing/2014/main" id="{6A01D487-E807-D947-B869-5BC08B503DB3}"/>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674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F7B84192-9A73-E649-9666-28DB4FA84314}"/>
              </a:ext>
            </a:extLst>
          </p:cNvPr>
          <p:cNvPicPr>
            <a:picLocks noChangeAspect="1"/>
          </p:cNvPicPr>
          <p:nvPr/>
        </p:nvPicPr>
        <p:blipFill>
          <a:blip r:embed="rId3"/>
          <a:stretch>
            <a:fillRect/>
          </a:stretch>
        </p:blipFill>
        <p:spPr>
          <a:xfrm>
            <a:off x="6094800" y="1814400"/>
            <a:ext cx="5920638" cy="4129200"/>
          </a:xfrm>
          <a:prstGeom prst="rect">
            <a:avLst/>
          </a:prstGeom>
        </p:spPr>
      </p:pic>
      <p:sp>
        <p:nvSpPr>
          <p:cNvPr id="9" name="Rectangle 8">
            <a:extLst>
              <a:ext uri="{FF2B5EF4-FFF2-40B4-BE49-F238E27FC236}">
                <a16:creationId xmlns:a16="http://schemas.microsoft.com/office/drawing/2014/main" id="{8FD3B1F8-41B8-6F42-A66C-6B166FF1F053}"/>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F0AA27FF-80DD-1E44-B293-A7F964C7B9FB}"/>
              </a:ext>
            </a:extLst>
          </p:cNvPr>
          <p:cNvSpPr>
            <a:spLocks noGrp="1"/>
          </p:cNvSpPr>
          <p:nvPr>
            <p:ph type="title"/>
          </p:nvPr>
        </p:nvSpPr>
        <p:spPr/>
        <p:txBody>
          <a:bodyPr/>
          <a:lstStyle/>
          <a:p>
            <a:r>
              <a:rPr lang="en-US" b="1"/>
              <a:t>2</a:t>
            </a:r>
            <a:r>
              <a:rPr lang="en-US" b="1" baseline="30000"/>
              <a:t>nd</a:t>
            </a:r>
            <a:r>
              <a:rPr lang="en-US" b="1"/>
              <a:t> Variable Added – Tests</a:t>
            </a:r>
          </a:p>
        </p:txBody>
      </p:sp>
      <p:sp>
        <p:nvSpPr>
          <p:cNvPr id="11" name="Content Placeholder 6">
            <a:extLst>
              <a:ext uri="{FF2B5EF4-FFF2-40B4-BE49-F238E27FC236}">
                <a16:creationId xmlns:a16="http://schemas.microsoft.com/office/drawing/2014/main" id="{5BE2F925-9D47-4746-A2CE-2E7C4B7E3CB4}"/>
              </a:ext>
            </a:extLst>
          </p:cNvPr>
          <p:cNvSpPr txBox="1">
            <a:spLocks/>
          </p:cNvSpPr>
          <p:nvPr/>
        </p:nvSpPr>
        <p:spPr>
          <a:xfrm>
            <a:off x="838200" y="2116800"/>
            <a:ext cx="4317999" cy="35535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Reasonability test passed</a:t>
            </a:r>
          </a:p>
          <a:p>
            <a:r>
              <a:rPr lang="en-US" sz="2000"/>
              <a:t>Significance test passed</a:t>
            </a:r>
          </a:p>
          <a:p>
            <a:r>
              <a:rPr lang="en-US" sz="2000"/>
              <a:t>Parsimony Test passed</a:t>
            </a:r>
            <a:br>
              <a:rPr lang="en-US" sz="2000"/>
            </a:br>
            <a:r>
              <a:rPr lang="en-US" sz="2000"/>
              <a:t>- AIC decreases</a:t>
            </a:r>
            <a:br>
              <a:rPr lang="en-US" sz="2000"/>
            </a:br>
            <a:r>
              <a:rPr lang="en-US" sz="2000"/>
              <a:t>- F-Test’s p-value is significant</a:t>
            </a:r>
          </a:p>
          <a:p>
            <a:r>
              <a:rPr lang="en-US" sz="2000"/>
              <a:t>Time consistency test passed</a:t>
            </a:r>
          </a:p>
        </p:txBody>
      </p:sp>
    </p:spTree>
    <p:extLst>
      <p:ext uri="{BB962C8B-B14F-4D97-AF65-F5344CB8AC3E}">
        <p14:creationId xmlns:p14="http://schemas.microsoft.com/office/powerpoint/2010/main" val="488109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9630-D77A-B841-AF9D-BC7F300A1D07}"/>
              </a:ext>
            </a:extLst>
          </p:cNvPr>
          <p:cNvSpPr>
            <a:spLocks noGrp="1"/>
          </p:cNvSpPr>
          <p:nvPr>
            <p:ph type="title"/>
          </p:nvPr>
        </p:nvSpPr>
        <p:spPr/>
        <p:txBody>
          <a:bodyPr/>
          <a:lstStyle/>
          <a:p>
            <a:r>
              <a:rPr lang="en-US" b="1"/>
              <a:t>Other Variables Added</a:t>
            </a:r>
          </a:p>
        </p:txBody>
      </p:sp>
      <p:graphicFrame>
        <p:nvGraphicFramePr>
          <p:cNvPr id="6" name="Table 6">
            <a:extLst>
              <a:ext uri="{FF2B5EF4-FFF2-40B4-BE49-F238E27FC236}">
                <a16:creationId xmlns:a16="http://schemas.microsoft.com/office/drawing/2014/main" id="{AAFDE10B-A099-4446-B3B2-CC82BDB4CA60}"/>
              </a:ext>
            </a:extLst>
          </p:cNvPr>
          <p:cNvGraphicFramePr>
            <a:graphicFrameLocks noGrp="1"/>
          </p:cNvGraphicFramePr>
          <p:nvPr>
            <p:ph idx="1"/>
            <p:extLst>
              <p:ext uri="{D42A27DB-BD31-4B8C-83A1-F6EECF244321}">
                <p14:modId xmlns:p14="http://schemas.microsoft.com/office/powerpoint/2010/main" val="1984754959"/>
              </p:ext>
            </p:extLst>
          </p:nvPr>
        </p:nvGraphicFramePr>
        <p:xfrm>
          <a:off x="1323062" y="2133600"/>
          <a:ext cx="9545876" cy="2956560"/>
        </p:xfrm>
        <a:graphic>
          <a:graphicData uri="http://schemas.openxmlformats.org/drawingml/2006/table">
            <a:tbl>
              <a:tblPr firstRow="1" bandRow="1">
                <a:tableStyleId>{5C22544A-7EE6-4342-B048-85BDC9FD1C3A}</a:tableStyleId>
              </a:tblPr>
              <a:tblGrid>
                <a:gridCol w="405531">
                  <a:extLst>
                    <a:ext uri="{9D8B030D-6E8A-4147-A177-3AD203B41FA5}">
                      <a16:colId xmlns:a16="http://schemas.microsoft.com/office/drawing/2014/main" val="1767491283"/>
                    </a:ext>
                  </a:extLst>
                </a:gridCol>
                <a:gridCol w="5561556">
                  <a:extLst>
                    <a:ext uri="{9D8B030D-6E8A-4147-A177-3AD203B41FA5}">
                      <a16:colId xmlns:a16="http://schemas.microsoft.com/office/drawing/2014/main" val="429512605"/>
                    </a:ext>
                  </a:extLst>
                </a:gridCol>
                <a:gridCol w="2198242">
                  <a:extLst>
                    <a:ext uri="{9D8B030D-6E8A-4147-A177-3AD203B41FA5}">
                      <a16:colId xmlns:a16="http://schemas.microsoft.com/office/drawing/2014/main" val="981762619"/>
                    </a:ext>
                  </a:extLst>
                </a:gridCol>
                <a:gridCol w="1380547">
                  <a:extLst>
                    <a:ext uri="{9D8B030D-6E8A-4147-A177-3AD203B41FA5}">
                      <a16:colId xmlns:a16="http://schemas.microsoft.com/office/drawing/2014/main" val="298745831"/>
                    </a:ext>
                  </a:extLst>
                </a:gridCol>
              </a:tblGrid>
              <a:tr h="370840">
                <a:tc>
                  <a:txBody>
                    <a:bodyPr/>
                    <a:lstStyle/>
                    <a:p>
                      <a:pPr algn="ctr"/>
                      <a:r>
                        <a:rPr lang="en-US"/>
                        <a:t>#</a:t>
                      </a:r>
                    </a:p>
                  </a:txBody>
                  <a:tcPr>
                    <a:solidFill>
                      <a:srgbClr val="002060"/>
                    </a:solidFill>
                  </a:tcPr>
                </a:tc>
                <a:tc>
                  <a:txBody>
                    <a:bodyPr/>
                    <a:lstStyle/>
                    <a:p>
                      <a:pPr algn="ctr"/>
                      <a:r>
                        <a:rPr lang="en-US"/>
                        <a:t>Variable</a:t>
                      </a:r>
                    </a:p>
                  </a:txBody>
                  <a:tcPr>
                    <a:solidFill>
                      <a:srgbClr val="002060"/>
                    </a:solidFill>
                  </a:tcPr>
                </a:tc>
                <a:tc>
                  <a:txBody>
                    <a:bodyPr/>
                    <a:lstStyle/>
                    <a:p>
                      <a:pPr algn="ctr"/>
                      <a:r>
                        <a:rPr lang="en-US"/>
                        <a:t>CV Gini (Training)</a:t>
                      </a:r>
                    </a:p>
                  </a:txBody>
                  <a:tcPr>
                    <a:solidFill>
                      <a:srgbClr val="002060"/>
                    </a:solidFill>
                  </a:tcPr>
                </a:tc>
                <a:tc>
                  <a:txBody>
                    <a:bodyPr/>
                    <a:lstStyle/>
                    <a:p>
                      <a:pPr algn="ctr"/>
                      <a:r>
                        <a:rPr lang="en-US"/>
                        <a:t>AIC</a:t>
                      </a:r>
                    </a:p>
                  </a:txBody>
                  <a:tcPr>
                    <a:solidFill>
                      <a:srgbClr val="002060"/>
                    </a:solidFill>
                  </a:tcPr>
                </a:tc>
                <a:extLst>
                  <a:ext uri="{0D108BD9-81ED-4DB2-BD59-A6C34878D82A}">
                    <a16:rowId xmlns:a16="http://schemas.microsoft.com/office/drawing/2014/main" val="763128525"/>
                  </a:ext>
                </a:extLst>
              </a:tr>
              <a:tr h="370840">
                <a:tc>
                  <a:txBody>
                    <a:bodyPr/>
                    <a:lstStyle/>
                    <a:p>
                      <a:pPr algn="ctr"/>
                      <a:r>
                        <a:rPr lang="en-US"/>
                        <a:t>1</a:t>
                      </a:r>
                    </a:p>
                  </a:txBody>
                  <a:tcPr>
                    <a:solidFill>
                      <a:schemeClr val="bg1">
                        <a:lumMod val="95000"/>
                      </a:schemeClr>
                    </a:solidFill>
                  </a:tcPr>
                </a:tc>
                <a:tc>
                  <a:txBody>
                    <a:bodyPr/>
                    <a:lstStyle/>
                    <a:p>
                      <a:r>
                        <a:rPr lang="en-US" err="1"/>
                        <a:t>Accident_year</a:t>
                      </a:r>
                      <a:endParaRPr lang="en-US"/>
                    </a:p>
                  </a:txBody>
                  <a:tcPr>
                    <a:solidFill>
                      <a:schemeClr val="bg1">
                        <a:lumMod val="95000"/>
                      </a:schemeClr>
                    </a:solidFill>
                  </a:tcPr>
                </a:tc>
                <a:tc>
                  <a:txBody>
                    <a:bodyPr/>
                    <a:lstStyle/>
                    <a:p>
                      <a:pPr algn="r"/>
                      <a:r>
                        <a:rPr lang="en-US"/>
                        <a:t>-</a:t>
                      </a:r>
                      <a:r>
                        <a:rPr lang="en-CA" sz="1800">
                          <a:effectLst/>
                        </a:rPr>
                        <a:t>0.018</a:t>
                      </a:r>
                      <a:endParaRPr lang="en-US"/>
                    </a:p>
                  </a:txBody>
                  <a:tcPr>
                    <a:solidFill>
                      <a:schemeClr val="bg1">
                        <a:lumMod val="95000"/>
                      </a:schemeClr>
                    </a:solidFill>
                  </a:tcPr>
                </a:tc>
                <a:tc>
                  <a:txBody>
                    <a:bodyPr/>
                    <a:lstStyle/>
                    <a:p>
                      <a:pPr algn="r"/>
                      <a:r>
                        <a:rPr lang="en-CA"/>
                        <a:t>84,591</a:t>
                      </a:r>
                      <a:endParaRPr lang="en-US"/>
                    </a:p>
                  </a:txBody>
                  <a:tcPr>
                    <a:solidFill>
                      <a:schemeClr val="bg1">
                        <a:lumMod val="95000"/>
                      </a:schemeClr>
                    </a:solidFill>
                  </a:tcPr>
                </a:tc>
                <a:extLst>
                  <a:ext uri="{0D108BD9-81ED-4DB2-BD59-A6C34878D82A}">
                    <a16:rowId xmlns:a16="http://schemas.microsoft.com/office/drawing/2014/main" val="14362813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2</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Vehicle_model_year_floor_2019_cap_2013</a:t>
                      </a:r>
                    </a:p>
                  </a:txBody>
                  <a:tcPr>
                    <a:solidFill>
                      <a:schemeClr val="bg1">
                        <a:lumMod val="85000"/>
                      </a:schemeClr>
                    </a:solidFill>
                  </a:tcPr>
                </a:tc>
                <a:tc>
                  <a:txBody>
                    <a:bodyPr/>
                    <a:lstStyle/>
                    <a:p>
                      <a:pPr algn="r"/>
                      <a:r>
                        <a:rPr lang="en-CA" sz="1800">
                          <a:effectLst/>
                        </a:rPr>
                        <a:t>0.276</a:t>
                      </a:r>
                      <a:endParaRPr lang="en-US"/>
                    </a:p>
                  </a:txBody>
                  <a:tcPr>
                    <a:solidFill>
                      <a:schemeClr val="bg1">
                        <a:lumMod val="85000"/>
                      </a:schemeClr>
                    </a:solidFill>
                  </a:tcPr>
                </a:tc>
                <a:tc>
                  <a:txBody>
                    <a:bodyPr/>
                    <a:lstStyle/>
                    <a:p>
                      <a:pPr algn="r"/>
                      <a:r>
                        <a:rPr lang="en-US"/>
                        <a:t>84,393</a:t>
                      </a:r>
                    </a:p>
                  </a:txBody>
                  <a:tcPr>
                    <a:solidFill>
                      <a:schemeClr val="bg1">
                        <a:lumMod val="85000"/>
                      </a:schemeClr>
                    </a:solidFill>
                  </a:tcPr>
                </a:tc>
                <a:extLst>
                  <a:ext uri="{0D108BD9-81ED-4DB2-BD59-A6C34878D82A}">
                    <a16:rowId xmlns:a16="http://schemas.microsoft.com/office/drawing/2014/main" val="1895479754"/>
                  </a:ext>
                </a:extLst>
              </a:tr>
              <a:tr h="0">
                <a:tc>
                  <a:txBody>
                    <a:bodyPr/>
                    <a:lstStyle/>
                    <a:p>
                      <a:pPr algn="ctr"/>
                      <a:r>
                        <a:rPr lang="en-US"/>
                        <a:t>3</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Years_driving + Years_driving_squared</a:t>
                      </a:r>
                    </a:p>
                  </a:txBody>
                  <a:tcPr>
                    <a:solidFill>
                      <a:schemeClr val="bg1">
                        <a:lumMod val="95000"/>
                      </a:schemeClr>
                    </a:solidFill>
                  </a:tcPr>
                </a:tc>
                <a:tc>
                  <a:txBody>
                    <a:bodyPr/>
                    <a:lstStyle/>
                    <a:p>
                      <a:pPr algn="r"/>
                      <a:r>
                        <a:rPr lang="en-CA" sz="1800">
                          <a:effectLst/>
                        </a:rPr>
                        <a:t>0.319</a:t>
                      </a:r>
                    </a:p>
                  </a:txBody>
                  <a:tcPr marL="57150" marR="57150" marT="19050" marB="19050" anchor="ctr">
                    <a:solidFill>
                      <a:schemeClr val="bg1">
                        <a:lumMod val="95000"/>
                      </a:schemeClr>
                    </a:solidFill>
                  </a:tcPr>
                </a:tc>
                <a:tc>
                  <a:txBody>
                    <a:bodyPr/>
                    <a:lstStyle/>
                    <a:p>
                      <a:pPr algn="r"/>
                      <a:r>
                        <a:rPr lang="en-US"/>
                        <a:t>84,355</a:t>
                      </a:r>
                    </a:p>
                  </a:txBody>
                  <a:tcPr>
                    <a:solidFill>
                      <a:schemeClr val="bg1">
                        <a:lumMod val="95000"/>
                      </a:schemeClr>
                    </a:solidFill>
                  </a:tcPr>
                </a:tc>
                <a:extLst>
                  <a:ext uri="{0D108BD9-81ED-4DB2-BD59-A6C34878D82A}">
                    <a16:rowId xmlns:a16="http://schemas.microsoft.com/office/drawing/2014/main" val="1814425033"/>
                  </a:ext>
                </a:extLst>
              </a:tr>
              <a:tr h="370840">
                <a:tc>
                  <a:txBody>
                    <a:bodyPr/>
                    <a:lstStyle/>
                    <a:p>
                      <a:pPr algn="ctr"/>
                      <a:r>
                        <a:rPr lang="en-US"/>
                        <a:t>4</a:t>
                      </a:r>
                    </a:p>
                  </a:txBody>
                  <a:tcPr>
                    <a:solidFill>
                      <a:schemeClr val="bg1">
                        <a:lumMod val="85000"/>
                      </a:schemeClr>
                    </a:solidFill>
                  </a:tcPr>
                </a:tc>
                <a:tc>
                  <a:txBody>
                    <a:bodyPr/>
                    <a:lstStyle/>
                    <a:p>
                      <a:r>
                        <a:rPr lang="en-US"/>
                        <a:t>+ Num_minor_convictions_cap_5</a:t>
                      </a:r>
                    </a:p>
                  </a:txBody>
                  <a:tcPr>
                    <a:solidFill>
                      <a:schemeClr val="bg1">
                        <a:lumMod val="85000"/>
                      </a:schemeClr>
                    </a:solidFill>
                  </a:tcPr>
                </a:tc>
                <a:tc>
                  <a:txBody>
                    <a:bodyPr/>
                    <a:lstStyle/>
                    <a:p>
                      <a:pPr algn="r"/>
                      <a:r>
                        <a:rPr lang="en-CA" sz="1800" b="0" i="0" kern="1200">
                          <a:solidFill>
                            <a:schemeClr val="dk1"/>
                          </a:solidFill>
                          <a:effectLst/>
                          <a:latin typeface="+mn-lt"/>
                          <a:ea typeface="+mn-ea"/>
                          <a:cs typeface="+mn-cs"/>
                        </a:rPr>
                        <a:t>0.335</a:t>
                      </a:r>
                      <a:endParaRPr lang="en-US"/>
                    </a:p>
                  </a:txBody>
                  <a:tcPr>
                    <a:solidFill>
                      <a:schemeClr val="bg1">
                        <a:lumMod val="85000"/>
                      </a:schemeClr>
                    </a:solidFill>
                  </a:tcPr>
                </a:tc>
                <a:tc>
                  <a:txBody>
                    <a:bodyPr/>
                    <a:lstStyle/>
                    <a:p>
                      <a:pPr algn="r"/>
                      <a:r>
                        <a:rPr lang="en-US"/>
                        <a:t>84,337</a:t>
                      </a:r>
                    </a:p>
                  </a:txBody>
                  <a:tcPr>
                    <a:solidFill>
                      <a:schemeClr val="bg1">
                        <a:lumMod val="85000"/>
                      </a:schemeClr>
                    </a:solidFill>
                  </a:tcPr>
                </a:tc>
                <a:extLst>
                  <a:ext uri="{0D108BD9-81ED-4DB2-BD59-A6C34878D82A}">
                    <a16:rowId xmlns:a16="http://schemas.microsoft.com/office/drawing/2014/main" val="3245435417"/>
                  </a:ext>
                </a:extLst>
              </a:tr>
              <a:tr h="370840">
                <a:tc>
                  <a:txBody>
                    <a:bodyPr/>
                    <a:lstStyle/>
                    <a:p>
                      <a:pPr algn="ctr"/>
                      <a:r>
                        <a:rPr lang="en-US"/>
                        <a:t>5</a:t>
                      </a:r>
                    </a:p>
                  </a:txBody>
                  <a:tcPr>
                    <a:solidFill>
                      <a:schemeClr val="bg1">
                        <a:lumMod val="95000"/>
                      </a:schemeClr>
                    </a:solidFill>
                  </a:tcPr>
                </a:tc>
                <a:tc>
                  <a:txBody>
                    <a:bodyPr/>
                    <a:lstStyle/>
                    <a:p>
                      <a:r>
                        <a:rPr lang="en-US"/>
                        <a:t>+ Num_yrs_since_last_at_fault_claim_num_cap_13</a:t>
                      </a:r>
                    </a:p>
                  </a:txBody>
                  <a:tcPr>
                    <a:solidFill>
                      <a:schemeClr val="bg1">
                        <a:lumMod val="95000"/>
                      </a:schemeClr>
                    </a:solidFill>
                  </a:tcPr>
                </a:tc>
                <a:tc>
                  <a:txBody>
                    <a:bodyPr/>
                    <a:lstStyle/>
                    <a:p>
                      <a:pPr marL="0" algn="r" defTabSz="914400" rtl="0" eaLnBrk="1" latinLnBrk="0" hangingPunct="1"/>
                      <a:r>
                        <a:rPr lang="en-CA" sz="1800" b="0" i="0" kern="1200">
                          <a:solidFill>
                            <a:schemeClr val="dk1"/>
                          </a:solidFill>
                          <a:effectLst/>
                          <a:latin typeface="+mn-lt"/>
                          <a:ea typeface="+mn-ea"/>
                          <a:cs typeface="+mn-cs"/>
                        </a:rPr>
                        <a:t>0.340</a:t>
                      </a:r>
                    </a:p>
                  </a:txBody>
                  <a:tcPr marL="57150" marR="57150" marT="19050" marB="19050" anchor="ctr">
                    <a:solidFill>
                      <a:schemeClr val="bg1">
                        <a:lumMod val="95000"/>
                      </a:schemeClr>
                    </a:solidFill>
                  </a:tcPr>
                </a:tc>
                <a:tc>
                  <a:txBody>
                    <a:bodyPr/>
                    <a:lstStyle/>
                    <a:p>
                      <a:pPr marL="0" algn="r" defTabSz="914400" rtl="0" eaLnBrk="1" latinLnBrk="0" hangingPunct="1"/>
                      <a:r>
                        <a:rPr lang="en-US" sz="1800" b="0" i="0" kern="1200">
                          <a:solidFill>
                            <a:schemeClr val="dk1"/>
                          </a:solidFill>
                          <a:effectLst/>
                          <a:latin typeface="+mn-lt"/>
                          <a:ea typeface="+mn-ea"/>
                          <a:cs typeface="+mn-cs"/>
                        </a:rPr>
                        <a:t>84,324</a:t>
                      </a:r>
                    </a:p>
                  </a:txBody>
                  <a:tcPr>
                    <a:solidFill>
                      <a:schemeClr val="bg1">
                        <a:lumMod val="95000"/>
                      </a:schemeClr>
                    </a:solidFill>
                  </a:tcPr>
                </a:tc>
                <a:extLst>
                  <a:ext uri="{0D108BD9-81ED-4DB2-BD59-A6C34878D82A}">
                    <a16:rowId xmlns:a16="http://schemas.microsoft.com/office/drawing/2014/main" val="4079837522"/>
                  </a:ext>
                </a:extLst>
              </a:tr>
              <a:tr h="370840">
                <a:tc>
                  <a:txBody>
                    <a:bodyPr/>
                    <a:lstStyle/>
                    <a:p>
                      <a:pPr algn="ctr"/>
                      <a:r>
                        <a:rPr lang="en-US"/>
                        <a:t>6</a:t>
                      </a:r>
                    </a:p>
                  </a:txBody>
                  <a:tcPr>
                    <a:solidFill>
                      <a:schemeClr val="bg1">
                        <a:lumMod val="85000"/>
                      </a:schemeClr>
                    </a:solidFill>
                  </a:tcPr>
                </a:tc>
                <a:tc>
                  <a:txBody>
                    <a:bodyPr/>
                    <a:lstStyle/>
                    <a:p>
                      <a:r>
                        <a:rPr lang="en-US"/>
                        <a:t>+ </a:t>
                      </a:r>
                      <a:r>
                        <a:rPr lang="en-US" err="1"/>
                        <a:t>New_business_imputed</a:t>
                      </a:r>
                      <a:endParaRPr lang="en-US"/>
                    </a:p>
                  </a:txBody>
                  <a:tcPr>
                    <a:solidFill>
                      <a:schemeClr val="bg1">
                        <a:lumMod val="85000"/>
                      </a:schemeClr>
                    </a:solidFill>
                  </a:tcPr>
                </a:tc>
                <a:tc>
                  <a:txBody>
                    <a:bodyPr/>
                    <a:lstStyle/>
                    <a:p>
                      <a:pPr algn="r"/>
                      <a:r>
                        <a:rPr lang="en-CA" sz="1800" b="0" i="0" kern="1200">
                          <a:solidFill>
                            <a:schemeClr val="dk1"/>
                          </a:solidFill>
                          <a:effectLst/>
                          <a:latin typeface="+mn-lt"/>
                          <a:ea typeface="+mn-ea"/>
                          <a:cs typeface="+mn-cs"/>
                        </a:rPr>
                        <a:t>0.350</a:t>
                      </a:r>
                      <a:endParaRPr lang="en-US"/>
                    </a:p>
                  </a:txBody>
                  <a:tcPr>
                    <a:solidFill>
                      <a:schemeClr val="bg1">
                        <a:lumMod val="85000"/>
                      </a:schemeClr>
                    </a:solidFill>
                  </a:tcPr>
                </a:tc>
                <a:tc>
                  <a:txBody>
                    <a:bodyPr/>
                    <a:lstStyle/>
                    <a:p>
                      <a:pPr algn="r"/>
                      <a:r>
                        <a:rPr lang="en-US"/>
                        <a:t>84,308</a:t>
                      </a:r>
                    </a:p>
                  </a:txBody>
                  <a:tcPr>
                    <a:solidFill>
                      <a:schemeClr val="bg1">
                        <a:lumMod val="85000"/>
                      </a:schemeClr>
                    </a:solidFill>
                  </a:tcPr>
                </a:tc>
                <a:extLst>
                  <a:ext uri="{0D108BD9-81ED-4DB2-BD59-A6C34878D82A}">
                    <a16:rowId xmlns:a16="http://schemas.microsoft.com/office/drawing/2014/main" val="145353415"/>
                  </a:ext>
                </a:extLst>
              </a:tr>
              <a:tr h="370840">
                <a:tc>
                  <a:txBody>
                    <a:bodyPr/>
                    <a:lstStyle/>
                    <a:p>
                      <a:pPr algn="ctr"/>
                      <a:r>
                        <a:rPr lang="en-US"/>
                        <a:t>7</a:t>
                      </a:r>
                    </a:p>
                  </a:txBody>
                  <a:tcPr>
                    <a:solidFill>
                      <a:schemeClr val="bg1">
                        <a:lumMod val="95000"/>
                      </a:schemeClr>
                    </a:solidFill>
                  </a:tcPr>
                </a:tc>
                <a:tc>
                  <a:txBody>
                    <a:bodyPr/>
                    <a:lstStyle/>
                    <a:p>
                      <a:r>
                        <a:rPr lang="en-US"/>
                        <a:t>+ </a:t>
                      </a:r>
                      <a:r>
                        <a:rPr lang="en-US" err="1"/>
                        <a:t>Has_partner</a:t>
                      </a:r>
                      <a:endParaRPr lang="en-US"/>
                    </a:p>
                  </a:txBody>
                  <a:tcPr>
                    <a:solidFill>
                      <a:schemeClr val="bg1">
                        <a:lumMod val="95000"/>
                      </a:schemeClr>
                    </a:solidFill>
                  </a:tcPr>
                </a:tc>
                <a:tc>
                  <a:txBody>
                    <a:bodyPr/>
                    <a:lstStyle/>
                    <a:p>
                      <a:pPr algn="r"/>
                      <a:r>
                        <a:rPr lang="en-CA" sz="1800" b="0" i="0" kern="1200">
                          <a:solidFill>
                            <a:schemeClr val="dk1"/>
                          </a:solidFill>
                          <a:effectLst/>
                          <a:latin typeface="+mn-lt"/>
                          <a:ea typeface="+mn-ea"/>
                          <a:cs typeface="+mn-cs"/>
                        </a:rPr>
                        <a:t>0.354</a:t>
                      </a:r>
                      <a:endParaRPr lang="en-US"/>
                    </a:p>
                  </a:txBody>
                  <a:tcPr>
                    <a:solidFill>
                      <a:schemeClr val="bg1">
                        <a:lumMod val="95000"/>
                      </a:schemeClr>
                    </a:solidFill>
                  </a:tcPr>
                </a:tc>
                <a:tc>
                  <a:txBody>
                    <a:bodyPr/>
                    <a:lstStyle/>
                    <a:p>
                      <a:pPr algn="r"/>
                      <a:r>
                        <a:rPr lang="en-US"/>
                        <a:t>84,298</a:t>
                      </a:r>
                    </a:p>
                  </a:txBody>
                  <a:tcPr>
                    <a:solidFill>
                      <a:schemeClr val="bg1">
                        <a:lumMod val="95000"/>
                      </a:schemeClr>
                    </a:solidFill>
                  </a:tcPr>
                </a:tc>
                <a:extLst>
                  <a:ext uri="{0D108BD9-81ED-4DB2-BD59-A6C34878D82A}">
                    <a16:rowId xmlns:a16="http://schemas.microsoft.com/office/drawing/2014/main" val="1779267503"/>
                  </a:ext>
                </a:extLst>
              </a:tr>
            </a:tbl>
          </a:graphicData>
        </a:graphic>
      </p:graphicFrame>
      <p:sp>
        <p:nvSpPr>
          <p:cNvPr id="7" name="Rectangle 6">
            <a:extLst>
              <a:ext uri="{FF2B5EF4-FFF2-40B4-BE49-F238E27FC236}">
                <a16:creationId xmlns:a16="http://schemas.microsoft.com/office/drawing/2014/main" id="{B10FC76C-DDF9-1A4E-88E7-D95AFAE6B1E0}"/>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78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9630-D77A-B841-AF9D-BC7F300A1D07}"/>
              </a:ext>
            </a:extLst>
          </p:cNvPr>
          <p:cNvSpPr>
            <a:spLocks noGrp="1"/>
          </p:cNvSpPr>
          <p:nvPr>
            <p:ph type="title"/>
          </p:nvPr>
        </p:nvSpPr>
        <p:spPr/>
        <p:txBody>
          <a:bodyPr/>
          <a:lstStyle/>
          <a:p>
            <a:r>
              <a:rPr lang="en-US" b="1"/>
              <a:t>Other Variables Added</a:t>
            </a:r>
          </a:p>
        </p:txBody>
      </p:sp>
      <p:graphicFrame>
        <p:nvGraphicFramePr>
          <p:cNvPr id="6" name="Table 6">
            <a:extLst>
              <a:ext uri="{FF2B5EF4-FFF2-40B4-BE49-F238E27FC236}">
                <a16:creationId xmlns:a16="http://schemas.microsoft.com/office/drawing/2014/main" id="{AAFDE10B-A099-4446-B3B2-CC82BDB4CA60}"/>
              </a:ext>
            </a:extLst>
          </p:cNvPr>
          <p:cNvGraphicFramePr>
            <a:graphicFrameLocks noGrp="1"/>
          </p:cNvGraphicFramePr>
          <p:nvPr>
            <p:ph idx="1"/>
            <p:extLst>
              <p:ext uri="{D42A27DB-BD31-4B8C-83A1-F6EECF244321}">
                <p14:modId xmlns:p14="http://schemas.microsoft.com/office/powerpoint/2010/main" val="1234576344"/>
              </p:ext>
            </p:extLst>
          </p:nvPr>
        </p:nvGraphicFramePr>
        <p:xfrm>
          <a:off x="1323062" y="2133600"/>
          <a:ext cx="9545876" cy="2956560"/>
        </p:xfrm>
        <a:graphic>
          <a:graphicData uri="http://schemas.openxmlformats.org/drawingml/2006/table">
            <a:tbl>
              <a:tblPr firstRow="1" bandRow="1">
                <a:tableStyleId>{5C22544A-7EE6-4342-B048-85BDC9FD1C3A}</a:tableStyleId>
              </a:tblPr>
              <a:tblGrid>
                <a:gridCol w="405531">
                  <a:extLst>
                    <a:ext uri="{9D8B030D-6E8A-4147-A177-3AD203B41FA5}">
                      <a16:colId xmlns:a16="http://schemas.microsoft.com/office/drawing/2014/main" val="1767491283"/>
                    </a:ext>
                  </a:extLst>
                </a:gridCol>
                <a:gridCol w="5561556">
                  <a:extLst>
                    <a:ext uri="{9D8B030D-6E8A-4147-A177-3AD203B41FA5}">
                      <a16:colId xmlns:a16="http://schemas.microsoft.com/office/drawing/2014/main" val="429512605"/>
                    </a:ext>
                  </a:extLst>
                </a:gridCol>
                <a:gridCol w="2198242">
                  <a:extLst>
                    <a:ext uri="{9D8B030D-6E8A-4147-A177-3AD203B41FA5}">
                      <a16:colId xmlns:a16="http://schemas.microsoft.com/office/drawing/2014/main" val="981762619"/>
                    </a:ext>
                  </a:extLst>
                </a:gridCol>
                <a:gridCol w="1380547">
                  <a:extLst>
                    <a:ext uri="{9D8B030D-6E8A-4147-A177-3AD203B41FA5}">
                      <a16:colId xmlns:a16="http://schemas.microsoft.com/office/drawing/2014/main" val="298745831"/>
                    </a:ext>
                  </a:extLst>
                </a:gridCol>
              </a:tblGrid>
              <a:tr h="370840">
                <a:tc>
                  <a:txBody>
                    <a:bodyPr/>
                    <a:lstStyle/>
                    <a:p>
                      <a:pPr algn="ctr"/>
                      <a:r>
                        <a:rPr lang="en-US"/>
                        <a:t>#</a:t>
                      </a:r>
                    </a:p>
                  </a:txBody>
                  <a:tcPr>
                    <a:solidFill>
                      <a:srgbClr val="002060"/>
                    </a:solidFill>
                  </a:tcPr>
                </a:tc>
                <a:tc>
                  <a:txBody>
                    <a:bodyPr/>
                    <a:lstStyle/>
                    <a:p>
                      <a:pPr algn="ctr"/>
                      <a:r>
                        <a:rPr lang="en-US"/>
                        <a:t>Variable</a:t>
                      </a:r>
                    </a:p>
                  </a:txBody>
                  <a:tcPr>
                    <a:solidFill>
                      <a:srgbClr val="002060"/>
                    </a:solidFill>
                  </a:tcPr>
                </a:tc>
                <a:tc>
                  <a:txBody>
                    <a:bodyPr/>
                    <a:lstStyle/>
                    <a:p>
                      <a:pPr algn="ctr"/>
                      <a:r>
                        <a:rPr lang="en-US"/>
                        <a:t>CV Gini (Training)</a:t>
                      </a:r>
                    </a:p>
                  </a:txBody>
                  <a:tcPr>
                    <a:solidFill>
                      <a:srgbClr val="002060"/>
                    </a:solidFill>
                  </a:tcPr>
                </a:tc>
                <a:tc>
                  <a:txBody>
                    <a:bodyPr/>
                    <a:lstStyle/>
                    <a:p>
                      <a:pPr algn="ctr"/>
                      <a:r>
                        <a:rPr lang="en-US"/>
                        <a:t>AIC</a:t>
                      </a:r>
                    </a:p>
                  </a:txBody>
                  <a:tcPr>
                    <a:solidFill>
                      <a:srgbClr val="002060"/>
                    </a:solidFill>
                  </a:tcPr>
                </a:tc>
                <a:extLst>
                  <a:ext uri="{0D108BD9-81ED-4DB2-BD59-A6C34878D82A}">
                    <a16:rowId xmlns:a16="http://schemas.microsoft.com/office/drawing/2014/main" val="763128525"/>
                  </a:ext>
                </a:extLst>
              </a:tr>
              <a:tr h="370840">
                <a:tc>
                  <a:txBody>
                    <a:bodyPr/>
                    <a:lstStyle/>
                    <a:p>
                      <a:pPr algn="ctr"/>
                      <a:r>
                        <a:rPr lang="en-US"/>
                        <a:t>1</a:t>
                      </a:r>
                    </a:p>
                  </a:txBody>
                  <a:tcPr>
                    <a:solidFill>
                      <a:schemeClr val="bg1">
                        <a:lumMod val="95000"/>
                      </a:schemeClr>
                    </a:solidFill>
                  </a:tcPr>
                </a:tc>
                <a:tc>
                  <a:txBody>
                    <a:bodyPr/>
                    <a:lstStyle/>
                    <a:p>
                      <a:r>
                        <a:rPr lang="en-US" err="1"/>
                        <a:t>Accident_year</a:t>
                      </a:r>
                      <a:endParaRPr lang="en-US"/>
                    </a:p>
                  </a:txBody>
                  <a:tcPr>
                    <a:solidFill>
                      <a:schemeClr val="bg1">
                        <a:lumMod val="95000"/>
                      </a:schemeClr>
                    </a:solidFill>
                  </a:tcPr>
                </a:tc>
                <a:tc>
                  <a:txBody>
                    <a:bodyPr/>
                    <a:lstStyle/>
                    <a:p>
                      <a:pPr algn="r"/>
                      <a:r>
                        <a:rPr lang="en-US"/>
                        <a:t>-</a:t>
                      </a:r>
                      <a:r>
                        <a:rPr lang="en-CA" sz="1800">
                          <a:effectLst/>
                        </a:rPr>
                        <a:t>0.018</a:t>
                      </a:r>
                      <a:endParaRPr lang="en-US"/>
                    </a:p>
                  </a:txBody>
                  <a:tcPr>
                    <a:solidFill>
                      <a:schemeClr val="bg1">
                        <a:lumMod val="95000"/>
                      </a:schemeClr>
                    </a:solidFill>
                  </a:tcPr>
                </a:tc>
                <a:tc>
                  <a:txBody>
                    <a:bodyPr/>
                    <a:lstStyle/>
                    <a:p>
                      <a:pPr algn="r"/>
                      <a:r>
                        <a:rPr lang="en-CA"/>
                        <a:t>84,591</a:t>
                      </a:r>
                      <a:endParaRPr lang="en-US"/>
                    </a:p>
                  </a:txBody>
                  <a:tcPr>
                    <a:solidFill>
                      <a:schemeClr val="bg1">
                        <a:lumMod val="95000"/>
                      </a:schemeClr>
                    </a:solidFill>
                  </a:tcPr>
                </a:tc>
                <a:extLst>
                  <a:ext uri="{0D108BD9-81ED-4DB2-BD59-A6C34878D82A}">
                    <a16:rowId xmlns:a16="http://schemas.microsoft.com/office/drawing/2014/main" val="14362813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2</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Vehicle_age_cap_30_floor_4.5</a:t>
                      </a:r>
                    </a:p>
                  </a:txBody>
                  <a:tcPr>
                    <a:solidFill>
                      <a:schemeClr val="bg1">
                        <a:lumMod val="85000"/>
                      </a:schemeClr>
                    </a:solidFill>
                  </a:tcPr>
                </a:tc>
                <a:tc>
                  <a:txBody>
                    <a:bodyPr/>
                    <a:lstStyle/>
                    <a:p>
                      <a:pPr algn="r"/>
                      <a:r>
                        <a:rPr lang="en-CA" sz="1800">
                          <a:effectLst/>
                        </a:rPr>
                        <a:t>0.292</a:t>
                      </a:r>
                      <a:endParaRPr lang="en-US"/>
                    </a:p>
                  </a:txBody>
                  <a:tcPr>
                    <a:solidFill>
                      <a:schemeClr val="bg1">
                        <a:lumMod val="85000"/>
                      </a:schemeClr>
                    </a:solidFill>
                  </a:tcPr>
                </a:tc>
                <a:tc>
                  <a:txBody>
                    <a:bodyPr/>
                    <a:lstStyle/>
                    <a:p>
                      <a:pPr algn="r"/>
                      <a:r>
                        <a:rPr lang="en-US"/>
                        <a:t>84,382</a:t>
                      </a:r>
                    </a:p>
                  </a:txBody>
                  <a:tcPr>
                    <a:solidFill>
                      <a:schemeClr val="bg1">
                        <a:lumMod val="85000"/>
                      </a:schemeClr>
                    </a:solidFill>
                  </a:tcPr>
                </a:tc>
                <a:extLst>
                  <a:ext uri="{0D108BD9-81ED-4DB2-BD59-A6C34878D82A}">
                    <a16:rowId xmlns:a16="http://schemas.microsoft.com/office/drawing/2014/main" val="1895479754"/>
                  </a:ext>
                </a:extLst>
              </a:tr>
              <a:tr h="0">
                <a:tc>
                  <a:txBody>
                    <a:bodyPr/>
                    <a:lstStyle/>
                    <a:p>
                      <a:pPr algn="ctr"/>
                      <a:r>
                        <a:rPr lang="en-US"/>
                        <a:t>3</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err="1"/>
                        <a:t>Years_driving</a:t>
                      </a:r>
                      <a:r>
                        <a:rPr lang="en-US"/>
                        <a:t> + </a:t>
                      </a:r>
                      <a:r>
                        <a:rPr lang="en-US" err="1"/>
                        <a:t>Years_driving_squared</a:t>
                      </a:r>
                      <a:endParaRPr lang="en-US"/>
                    </a:p>
                  </a:txBody>
                  <a:tcPr>
                    <a:solidFill>
                      <a:schemeClr val="bg1">
                        <a:lumMod val="95000"/>
                      </a:schemeClr>
                    </a:solidFill>
                  </a:tcPr>
                </a:tc>
                <a:tc>
                  <a:txBody>
                    <a:bodyPr/>
                    <a:lstStyle/>
                    <a:p>
                      <a:pPr algn="r"/>
                      <a:r>
                        <a:rPr lang="en-CA" sz="1800">
                          <a:effectLst/>
                        </a:rPr>
                        <a:t>0.331</a:t>
                      </a:r>
                    </a:p>
                  </a:txBody>
                  <a:tcPr marL="57150" marR="57150" marT="19050" marB="19050" anchor="ctr">
                    <a:solidFill>
                      <a:schemeClr val="bg1">
                        <a:lumMod val="95000"/>
                      </a:schemeClr>
                    </a:solidFill>
                  </a:tcPr>
                </a:tc>
                <a:tc>
                  <a:txBody>
                    <a:bodyPr/>
                    <a:lstStyle/>
                    <a:p>
                      <a:pPr algn="r"/>
                      <a:r>
                        <a:rPr lang="en-US"/>
                        <a:t>84,342</a:t>
                      </a:r>
                    </a:p>
                  </a:txBody>
                  <a:tcPr>
                    <a:solidFill>
                      <a:schemeClr val="bg1">
                        <a:lumMod val="95000"/>
                      </a:schemeClr>
                    </a:solidFill>
                  </a:tcPr>
                </a:tc>
                <a:extLst>
                  <a:ext uri="{0D108BD9-81ED-4DB2-BD59-A6C34878D82A}">
                    <a16:rowId xmlns:a16="http://schemas.microsoft.com/office/drawing/2014/main" val="1814425033"/>
                  </a:ext>
                </a:extLst>
              </a:tr>
              <a:tr h="370840">
                <a:tc>
                  <a:txBody>
                    <a:bodyPr/>
                    <a:lstStyle/>
                    <a:p>
                      <a:pPr algn="ctr"/>
                      <a:r>
                        <a:rPr lang="en-US"/>
                        <a:t>4</a:t>
                      </a:r>
                    </a:p>
                  </a:txBody>
                  <a:tcPr>
                    <a:solidFill>
                      <a:schemeClr val="bg1">
                        <a:lumMod val="85000"/>
                      </a:schemeClr>
                    </a:solidFill>
                  </a:tcPr>
                </a:tc>
                <a:tc>
                  <a:txBody>
                    <a:bodyPr/>
                    <a:lstStyle/>
                    <a:p>
                      <a:r>
                        <a:rPr lang="en-US"/>
                        <a:t>+ Num_minor_convictions_cap_5</a:t>
                      </a:r>
                    </a:p>
                  </a:txBody>
                  <a:tcPr>
                    <a:solidFill>
                      <a:schemeClr val="bg1">
                        <a:lumMod val="85000"/>
                      </a:schemeClr>
                    </a:solidFill>
                  </a:tcPr>
                </a:tc>
                <a:tc>
                  <a:txBody>
                    <a:bodyPr/>
                    <a:lstStyle/>
                    <a:p>
                      <a:pPr algn="r"/>
                      <a:r>
                        <a:rPr lang="en-US"/>
                        <a:t>0.346</a:t>
                      </a:r>
                    </a:p>
                  </a:txBody>
                  <a:tcPr>
                    <a:solidFill>
                      <a:schemeClr val="bg1">
                        <a:lumMod val="85000"/>
                      </a:schemeClr>
                    </a:solidFill>
                  </a:tcPr>
                </a:tc>
                <a:tc>
                  <a:txBody>
                    <a:bodyPr/>
                    <a:lstStyle/>
                    <a:p>
                      <a:pPr algn="r"/>
                      <a:r>
                        <a:rPr lang="en-US"/>
                        <a:t>84,324</a:t>
                      </a:r>
                    </a:p>
                  </a:txBody>
                  <a:tcPr>
                    <a:solidFill>
                      <a:schemeClr val="bg1">
                        <a:lumMod val="85000"/>
                      </a:schemeClr>
                    </a:solidFill>
                  </a:tcPr>
                </a:tc>
                <a:extLst>
                  <a:ext uri="{0D108BD9-81ED-4DB2-BD59-A6C34878D82A}">
                    <a16:rowId xmlns:a16="http://schemas.microsoft.com/office/drawing/2014/main" val="3245435417"/>
                  </a:ext>
                </a:extLst>
              </a:tr>
              <a:tr h="370840">
                <a:tc>
                  <a:txBody>
                    <a:bodyPr/>
                    <a:lstStyle/>
                    <a:p>
                      <a:pPr algn="ctr"/>
                      <a:r>
                        <a:rPr lang="en-US"/>
                        <a:t>5</a:t>
                      </a:r>
                    </a:p>
                  </a:txBody>
                  <a:tcPr>
                    <a:solidFill>
                      <a:schemeClr val="bg1">
                        <a:lumMod val="95000"/>
                      </a:schemeClr>
                    </a:solidFill>
                  </a:tcPr>
                </a:tc>
                <a:tc>
                  <a:txBody>
                    <a:bodyPr/>
                    <a:lstStyle/>
                    <a:p>
                      <a:r>
                        <a:rPr lang="en-US"/>
                        <a:t>+ Num_yrs_since_last_at_fault_claim_num_cap_13</a:t>
                      </a:r>
                    </a:p>
                  </a:txBody>
                  <a:tcPr>
                    <a:solidFill>
                      <a:schemeClr val="bg1">
                        <a:lumMod val="95000"/>
                      </a:schemeClr>
                    </a:solidFill>
                  </a:tcPr>
                </a:tc>
                <a:tc>
                  <a:txBody>
                    <a:bodyPr/>
                    <a:lstStyle/>
                    <a:p>
                      <a:pPr marL="0" algn="r" defTabSz="914400" rtl="0" eaLnBrk="1" latinLnBrk="0" hangingPunct="1"/>
                      <a:r>
                        <a:rPr lang="en-CA" sz="1800" b="0" i="0" kern="1200">
                          <a:solidFill>
                            <a:schemeClr val="dk1"/>
                          </a:solidFill>
                          <a:effectLst/>
                          <a:latin typeface="+mn-lt"/>
                          <a:ea typeface="+mn-ea"/>
                          <a:cs typeface="+mn-cs"/>
                        </a:rPr>
                        <a:t>0.350</a:t>
                      </a:r>
                    </a:p>
                  </a:txBody>
                  <a:tcPr marL="57150" marR="57150" marT="19050" marB="19050" anchor="ctr">
                    <a:solidFill>
                      <a:schemeClr val="bg1">
                        <a:lumMod val="95000"/>
                      </a:schemeClr>
                    </a:solidFill>
                  </a:tcPr>
                </a:tc>
                <a:tc>
                  <a:txBody>
                    <a:bodyPr/>
                    <a:lstStyle/>
                    <a:p>
                      <a:pPr marL="0" algn="r" defTabSz="914400" rtl="0" eaLnBrk="1" latinLnBrk="0" hangingPunct="1"/>
                      <a:r>
                        <a:rPr lang="en-US" sz="1800" b="0" i="0" kern="1200">
                          <a:solidFill>
                            <a:schemeClr val="dk1"/>
                          </a:solidFill>
                          <a:effectLst/>
                          <a:latin typeface="+mn-lt"/>
                          <a:ea typeface="+mn-ea"/>
                          <a:cs typeface="+mn-cs"/>
                        </a:rPr>
                        <a:t>84,311</a:t>
                      </a:r>
                    </a:p>
                  </a:txBody>
                  <a:tcPr>
                    <a:solidFill>
                      <a:schemeClr val="bg1">
                        <a:lumMod val="95000"/>
                      </a:schemeClr>
                    </a:solidFill>
                  </a:tcPr>
                </a:tc>
                <a:extLst>
                  <a:ext uri="{0D108BD9-81ED-4DB2-BD59-A6C34878D82A}">
                    <a16:rowId xmlns:a16="http://schemas.microsoft.com/office/drawing/2014/main" val="4079837522"/>
                  </a:ext>
                </a:extLst>
              </a:tr>
              <a:tr h="370840">
                <a:tc>
                  <a:txBody>
                    <a:bodyPr/>
                    <a:lstStyle/>
                    <a:p>
                      <a:pPr algn="ctr"/>
                      <a:r>
                        <a:rPr lang="en-US"/>
                        <a:t>6</a:t>
                      </a:r>
                    </a:p>
                  </a:txBody>
                  <a:tcPr>
                    <a:solidFill>
                      <a:schemeClr val="bg1">
                        <a:lumMod val="85000"/>
                      </a:schemeClr>
                    </a:solidFill>
                  </a:tcPr>
                </a:tc>
                <a:tc>
                  <a:txBody>
                    <a:bodyPr/>
                    <a:lstStyle/>
                    <a:p>
                      <a:r>
                        <a:rPr lang="en-US"/>
                        <a:t>+ </a:t>
                      </a:r>
                      <a:r>
                        <a:rPr lang="en-US" err="1"/>
                        <a:t>New_business_imputed</a:t>
                      </a:r>
                      <a:endParaRPr lang="en-US"/>
                    </a:p>
                  </a:txBody>
                  <a:tcPr>
                    <a:solidFill>
                      <a:schemeClr val="bg1">
                        <a:lumMod val="85000"/>
                      </a:schemeClr>
                    </a:solidFill>
                  </a:tcPr>
                </a:tc>
                <a:tc>
                  <a:txBody>
                    <a:bodyPr/>
                    <a:lstStyle/>
                    <a:p>
                      <a:pPr algn="r"/>
                      <a:r>
                        <a:rPr lang="en-US"/>
                        <a:t>0.358</a:t>
                      </a:r>
                    </a:p>
                  </a:txBody>
                  <a:tcPr>
                    <a:solidFill>
                      <a:schemeClr val="bg1">
                        <a:lumMod val="85000"/>
                      </a:schemeClr>
                    </a:solidFill>
                  </a:tcPr>
                </a:tc>
                <a:tc>
                  <a:txBody>
                    <a:bodyPr/>
                    <a:lstStyle/>
                    <a:p>
                      <a:pPr algn="r"/>
                      <a:r>
                        <a:rPr lang="en-US"/>
                        <a:t>84,297</a:t>
                      </a:r>
                    </a:p>
                  </a:txBody>
                  <a:tcPr>
                    <a:solidFill>
                      <a:schemeClr val="bg1">
                        <a:lumMod val="85000"/>
                      </a:schemeClr>
                    </a:solidFill>
                  </a:tcPr>
                </a:tc>
                <a:extLst>
                  <a:ext uri="{0D108BD9-81ED-4DB2-BD59-A6C34878D82A}">
                    <a16:rowId xmlns:a16="http://schemas.microsoft.com/office/drawing/2014/main" val="145353415"/>
                  </a:ext>
                </a:extLst>
              </a:tr>
              <a:tr h="370840">
                <a:tc>
                  <a:txBody>
                    <a:bodyPr/>
                    <a:lstStyle/>
                    <a:p>
                      <a:pPr algn="ctr"/>
                      <a:r>
                        <a:rPr lang="en-US"/>
                        <a:t>7</a:t>
                      </a:r>
                    </a:p>
                  </a:txBody>
                  <a:tcPr>
                    <a:solidFill>
                      <a:schemeClr val="bg1">
                        <a:lumMod val="95000"/>
                      </a:schemeClr>
                    </a:solidFill>
                  </a:tcPr>
                </a:tc>
                <a:tc>
                  <a:txBody>
                    <a:bodyPr/>
                    <a:lstStyle/>
                    <a:p>
                      <a:r>
                        <a:rPr lang="en-US"/>
                        <a:t>+ </a:t>
                      </a:r>
                      <a:r>
                        <a:rPr lang="en-US" err="1"/>
                        <a:t>Has_partner</a:t>
                      </a:r>
                      <a:endParaRPr lang="en-US"/>
                    </a:p>
                  </a:txBody>
                  <a:tcPr>
                    <a:solidFill>
                      <a:schemeClr val="bg1">
                        <a:lumMod val="95000"/>
                      </a:schemeClr>
                    </a:solidFill>
                  </a:tcPr>
                </a:tc>
                <a:tc>
                  <a:txBody>
                    <a:bodyPr/>
                    <a:lstStyle/>
                    <a:p>
                      <a:pPr algn="r"/>
                      <a:r>
                        <a:rPr lang="en-US"/>
                        <a:t>0.362</a:t>
                      </a:r>
                    </a:p>
                  </a:txBody>
                  <a:tcPr>
                    <a:solidFill>
                      <a:schemeClr val="bg1">
                        <a:lumMod val="95000"/>
                      </a:schemeClr>
                    </a:solidFill>
                  </a:tcPr>
                </a:tc>
                <a:tc>
                  <a:txBody>
                    <a:bodyPr/>
                    <a:lstStyle/>
                    <a:p>
                      <a:pPr algn="r"/>
                      <a:r>
                        <a:rPr lang="en-US"/>
                        <a:t>84,286</a:t>
                      </a:r>
                    </a:p>
                  </a:txBody>
                  <a:tcPr>
                    <a:solidFill>
                      <a:schemeClr val="bg1">
                        <a:lumMod val="95000"/>
                      </a:schemeClr>
                    </a:solidFill>
                  </a:tcPr>
                </a:tc>
                <a:extLst>
                  <a:ext uri="{0D108BD9-81ED-4DB2-BD59-A6C34878D82A}">
                    <a16:rowId xmlns:a16="http://schemas.microsoft.com/office/drawing/2014/main" val="1779267503"/>
                  </a:ext>
                </a:extLst>
              </a:tr>
            </a:tbl>
          </a:graphicData>
        </a:graphic>
      </p:graphicFrame>
      <p:sp>
        <p:nvSpPr>
          <p:cNvPr id="7" name="Rectangle 6">
            <a:extLst>
              <a:ext uri="{FF2B5EF4-FFF2-40B4-BE49-F238E27FC236}">
                <a16:creationId xmlns:a16="http://schemas.microsoft.com/office/drawing/2014/main" id="{B10FC76C-DDF9-1A4E-88E7-D95AFAE6B1E0}"/>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572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Part I: Severity Model</a:t>
            </a:r>
          </a:p>
        </p:txBody>
      </p:sp>
    </p:spTree>
    <p:extLst>
      <p:ext uri="{BB962C8B-B14F-4D97-AF65-F5344CB8AC3E}">
        <p14:creationId xmlns:p14="http://schemas.microsoft.com/office/powerpoint/2010/main" val="3793975238"/>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145C3-6A96-C344-819C-C9C18CC7D3FC}"/>
              </a:ext>
            </a:extLst>
          </p:cNvPr>
          <p:cNvSpPr>
            <a:spLocks noGrp="1"/>
          </p:cNvSpPr>
          <p:nvPr>
            <p:ph type="title"/>
          </p:nvPr>
        </p:nvSpPr>
        <p:spPr/>
        <p:txBody>
          <a:bodyPr/>
          <a:lstStyle/>
          <a:p>
            <a:r>
              <a:rPr lang="en-US" b="1"/>
              <a:t>Choosing p of the Tweedie Distribution</a:t>
            </a:r>
          </a:p>
        </p:txBody>
      </p:sp>
      <p:graphicFrame>
        <p:nvGraphicFramePr>
          <p:cNvPr id="4" name="Table 4">
            <a:extLst>
              <a:ext uri="{FF2B5EF4-FFF2-40B4-BE49-F238E27FC236}">
                <a16:creationId xmlns:a16="http://schemas.microsoft.com/office/drawing/2014/main" id="{576C005C-860D-E448-B811-4D121287E203}"/>
              </a:ext>
            </a:extLst>
          </p:cNvPr>
          <p:cNvGraphicFramePr>
            <a:graphicFrameLocks noGrp="1"/>
          </p:cNvGraphicFramePr>
          <p:nvPr>
            <p:ph idx="1"/>
            <p:extLst>
              <p:ext uri="{D42A27DB-BD31-4B8C-83A1-F6EECF244321}">
                <p14:modId xmlns:p14="http://schemas.microsoft.com/office/powerpoint/2010/main" val="279854077"/>
              </p:ext>
            </p:extLst>
          </p:nvPr>
        </p:nvGraphicFramePr>
        <p:xfrm>
          <a:off x="1398739" y="2051092"/>
          <a:ext cx="3320442" cy="3708400"/>
        </p:xfrm>
        <a:graphic>
          <a:graphicData uri="http://schemas.openxmlformats.org/drawingml/2006/table">
            <a:tbl>
              <a:tblPr firstRow="1" bandRow="1">
                <a:tableStyleId>{5C22544A-7EE6-4342-B048-85BDC9FD1C3A}</a:tableStyleId>
              </a:tblPr>
              <a:tblGrid>
                <a:gridCol w="1660221">
                  <a:extLst>
                    <a:ext uri="{9D8B030D-6E8A-4147-A177-3AD203B41FA5}">
                      <a16:colId xmlns:a16="http://schemas.microsoft.com/office/drawing/2014/main" val="3496858708"/>
                    </a:ext>
                  </a:extLst>
                </a:gridCol>
                <a:gridCol w="1660221">
                  <a:extLst>
                    <a:ext uri="{9D8B030D-6E8A-4147-A177-3AD203B41FA5}">
                      <a16:colId xmlns:a16="http://schemas.microsoft.com/office/drawing/2014/main" val="1351586856"/>
                    </a:ext>
                  </a:extLst>
                </a:gridCol>
              </a:tblGrid>
              <a:tr h="370840">
                <a:tc>
                  <a:txBody>
                    <a:bodyPr/>
                    <a:lstStyle/>
                    <a:p>
                      <a:r>
                        <a:rPr lang="en-US"/>
                        <a:t>p</a:t>
                      </a:r>
                    </a:p>
                  </a:txBody>
                  <a:tcPr>
                    <a:solidFill>
                      <a:srgbClr val="002060"/>
                    </a:solidFill>
                  </a:tcPr>
                </a:tc>
                <a:tc>
                  <a:txBody>
                    <a:bodyPr/>
                    <a:lstStyle/>
                    <a:p>
                      <a:r>
                        <a:rPr lang="en-US"/>
                        <a:t>CV Gini</a:t>
                      </a:r>
                    </a:p>
                  </a:txBody>
                  <a:tcPr>
                    <a:solidFill>
                      <a:srgbClr val="002060"/>
                    </a:solidFill>
                  </a:tcPr>
                </a:tc>
                <a:extLst>
                  <a:ext uri="{0D108BD9-81ED-4DB2-BD59-A6C34878D82A}">
                    <a16:rowId xmlns:a16="http://schemas.microsoft.com/office/drawing/2014/main" val="4212968977"/>
                  </a:ext>
                </a:extLst>
              </a:tr>
              <a:tr h="370840">
                <a:tc>
                  <a:txBody>
                    <a:bodyPr/>
                    <a:lstStyle/>
                    <a:p>
                      <a:r>
                        <a:rPr lang="en-US"/>
                        <a:t>1.30</a:t>
                      </a:r>
                    </a:p>
                  </a:txBody>
                  <a:tcPr>
                    <a:solidFill>
                      <a:schemeClr val="bg1"/>
                    </a:solidFill>
                  </a:tcPr>
                </a:tc>
                <a:tc>
                  <a:txBody>
                    <a:bodyPr/>
                    <a:lstStyle/>
                    <a:p>
                      <a:r>
                        <a:rPr lang="en-US"/>
                        <a:t>0.3534918</a:t>
                      </a:r>
                    </a:p>
                  </a:txBody>
                  <a:tcPr>
                    <a:solidFill>
                      <a:schemeClr val="bg1"/>
                    </a:solidFill>
                  </a:tcPr>
                </a:tc>
                <a:extLst>
                  <a:ext uri="{0D108BD9-81ED-4DB2-BD59-A6C34878D82A}">
                    <a16:rowId xmlns:a16="http://schemas.microsoft.com/office/drawing/2014/main" val="1033833099"/>
                  </a:ext>
                </a:extLst>
              </a:tr>
              <a:tr h="370840">
                <a:tc>
                  <a:txBody>
                    <a:bodyPr/>
                    <a:lstStyle/>
                    <a:p>
                      <a:r>
                        <a:rPr lang="en-US"/>
                        <a:t>1.35</a:t>
                      </a:r>
                    </a:p>
                  </a:txBody>
                  <a:tcPr>
                    <a:solidFill>
                      <a:schemeClr val="bg1">
                        <a:lumMod val="95000"/>
                      </a:schemeClr>
                    </a:solidFill>
                  </a:tcPr>
                </a:tc>
                <a:tc>
                  <a:txBody>
                    <a:bodyPr/>
                    <a:lstStyle/>
                    <a:p>
                      <a:r>
                        <a:rPr lang="en-US"/>
                        <a:t>0.3535334</a:t>
                      </a:r>
                    </a:p>
                  </a:txBody>
                  <a:tcPr>
                    <a:solidFill>
                      <a:schemeClr val="bg1">
                        <a:lumMod val="95000"/>
                      </a:schemeClr>
                    </a:solidFill>
                  </a:tcPr>
                </a:tc>
                <a:extLst>
                  <a:ext uri="{0D108BD9-81ED-4DB2-BD59-A6C34878D82A}">
                    <a16:rowId xmlns:a16="http://schemas.microsoft.com/office/drawing/2014/main" val="1893432320"/>
                  </a:ext>
                </a:extLst>
              </a:tr>
              <a:tr h="370840">
                <a:tc>
                  <a:txBody>
                    <a:bodyPr/>
                    <a:lstStyle/>
                    <a:p>
                      <a:r>
                        <a:rPr lang="en-US"/>
                        <a:t>1.40</a:t>
                      </a:r>
                    </a:p>
                  </a:txBody>
                  <a:tcPr>
                    <a:solidFill>
                      <a:schemeClr val="bg1"/>
                    </a:solidFill>
                  </a:tcPr>
                </a:tc>
                <a:tc>
                  <a:txBody>
                    <a:bodyPr/>
                    <a:lstStyle/>
                    <a:p>
                      <a:r>
                        <a:rPr lang="en-US"/>
                        <a:t>0.3536084</a:t>
                      </a:r>
                    </a:p>
                  </a:txBody>
                  <a:tcPr>
                    <a:solidFill>
                      <a:schemeClr val="bg1"/>
                    </a:solidFill>
                  </a:tcPr>
                </a:tc>
                <a:extLst>
                  <a:ext uri="{0D108BD9-81ED-4DB2-BD59-A6C34878D82A}">
                    <a16:rowId xmlns:a16="http://schemas.microsoft.com/office/drawing/2014/main" val="518834001"/>
                  </a:ext>
                </a:extLst>
              </a:tr>
              <a:tr h="370840">
                <a:tc>
                  <a:txBody>
                    <a:bodyPr/>
                    <a:lstStyle/>
                    <a:p>
                      <a:r>
                        <a:rPr lang="en-US"/>
                        <a:t>1.45</a:t>
                      </a:r>
                    </a:p>
                  </a:txBody>
                  <a:tcPr>
                    <a:solidFill>
                      <a:schemeClr val="bg1">
                        <a:lumMod val="95000"/>
                      </a:schemeClr>
                    </a:solidFill>
                  </a:tcPr>
                </a:tc>
                <a:tc>
                  <a:txBody>
                    <a:bodyPr/>
                    <a:lstStyle/>
                    <a:p>
                      <a:r>
                        <a:rPr lang="en-US"/>
                        <a:t>0.3536536</a:t>
                      </a:r>
                    </a:p>
                  </a:txBody>
                  <a:tcPr>
                    <a:solidFill>
                      <a:schemeClr val="bg1">
                        <a:lumMod val="95000"/>
                      </a:schemeClr>
                    </a:solidFill>
                  </a:tcPr>
                </a:tc>
                <a:extLst>
                  <a:ext uri="{0D108BD9-81ED-4DB2-BD59-A6C34878D82A}">
                    <a16:rowId xmlns:a16="http://schemas.microsoft.com/office/drawing/2014/main" val="1287112925"/>
                  </a:ext>
                </a:extLst>
              </a:tr>
              <a:tr h="370840">
                <a:tc>
                  <a:txBody>
                    <a:bodyPr/>
                    <a:lstStyle/>
                    <a:p>
                      <a:r>
                        <a:rPr lang="en-US"/>
                        <a:t>1.50</a:t>
                      </a:r>
                    </a:p>
                  </a:txBody>
                  <a:tcPr>
                    <a:solidFill>
                      <a:schemeClr val="bg1"/>
                    </a:solidFill>
                  </a:tcPr>
                </a:tc>
                <a:tc>
                  <a:txBody>
                    <a:bodyPr/>
                    <a:lstStyle/>
                    <a:p>
                      <a:r>
                        <a:rPr lang="en-US"/>
                        <a:t>0.3537208</a:t>
                      </a:r>
                    </a:p>
                  </a:txBody>
                  <a:tcPr>
                    <a:solidFill>
                      <a:schemeClr val="bg1"/>
                    </a:solidFill>
                  </a:tcPr>
                </a:tc>
                <a:extLst>
                  <a:ext uri="{0D108BD9-81ED-4DB2-BD59-A6C34878D82A}">
                    <a16:rowId xmlns:a16="http://schemas.microsoft.com/office/drawing/2014/main" val="98402079"/>
                  </a:ext>
                </a:extLst>
              </a:tr>
              <a:tr h="370840">
                <a:tc>
                  <a:txBody>
                    <a:bodyPr/>
                    <a:lstStyle/>
                    <a:p>
                      <a:r>
                        <a:rPr lang="en-US"/>
                        <a:t>1.55</a:t>
                      </a:r>
                    </a:p>
                  </a:txBody>
                  <a:tcPr>
                    <a:solidFill>
                      <a:schemeClr val="bg1">
                        <a:lumMod val="95000"/>
                      </a:schemeClr>
                    </a:solidFill>
                  </a:tcPr>
                </a:tc>
                <a:tc>
                  <a:txBody>
                    <a:bodyPr/>
                    <a:lstStyle/>
                    <a:p>
                      <a:r>
                        <a:rPr lang="en-US"/>
                        <a:t>0.3537927</a:t>
                      </a:r>
                    </a:p>
                  </a:txBody>
                  <a:tcPr>
                    <a:solidFill>
                      <a:schemeClr val="bg1">
                        <a:lumMod val="95000"/>
                      </a:schemeClr>
                    </a:solidFill>
                  </a:tcPr>
                </a:tc>
                <a:extLst>
                  <a:ext uri="{0D108BD9-81ED-4DB2-BD59-A6C34878D82A}">
                    <a16:rowId xmlns:a16="http://schemas.microsoft.com/office/drawing/2014/main" val="2602952793"/>
                  </a:ext>
                </a:extLst>
              </a:tr>
              <a:tr h="370840">
                <a:tc>
                  <a:txBody>
                    <a:bodyPr/>
                    <a:lstStyle/>
                    <a:p>
                      <a:r>
                        <a:rPr lang="en-US"/>
                        <a:t>1.60</a:t>
                      </a:r>
                    </a:p>
                  </a:txBody>
                  <a:tcPr>
                    <a:solidFill>
                      <a:schemeClr val="bg1"/>
                    </a:solidFill>
                  </a:tcPr>
                </a:tc>
                <a:tc>
                  <a:txBody>
                    <a:bodyPr/>
                    <a:lstStyle/>
                    <a:p>
                      <a:r>
                        <a:rPr lang="en-US"/>
                        <a:t>0.3538052</a:t>
                      </a:r>
                    </a:p>
                  </a:txBody>
                  <a:tcPr>
                    <a:solidFill>
                      <a:schemeClr val="bg1"/>
                    </a:solidFill>
                  </a:tcPr>
                </a:tc>
                <a:extLst>
                  <a:ext uri="{0D108BD9-81ED-4DB2-BD59-A6C34878D82A}">
                    <a16:rowId xmlns:a16="http://schemas.microsoft.com/office/drawing/2014/main" val="3362433540"/>
                  </a:ext>
                </a:extLst>
              </a:tr>
              <a:tr h="370840">
                <a:tc>
                  <a:txBody>
                    <a:bodyPr/>
                    <a:lstStyle/>
                    <a:p>
                      <a:r>
                        <a:rPr lang="en-US"/>
                        <a:t>1.65</a:t>
                      </a:r>
                    </a:p>
                  </a:txBody>
                  <a:tcPr>
                    <a:solidFill>
                      <a:schemeClr val="bg1">
                        <a:lumMod val="95000"/>
                      </a:schemeClr>
                    </a:solidFill>
                  </a:tcPr>
                </a:tc>
                <a:tc>
                  <a:txBody>
                    <a:bodyPr/>
                    <a:lstStyle/>
                    <a:p>
                      <a:r>
                        <a:rPr lang="en-US"/>
                        <a:t>0.3538599</a:t>
                      </a:r>
                    </a:p>
                  </a:txBody>
                  <a:tcPr>
                    <a:solidFill>
                      <a:schemeClr val="bg1">
                        <a:lumMod val="95000"/>
                      </a:schemeClr>
                    </a:solidFill>
                  </a:tcPr>
                </a:tc>
                <a:extLst>
                  <a:ext uri="{0D108BD9-81ED-4DB2-BD59-A6C34878D82A}">
                    <a16:rowId xmlns:a16="http://schemas.microsoft.com/office/drawing/2014/main" val="4121844053"/>
                  </a:ext>
                </a:extLst>
              </a:tr>
              <a:tr h="370840">
                <a:tc>
                  <a:txBody>
                    <a:bodyPr/>
                    <a:lstStyle/>
                    <a:p>
                      <a:r>
                        <a:rPr lang="en-US"/>
                        <a:t>1.70</a:t>
                      </a:r>
                    </a:p>
                  </a:txBody>
                  <a:tcPr>
                    <a:solidFill>
                      <a:schemeClr val="bg1"/>
                    </a:solidFill>
                  </a:tcPr>
                </a:tc>
                <a:tc>
                  <a:txBody>
                    <a:bodyPr/>
                    <a:lstStyle/>
                    <a:p>
                      <a:r>
                        <a:rPr lang="en-US"/>
                        <a:t>-0.2366938</a:t>
                      </a:r>
                    </a:p>
                  </a:txBody>
                  <a:tcPr>
                    <a:solidFill>
                      <a:schemeClr val="bg1"/>
                    </a:solidFill>
                  </a:tcPr>
                </a:tc>
                <a:extLst>
                  <a:ext uri="{0D108BD9-81ED-4DB2-BD59-A6C34878D82A}">
                    <a16:rowId xmlns:a16="http://schemas.microsoft.com/office/drawing/2014/main" val="1105951370"/>
                  </a:ext>
                </a:extLst>
              </a:tr>
            </a:tbl>
          </a:graphicData>
        </a:graphic>
      </p:graphicFrame>
      <p:sp>
        <p:nvSpPr>
          <p:cNvPr id="5" name="Rectangle 4">
            <a:extLst>
              <a:ext uri="{FF2B5EF4-FFF2-40B4-BE49-F238E27FC236}">
                <a16:creationId xmlns:a16="http://schemas.microsoft.com/office/drawing/2014/main" id="{39DC289B-9904-C840-9C15-3261D85511BD}"/>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F7D126F5-99AE-0041-A221-13DD0BE4FBA8}"/>
              </a:ext>
            </a:extLst>
          </p:cNvPr>
          <p:cNvSpPr/>
          <p:nvPr/>
        </p:nvSpPr>
        <p:spPr>
          <a:xfrm>
            <a:off x="6096000" y="2997156"/>
            <a:ext cx="4697261" cy="1816274"/>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2815492-66EE-DC4E-BCF1-F19416C314C0}"/>
              </a:ext>
            </a:extLst>
          </p:cNvPr>
          <p:cNvSpPr txBox="1"/>
          <p:nvPr/>
        </p:nvSpPr>
        <p:spPr>
          <a:xfrm>
            <a:off x="6415413" y="3305128"/>
            <a:ext cx="4058433" cy="1200329"/>
          </a:xfrm>
          <a:prstGeom prst="rect">
            <a:avLst/>
          </a:prstGeom>
          <a:noFill/>
        </p:spPr>
        <p:txBody>
          <a:bodyPr wrap="square" rtlCol="0">
            <a:spAutoFit/>
          </a:bodyPr>
          <a:lstStyle/>
          <a:p>
            <a:r>
              <a:rPr lang="en-US" sz="2400"/>
              <a:t>There is not much difference in the CV Gini</a:t>
            </a:r>
          </a:p>
          <a:p>
            <a:r>
              <a:rPr lang="en-US" sz="2400">
                <a:sym typeface="Wingdings" pitchFamily="2" charset="2"/>
              </a:rPr>
              <a:t> Stay with p = 1.5</a:t>
            </a:r>
            <a:endParaRPr lang="en-US" sz="2400"/>
          </a:p>
        </p:txBody>
      </p:sp>
    </p:spTree>
    <p:extLst>
      <p:ext uri="{BB962C8B-B14F-4D97-AF65-F5344CB8AC3E}">
        <p14:creationId xmlns:p14="http://schemas.microsoft.com/office/powerpoint/2010/main" val="4027492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32CA-6E32-9D4C-B0DD-5F09E6010A73}"/>
              </a:ext>
            </a:extLst>
          </p:cNvPr>
          <p:cNvSpPr>
            <a:spLocks noGrp="1"/>
          </p:cNvSpPr>
          <p:nvPr>
            <p:ph type="title"/>
          </p:nvPr>
        </p:nvSpPr>
        <p:spPr/>
        <p:txBody>
          <a:bodyPr/>
          <a:lstStyle/>
          <a:p>
            <a:r>
              <a:rPr lang="en-US" b="1"/>
              <a:t>Error Assumptions</a:t>
            </a:r>
          </a:p>
        </p:txBody>
      </p:sp>
      <p:pic>
        <p:nvPicPr>
          <p:cNvPr id="5" name="Picture 4" descr="Chart, scatter chart&#10;&#10;Description automatically generated">
            <a:extLst>
              <a:ext uri="{FF2B5EF4-FFF2-40B4-BE49-F238E27FC236}">
                <a16:creationId xmlns:a16="http://schemas.microsoft.com/office/drawing/2014/main" id="{85341351-21B6-6A4C-8189-646F639E005B}"/>
              </a:ext>
            </a:extLst>
          </p:cNvPr>
          <p:cNvPicPr>
            <a:picLocks noChangeAspect="1"/>
          </p:cNvPicPr>
          <p:nvPr/>
        </p:nvPicPr>
        <p:blipFill>
          <a:blip r:embed="rId3"/>
          <a:stretch>
            <a:fillRect/>
          </a:stretch>
        </p:blipFill>
        <p:spPr>
          <a:xfrm>
            <a:off x="431800" y="1690688"/>
            <a:ext cx="5651500" cy="4127500"/>
          </a:xfrm>
          <a:prstGeom prst="rect">
            <a:avLst/>
          </a:prstGeom>
        </p:spPr>
      </p:pic>
      <p:pic>
        <p:nvPicPr>
          <p:cNvPr id="7" name="Picture 6" descr="Chart, line chart&#10;&#10;Description automatically generated">
            <a:extLst>
              <a:ext uri="{FF2B5EF4-FFF2-40B4-BE49-F238E27FC236}">
                <a16:creationId xmlns:a16="http://schemas.microsoft.com/office/drawing/2014/main" id="{CDDF40E1-0542-A34E-B815-A1EC097FE3BB}"/>
              </a:ext>
            </a:extLst>
          </p:cNvPr>
          <p:cNvPicPr>
            <a:picLocks noChangeAspect="1"/>
          </p:cNvPicPr>
          <p:nvPr/>
        </p:nvPicPr>
        <p:blipFill>
          <a:blip r:embed="rId4"/>
          <a:stretch>
            <a:fillRect/>
          </a:stretch>
        </p:blipFill>
        <p:spPr>
          <a:xfrm>
            <a:off x="6083300" y="1690688"/>
            <a:ext cx="5270500" cy="4127500"/>
          </a:xfrm>
          <a:prstGeom prst="rect">
            <a:avLst/>
          </a:prstGeom>
        </p:spPr>
      </p:pic>
      <p:sp>
        <p:nvSpPr>
          <p:cNvPr id="8" name="Rectangle 7">
            <a:extLst>
              <a:ext uri="{FF2B5EF4-FFF2-40B4-BE49-F238E27FC236}">
                <a16:creationId xmlns:a16="http://schemas.microsoft.com/office/drawing/2014/main" id="{C0FE37F9-F41A-754B-BC78-5E3C37FF244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heckbox Checked with solid fill">
            <a:extLst>
              <a:ext uri="{FF2B5EF4-FFF2-40B4-BE49-F238E27FC236}">
                <a16:creationId xmlns:a16="http://schemas.microsoft.com/office/drawing/2014/main" id="{76F35A06-E525-034C-A9EF-D4D65CF490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5089" y="5818863"/>
            <a:ext cx="914400" cy="914400"/>
          </a:xfrm>
          <a:prstGeom prst="rect">
            <a:avLst/>
          </a:prstGeom>
        </p:spPr>
      </p:pic>
      <p:sp>
        <p:nvSpPr>
          <p:cNvPr id="11" name="TextBox 10">
            <a:extLst>
              <a:ext uri="{FF2B5EF4-FFF2-40B4-BE49-F238E27FC236}">
                <a16:creationId xmlns:a16="http://schemas.microsoft.com/office/drawing/2014/main" id="{40D82863-7365-E04D-A1FD-65D16B84AAE0}"/>
              </a:ext>
            </a:extLst>
          </p:cNvPr>
          <p:cNvSpPr txBox="1"/>
          <p:nvPr/>
        </p:nvSpPr>
        <p:spPr>
          <a:xfrm>
            <a:off x="1161702" y="6051421"/>
            <a:ext cx="3821483" cy="461665"/>
          </a:xfrm>
          <a:prstGeom prst="rect">
            <a:avLst/>
          </a:prstGeom>
          <a:noFill/>
        </p:spPr>
        <p:txBody>
          <a:bodyPr wrap="square" rtlCol="0">
            <a:spAutoFit/>
          </a:bodyPr>
          <a:lstStyle/>
          <a:p>
            <a:r>
              <a:rPr lang="en-US" sz="2400" b="1"/>
              <a:t>Homoscedastic &amp; Random</a:t>
            </a:r>
          </a:p>
        </p:txBody>
      </p:sp>
      <p:pic>
        <p:nvPicPr>
          <p:cNvPr id="12" name="Graphic 11" descr="Checkbox Checked with solid fill">
            <a:extLst>
              <a:ext uri="{FF2B5EF4-FFF2-40B4-BE49-F238E27FC236}">
                <a16:creationId xmlns:a16="http://schemas.microsoft.com/office/drawing/2014/main" id="{4987B8DB-0BBF-404D-A2F8-38FBFE8BF0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9700" y="5818863"/>
            <a:ext cx="914400" cy="914400"/>
          </a:xfrm>
          <a:prstGeom prst="rect">
            <a:avLst/>
          </a:prstGeom>
        </p:spPr>
      </p:pic>
      <p:sp>
        <p:nvSpPr>
          <p:cNvPr id="13" name="TextBox 12">
            <a:extLst>
              <a:ext uri="{FF2B5EF4-FFF2-40B4-BE49-F238E27FC236}">
                <a16:creationId xmlns:a16="http://schemas.microsoft.com/office/drawing/2014/main" id="{202FD5A1-47C1-BC4D-BAA8-6D011806C68F}"/>
              </a:ext>
            </a:extLst>
          </p:cNvPr>
          <p:cNvSpPr txBox="1"/>
          <p:nvPr/>
        </p:nvSpPr>
        <p:spPr>
          <a:xfrm>
            <a:off x="7266313" y="6051421"/>
            <a:ext cx="2193099" cy="461665"/>
          </a:xfrm>
          <a:prstGeom prst="rect">
            <a:avLst/>
          </a:prstGeom>
          <a:noFill/>
        </p:spPr>
        <p:txBody>
          <a:bodyPr wrap="square" rtlCol="0">
            <a:spAutoFit/>
          </a:bodyPr>
          <a:lstStyle/>
          <a:p>
            <a:r>
              <a:rPr lang="en-US" sz="2400" b="1"/>
              <a:t>Normal</a:t>
            </a:r>
          </a:p>
        </p:txBody>
      </p:sp>
    </p:spTree>
    <p:extLst>
      <p:ext uri="{BB962C8B-B14F-4D97-AF65-F5344CB8AC3E}">
        <p14:creationId xmlns:p14="http://schemas.microsoft.com/office/powerpoint/2010/main" val="2763065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00F1C-38FF-E841-A3B2-AF34588A0F7A}"/>
              </a:ext>
            </a:extLst>
          </p:cNvPr>
          <p:cNvSpPr>
            <a:spLocks noGrp="1"/>
          </p:cNvSpPr>
          <p:nvPr>
            <p:ph type="title"/>
          </p:nvPr>
        </p:nvSpPr>
        <p:spPr/>
        <p:txBody>
          <a:bodyPr/>
          <a:lstStyle/>
          <a:p>
            <a:r>
              <a:rPr lang="en-US" b="1"/>
              <a:t>Testing Multicollinearity (VIF)</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91FD062C-02D2-0C4F-B09C-7613303F97F8}"/>
              </a:ext>
            </a:extLst>
          </p:cNvPr>
          <p:cNvPicPr>
            <a:picLocks noGrp="1" noChangeAspect="1"/>
          </p:cNvPicPr>
          <p:nvPr>
            <p:ph idx="1"/>
          </p:nvPr>
        </p:nvPicPr>
        <p:blipFill>
          <a:blip r:embed="rId3"/>
          <a:stretch>
            <a:fillRect/>
          </a:stretch>
        </p:blipFill>
        <p:spPr>
          <a:xfrm>
            <a:off x="3105150" y="2270615"/>
            <a:ext cx="5981700" cy="2222500"/>
          </a:xfrm>
        </p:spPr>
      </p:pic>
      <p:sp>
        <p:nvSpPr>
          <p:cNvPr id="6" name="TextBox 5">
            <a:extLst>
              <a:ext uri="{FF2B5EF4-FFF2-40B4-BE49-F238E27FC236}">
                <a16:creationId xmlns:a16="http://schemas.microsoft.com/office/drawing/2014/main" id="{BB1B79F5-1334-7B43-B6F7-B10A17FE3CF2}"/>
              </a:ext>
            </a:extLst>
          </p:cNvPr>
          <p:cNvSpPr txBox="1"/>
          <p:nvPr/>
        </p:nvSpPr>
        <p:spPr>
          <a:xfrm>
            <a:off x="838200" y="5073042"/>
            <a:ext cx="7540669" cy="369332"/>
          </a:xfrm>
          <a:prstGeom prst="rect">
            <a:avLst/>
          </a:prstGeom>
          <a:noFill/>
        </p:spPr>
        <p:txBody>
          <a:bodyPr wrap="square" rtlCol="0">
            <a:spAutoFit/>
          </a:bodyPr>
          <a:lstStyle/>
          <a:p>
            <a:pPr marL="285750" indent="-285750">
              <a:buFont typeface="Arial" panose="020B0604020202020204" pitchFamily="34" charset="0"/>
              <a:buChar char="•"/>
            </a:pPr>
            <a:r>
              <a:rPr lang="en-US"/>
              <a:t>None is greater than 10, except for </a:t>
            </a:r>
            <a:r>
              <a:rPr lang="en-US" err="1"/>
              <a:t>Years_driving</a:t>
            </a:r>
            <a:r>
              <a:rPr lang="en-US"/>
              <a:t> &amp; </a:t>
            </a:r>
            <a:r>
              <a:rPr lang="en-US" err="1"/>
              <a:t>Years_driving_squared</a:t>
            </a:r>
            <a:r>
              <a:rPr lang="en-US"/>
              <a:t>.</a:t>
            </a:r>
          </a:p>
        </p:txBody>
      </p:sp>
      <p:sp>
        <p:nvSpPr>
          <p:cNvPr id="7" name="Rectangle 6">
            <a:extLst>
              <a:ext uri="{FF2B5EF4-FFF2-40B4-BE49-F238E27FC236}">
                <a16:creationId xmlns:a16="http://schemas.microsoft.com/office/drawing/2014/main" id="{0FE98DD3-1EC7-E54A-B0FE-DDF268470229}"/>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6429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BDD5-1990-2747-B30F-56E3FC669AF5}"/>
              </a:ext>
            </a:extLst>
          </p:cNvPr>
          <p:cNvSpPr>
            <a:spLocks noGrp="1"/>
          </p:cNvSpPr>
          <p:nvPr>
            <p:ph type="title"/>
          </p:nvPr>
        </p:nvSpPr>
        <p:spPr/>
        <p:txBody>
          <a:bodyPr/>
          <a:lstStyle/>
          <a:p>
            <a:r>
              <a:rPr lang="en-US" b="1"/>
              <a:t>Holdout Testing – Gini Coefficient</a:t>
            </a:r>
          </a:p>
        </p:txBody>
      </p:sp>
      <p:graphicFrame>
        <p:nvGraphicFramePr>
          <p:cNvPr id="5" name="Table 6">
            <a:extLst>
              <a:ext uri="{FF2B5EF4-FFF2-40B4-BE49-F238E27FC236}">
                <a16:creationId xmlns:a16="http://schemas.microsoft.com/office/drawing/2014/main" id="{B269EEB3-4941-6F44-B152-BC7AE2D3EA6E}"/>
              </a:ext>
            </a:extLst>
          </p:cNvPr>
          <p:cNvGraphicFramePr>
            <a:graphicFrameLocks/>
          </p:cNvGraphicFramePr>
          <p:nvPr>
            <p:extLst>
              <p:ext uri="{D42A27DB-BD31-4B8C-83A1-F6EECF244321}">
                <p14:modId xmlns:p14="http://schemas.microsoft.com/office/powerpoint/2010/main" val="503240307"/>
              </p:ext>
            </p:extLst>
          </p:nvPr>
        </p:nvGraphicFramePr>
        <p:xfrm>
          <a:off x="2013335" y="1690688"/>
          <a:ext cx="8165329" cy="4119880"/>
        </p:xfrm>
        <a:graphic>
          <a:graphicData uri="http://schemas.openxmlformats.org/drawingml/2006/table">
            <a:tbl>
              <a:tblPr firstRow="1" bandRow="1">
                <a:tableStyleId>{5C22544A-7EE6-4342-B048-85BDC9FD1C3A}</a:tableStyleId>
              </a:tblPr>
              <a:tblGrid>
                <a:gridCol w="405531">
                  <a:extLst>
                    <a:ext uri="{9D8B030D-6E8A-4147-A177-3AD203B41FA5}">
                      <a16:colId xmlns:a16="http://schemas.microsoft.com/office/drawing/2014/main" val="1767491283"/>
                    </a:ext>
                  </a:extLst>
                </a:gridCol>
                <a:gridCol w="5561556">
                  <a:extLst>
                    <a:ext uri="{9D8B030D-6E8A-4147-A177-3AD203B41FA5}">
                      <a16:colId xmlns:a16="http://schemas.microsoft.com/office/drawing/2014/main" val="429512605"/>
                    </a:ext>
                  </a:extLst>
                </a:gridCol>
                <a:gridCol w="2198242">
                  <a:extLst>
                    <a:ext uri="{9D8B030D-6E8A-4147-A177-3AD203B41FA5}">
                      <a16:colId xmlns:a16="http://schemas.microsoft.com/office/drawing/2014/main" val="981762619"/>
                    </a:ext>
                  </a:extLst>
                </a:gridCol>
              </a:tblGrid>
              <a:tr h="370840">
                <a:tc>
                  <a:txBody>
                    <a:bodyPr/>
                    <a:lstStyle/>
                    <a:p>
                      <a:pPr algn="ctr"/>
                      <a:r>
                        <a:rPr lang="en-US"/>
                        <a:t>#</a:t>
                      </a:r>
                    </a:p>
                  </a:txBody>
                  <a:tcPr>
                    <a:solidFill>
                      <a:srgbClr val="002060"/>
                    </a:solidFill>
                  </a:tcPr>
                </a:tc>
                <a:tc>
                  <a:txBody>
                    <a:bodyPr/>
                    <a:lstStyle/>
                    <a:p>
                      <a:pPr algn="ctr"/>
                      <a:r>
                        <a:rPr lang="en-US"/>
                        <a:t>Variable</a:t>
                      </a:r>
                    </a:p>
                  </a:txBody>
                  <a:tcPr>
                    <a:solidFill>
                      <a:srgbClr val="002060"/>
                    </a:solidFill>
                  </a:tcPr>
                </a:tc>
                <a:tc>
                  <a:txBody>
                    <a:bodyPr/>
                    <a:lstStyle/>
                    <a:p>
                      <a:pPr algn="ctr"/>
                      <a:r>
                        <a:rPr lang="en-US"/>
                        <a:t>Gini (Holdout)</a:t>
                      </a:r>
                    </a:p>
                  </a:txBody>
                  <a:tcPr>
                    <a:solidFill>
                      <a:srgbClr val="002060"/>
                    </a:solidFill>
                  </a:tcPr>
                </a:tc>
                <a:extLst>
                  <a:ext uri="{0D108BD9-81ED-4DB2-BD59-A6C34878D82A}">
                    <a16:rowId xmlns:a16="http://schemas.microsoft.com/office/drawing/2014/main" val="763128525"/>
                  </a:ext>
                </a:extLst>
              </a:tr>
              <a:tr h="187473">
                <a:tc>
                  <a:txBody>
                    <a:bodyPr/>
                    <a:lstStyle/>
                    <a:p>
                      <a:pPr algn="ctr"/>
                      <a:r>
                        <a:rPr lang="en-US"/>
                        <a:t>1</a:t>
                      </a: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Accident_year</a:t>
                      </a:r>
                      <a:r>
                        <a:rPr lang="en-US"/>
                        <a:t> + Vehicle_model_year_floor_2019_cap_2013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Years_driving</a:t>
                      </a:r>
                      <a:r>
                        <a:rPr lang="en-US"/>
                        <a:t> + </a:t>
                      </a:r>
                      <a:r>
                        <a:rPr lang="en-US" err="1"/>
                        <a:t>Years_driving_squared</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Num_minor_convictions_cap_5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Has_partner</a:t>
                      </a:r>
                    </a:p>
                    <a:p>
                      <a:endParaRPr lang="en-US"/>
                    </a:p>
                  </a:txBody>
                  <a:tcPr>
                    <a:solidFill>
                      <a:schemeClr val="bg1">
                        <a:lumMod val="95000"/>
                      </a:schemeClr>
                    </a:solidFill>
                  </a:tcPr>
                </a:tc>
                <a:tc>
                  <a:txBody>
                    <a:bodyPr/>
                    <a:lstStyle/>
                    <a:p>
                      <a:pPr algn="r"/>
                      <a:r>
                        <a:rPr lang="en-US"/>
                        <a:t>0.371</a:t>
                      </a:r>
                    </a:p>
                  </a:txBody>
                  <a:tcPr anchor="ctr">
                    <a:solidFill>
                      <a:schemeClr val="bg1">
                        <a:lumMod val="95000"/>
                      </a:schemeClr>
                    </a:solidFill>
                  </a:tcPr>
                </a:tc>
                <a:extLst>
                  <a:ext uri="{0D108BD9-81ED-4DB2-BD59-A6C34878D82A}">
                    <a16:rowId xmlns:a16="http://schemas.microsoft.com/office/drawing/2014/main" val="1436281325"/>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2</a:t>
                      </a:r>
                    </a:p>
                  </a:txBody>
                  <a:tcP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err="1"/>
                        <a:t>Accident_year</a:t>
                      </a:r>
                      <a:r>
                        <a:rPr lang="en-US"/>
                        <a:t> + Vehicle_model_year_floor_2019_cap_2013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Years_driving</a:t>
                      </a:r>
                      <a:r>
                        <a:rPr lang="en-US"/>
                        <a:t> + </a:t>
                      </a:r>
                      <a:r>
                        <a:rPr lang="en-US" err="1"/>
                        <a:t>Years_driving_squared</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Num_minor_convictions_cap_5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Num_yrs_since_last_at_fault_claim_num_cap_13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New_business_imputed</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Has_partner</a:t>
                      </a:r>
                      <a:endParaRPr lang="en-US"/>
                    </a:p>
                  </a:txBody>
                  <a:tcPr>
                    <a:solidFill>
                      <a:schemeClr val="bg1">
                        <a:lumMod val="85000"/>
                      </a:schemeClr>
                    </a:solidFill>
                  </a:tcPr>
                </a:tc>
                <a:tc>
                  <a:txBody>
                    <a:bodyPr/>
                    <a:lstStyle/>
                    <a:p>
                      <a:pPr algn="r"/>
                      <a:r>
                        <a:rPr lang="en-US"/>
                        <a:t>0.374</a:t>
                      </a:r>
                    </a:p>
                  </a:txBody>
                  <a:tcPr anchor="ctr">
                    <a:solidFill>
                      <a:schemeClr val="bg1">
                        <a:lumMod val="85000"/>
                      </a:schemeClr>
                    </a:solidFill>
                  </a:tcPr>
                </a:tc>
                <a:extLst>
                  <a:ext uri="{0D108BD9-81ED-4DB2-BD59-A6C34878D82A}">
                    <a16:rowId xmlns:a16="http://schemas.microsoft.com/office/drawing/2014/main" val="1895479754"/>
                  </a:ext>
                </a:extLst>
              </a:tr>
            </a:tbl>
          </a:graphicData>
        </a:graphic>
      </p:graphicFrame>
      <p:sp>
        <p:nvSpPr>
          <p:cNvPr id="8" name="Rectangle 7">
            <a:extLst>
              <a:ext uri="{FF2B5EF4-FFF2-40B4-BE49-F238E27FC236}">
                <a16:creationId xmlns:a16="http://schemas.microsoft.com/office/drawing/2014/main" id="{46AB32CB-15CB-8B46-8F0A-3D5688E25F60}"/>
              </a:ext>
            </a:extLst>
          </p:cNvPr>
          <p:cNvSpPr/>
          <p:nvPr/>
        </p:nvSpPr>
        <p:spPr>
          <a:xfrm>
            <a:off x="0" y="-172192"/>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5145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F4C3-193A-834E-B6F1-62CC17737C11}"/>
              </a:ext>
            </a:extLst>
          </p:cNvPr>
          <p:cNvSpPr>
            <a:spLocks noGrp="1"/>
          </p:cNvSpPr>
          <p:nvPr>
            <p:ph type="title"/>
          </p:nvPr>
        </p:nvSpPr>
        <p:spPr/>
        <p:txBody>
          <a:bodyPr/>
          <a:lstStyle/>
          <a:p>
            <a:r>
              <a:rPr lang="en-US" b="1"/>
              <a:t>Simple Quantile Plot</a:t>
            </a:r>
            <a:endParaRPr lang="en-US"/>
          </a:p>
        </p:txBody>
      </p:sp>
      <p:sp>
        <p:nvSpPr>
          <p:cNvPr id="4" name="Rectangle 3">
            <a:extLst>
              <a:ext uri="{FF2B5EF4-FFF2-40B4-BE49-F238E27FC236}">
                <a16:creationId xmlns:a16="http://schemas.microsoft.com/office/drawing/2014/main" id="{66497219-C55E-2544-B1E8-09407C8B278B}"/>
              </a:ext>
            </a:extLst>
          </p:cNvPr>
          <p:cNvSpPr/>
          <p:nvPr/>
        </p:nvSpPr>
        <p:spPr>
          <a:xfrm>
            <a:off x="0" y="-172192"/>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AD8D345B-CDF2-3044-A1F6-AB39372DAAC3}"/>
              </a:ext>
            </a:extLst>
          </p:cNvPr>
          <p:cNvGrpSpPr/>
          <p:nvPr/>
        </p:nvGrpSpPr>
        <p:grpSpPr>
          <a:xfrm>
            <a:off x="838200" y="1883622"/>
            <a:ext cx="10808396" cy="3938785"/>
            <a:chOff x="-1752078" y="1527969"/>
            <a:chExt cx="12954000" cy="4127500"/>
          </a:xfrm>
        </p:grpSpPr>
        <p:pic>
          <p:nvPicPr>
            <p:cNvPr id="11" name="Picture 10" descr="Chart, line chart&#10;&#10;Description automatically generated">
              <a:extLst>
                <a:ext uri="{FF2B5EF4-FFF2-40B4-BE49-F238E27FC236}">
                  <a16:creationId xmlns:a16="http://schemas.microsoft.com/office/drawing/2014/main" id="{5C99C7EB-5917-3B4D-8BC3-C89FDF9ADA93}"/>
                </a:ext>
              </a:extLst>
            </p:cNvPr>
            <p:cNvPicPr>
              <a:picLocks noChangeAspect="1"/>
            </p:cNvPicPr>
            <p:nvPr/>
          </p:nvPicPr>
          <p:blipFill>
            <a:blip r:embed="rId3"/>
            <a:stretch>
              <a:fillRect/>
            </a:stretch>
          </p:blipFill>
          <p:spPr>
            <a:xfrm>
              <a:off x="4724922" y="1527969"/>
              <a:ext cx="6477000" cy="4127500"/>
            </a:xfrm>
            <a:prstGeom prst="rect">
              <a:avLst/>
            </a:prstGeom>
          </p:spPr>
        </p:pic>
        <p:pic>
          <p:nvPicPr>
            <p:cNvPr id="15" name="Picture 14" descr="Chart, line chart&#10;&#10;Description automatically generated">
              <a:extLst>
                <a:ext uri="{FF2B5EF4-FFF2-40B4-BE49-F238E27FC236}">
                  <a16:creationId xmlns:a16="http://schemas.microsoft.com/office/drawing/2014/main" id="{2FBBEED2-555D-0A4D-A839-D1E7E53A4298}"/>
                </a:ext>
              </a:extLst>
            </p:cNvPr>
            <p:cNvPicPr>
              <a:picLocks noChangeAspect="1"/>
            </p:cNvPicPr>
            <p:nvPr/>
          </p:nvPicPr>
          <p:blipFill>
            <a:blip r:embed="rId4"/>
            <a:stretch>
              <a:fillRect/>
            </a:stretch>
          </p:blipFill>
          <p:spPr>
            <a:xfrm>
              <a:off x="-1752078" y="1527969"/>
              <a:ext cx="6477000" cy="4127500"/>
            </a:xfrm>
            <a:prstGeom prst="rect">
              <a:avLst/>
            </a:prstGeom>
          </p:spPr>
        </p:pic>
      </p:grpSp>
    </p:spTree>
    <p:extLst>
      <p:ext uri="{BB962C8B-B14F-4D97-AF65-F5344CB8AC3E}">
        <p14:creationId xmlns:p14="http://schemas.microsoft.com/office/powerpoint/2010/main" val="488309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FCFD61-22B6-6142-B57E-94D9A416BC46}"/>
              </a:ext>
            </a:extLst>
          </p:cNvPr>
          <p:cNvSpPr/>
          <p:nvPr/>
        </p:nvSpPr>
        <p:spPr>
          <a:xfrm>
            <a:off x="0" y="0"/>
            <a:ext cx="7114784"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C1169-84AC-B268-4DC4-A1D316B2EE39}"/>
              </a:ext>
            </a:extLst>
          </p:cNvPr>
          <p:cNvSpPr>
            <a:spLocks noGrp="1"/>
          </p:cNvSpPr>
          <p:nvPr>
            <p:ph type="title"/>
          </p:nvPr>
        </p:nvSpPr>
        <p:spPr/>
        <p:txBody>
          <a:bodyPr/>
          <a:lstStyle/>
          <a:p>
            <a:r>
              <a:rPr lang="en-US" b="1"/>
              <a:t>Double-Lift Chart</a:t>
            </a:r>
          </a:p>
        </p:txBody>
      </p:sp>
      <p:sp>
        <p:nvSpPr>
          <p:cNvPr id="11" name="TextBox 10">
            <a:extLst>
              <a:ext uri="{FF2B5EF4-FFF2-40B4-BE49-F238E27FC236}">
                <a16:creationId xmlns:a16="http://schemas.microsoft.com/office/drawing/2014/main" id="{784A5804-DC39-5C45-A88B-64ADC92FA2CF}"/>
              </a:ext>
            </a:extLst>
          </p:cNvPr>
          <p:cNvSpPr txBox="1"/>
          <p:nvPr/>
        </p:nvSpPr>
        <p:spPr>
          <a:xfrm>
            <a:off x="7455422" y="2967335"/>
            <a:ext cx="4043471" cy="1200329"/>
          </a:xfrm>
          <a:prstGeom prst="rect">
            <a:avLst/>
          </a:prstGeom>
          <a:noFill/>
        </p:spPr>
        <p:txBody>
          <a:bodyPr wrap="square" rtlCol="0">
            <a:spAutoFit/>
          </a:bodyPr>
          <a:lstStyle/>
          <a:p>
            <a:pPr marL="285750" indent="-285750">
              <a:buFont typeface="Arial" panose="020B0604020202020204" pitchFamily="34" charset="0"/>
              <a:buChar char="•"/>
            </a:pPr>
            <a:r>
              <a:rPr lang="en-US"/>
              <a:t>Similar performance in the middle for both Option 1 &amp; Option 2.</a:t>
            </a:r>
          </a:p>
          <a:p>
            <a:pPr marL="285750" indent="-285750">
              <a:buFont typeface="Arial" panose="020B0604020202020204" pitchFamily="34" charset="0"/>
              <a:buChar char="•"/>
            </a:pPr>
            <a:r>
              <a:rPr lang="en-US"/>
              <a:t>Option 2 performs much better at the ends.</a:t>
            </a:r>
          </a:p>
        </p:txBody>
      </p:sp>
      <p:sp>
        <p:nvSpPr>
          <p:cNvPr id="12" name="Rectangle 11">
            <a:extLst>
              <a:ext uri="{FF2B5EF4-FFF2-40B4-BE49-F238E27FC236}">
                <a16:creationId xmlns:a16="http://schemas.microsoft.com/office/drawing/2014/main" id="{3FF6AB89-6A5A-6A40-93EF-5FF7430053D7}"/>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line chart&#10;&#10;Description automatically generated">
            <a:extLst>
              <a:ext uri="{FF2B5EF4-FFF2-40B4-BE49-F238E27FC236}">
                <a16:creationId xmlns:a16="http://schemas.microsoft.com/office/drawing/2014/main" id="{DE299CE0-F688-8346-9E84-3D6963FC5CDA}"/>
              </a:ext>
            </a:extLst>
          </p:cNvPr>
          <p:cNvPicPr>
            <a:picLocks noChangeAspect="1"/>
          </p:cNvPicPr>
          <p:nvPr/>
        </p:nvPicPr>
        <p:blipFill>
          <a:blip r:embed="rId3"/>
          <a:stretch>
            <a:fillRect/>
          </a:stretch>
        </p:blipFill>
        <p:spPr>
          <a:xfrm>
            <a:off x="318892" y="2039523"/>
            <a:ext cx="6477000" cy="4127500"/>
          </a:xfrm>
          <a:prstGeom prst="rect">
            <a:avLst/>
          </a:prstGeom>
        </p:spPr>
      </p:pic>
    </p:spTree>
    <p:extLst>
      <p:ext uri="{BB962C8B-B14F-4D97-AF65-F5344CB8AC3E}">
        <p14:creationId xmlns:p14="http://schemas.microsoft.com/office/powerpoint/2010/main" val="1556379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Part IV: Choosing the Final Model</a:t>
            </a:r>
          </a:p>
        </p:txBody>
      </p:sp>
    </p:spTree>
    <p:extLst>
      <p:ext uri="{BB962C8B-B14F-4D97-AF65-F5344CB8AC3E}">
        <p14:creationId xmlns:p14="http://schemas.microsoft.com/office/powerpoint/2010/main" val="2606986271"/>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500C1-A909-A247-94AA-411DECF19872}"/>
              </a:ext>
            </a:extLst>
          </p:cNvPr>
          <p:cNvSpPr>
            <a:spLocks noGrp="1"/>
          </p:cNvSpPr>
          <p:nvPr>
            <p:ph type="title"/>
          </p:nvPr>
        </p:nvSpPr>
        <p:spPr/>
        <p:txBody>
          <a:bodyPr/>
          <a:lstStyle/>
          <a:p>
            <a:r>
              <a:rPr lang="en-US" b="1"/>
              <a:t>Simple Quantile Plot</a:t>
            </a:r>
          </a:p>
        </p:txBody>
      </p:sp>
      <p:pic>
        <p:nvPicPr>
          <p:cNvPr id="11" name="Content Placeholder 10" descr="Chart, line chart&#10;&#10;Description automatically generated">
            <a:extLst>
              <a:ext uri="{FF2B5EF4-FFF2-40B4-BE49-F238E27FC236}">
                <a16:creationId xmlns:a16="http://schemas.microsoft.com/office/drawing/2014/main" id="{184E1684-A984-2F44-99D9-655761C47937}"/>
              </a:ext>
            </a:extLst>
          </p:cNvPr>
          <p:cNvPicPr>
            <a:picLocks noGrp="1" noChangeAspect="1"/>
          </p:cNvPicPr>
          <p:nvPr>
            <p:ph idx="1"/>
          </p:nvPr>
        </p:nvPicPr>
        <p:blipFill>
          <a:blip r:embed="rId2"/>
          <a:stretch>
            <a:fillRect/>
          </a:stretch>
        </p:blipFill>
        <p:spPr>
          <a:xfrm>
            <a:off x="177800" y="1365250"/>
            <a:ext cx="5918200" cy="4127500"/>
          </a:xfrm>
        </p:spPr>
      </p:pic>
      <p:pic>
        <p:nvPicPr>
          <p:cNvPr id="13" name="Picture 12" descr="Chart, line chart&#10;&#10;Description automatically generated">
            <a:extLst>
              <a:ext uri="{FF2B5EF4-FFF2-40B4-BE49-F238E27FC236}">
                <a16:creationId xmlns:a16="http://schemas.microsoft.com/office/drawing/2014/main" id="{EC72E7B9-8941-8942-BD73-575FDA0792CB}"/>
              </a:ext>
            </a:extLst>
          </p:cNvPr>
          <p:cNvPicPr>
            <a:picLocks noChangeAspect="1"/>
          </p:cNvPicPr>
          <p:nvPr/>
        </p:nvPicPr>
        <p:blipFill>
          <a:blip r:embed="rId3"/>
          <a:stretch>
            <a:fillRect/>
          </a:stretch>
        </p:blipFill>
        <p:spPr>
          <a:xfrm>
            <a:off x="6096000" y="1365250"/>
            <a:ext cx="5918200" cy="4127500"/>
          </a:xfrm>
          <a:prstGeom prst="rect">
            <a:avLst/>
          </a:prstGeom>
        </p:spPr>
      </p:pic>
      <p:sp>
        <p:nvSpPr>
          <p:cNvPr id="14" name="TextBox 13">
            <a:extLst>
              <a:ext uri="{FF2B5EF4-FFF2-40B4-BE49-F238E27FC236}">
                <a16:creationId xmlns:a16="http://schemas.microsoft.com/office/drawing/2014/main" id="{D4CB7E75-B89E-C44E-9000-8ED570BCEB36}"/>
              </a:ext>
            </a:extLst>
          </p:cNvPr>
          <p:cNvSpPr txBox="1"/>
          <p:nvPr/>
        </p:nvSpPr>
        <p:spPr>
          <a:xfrm>
            <a:off x="652813" y="5475349"/>
            <a:ext cx="5918200" cy="1200329"/>
          </a:xfrm>
          <a:prstGeom prst="rect">
            <a:avLst/>
          </a:prstGeom>
          <a:noFill/>
        </p:spPr>
        <p:txBody>
          <a:bodyPr wrap="square" rtlCol="0">
            <a:spAutoFit/>
          </a:bodyPr>
          <a:lstStyle/>
          <a:p>
            <a:pPr marL="285750" indent="-285750">
              <a:buFont typeface="Arial" panose="020B0604020202020204" pitchFamily="34" charset="0"/>
              <a:buChar char="•"/>
            </a:pPr>
            <a:r>
              <a:rPr lang="en-US"/>
              <a:t>Fit: large deviations in buckets 2, 4 and 7 </a:t>
            </a:r>
          </a:p>
          <a:p>
            <a:pPr marL="285750" indent="-285750">
              <a:buFont typeface="Arial" panose="020B0604020202020204" pitchFamily="34" charset="0"/>
              <a:buChar char="•"/>
            </a:pPr>
            <a:r>
              <a:rPr lang="en-US"/>
              <a:t>Lift: similar lift to observed</a:t>
            </a:r>
          </a:p>
          <a:p>
            <a:pPr marL="285750" indent="-285750">
              <a:buFont typeface="Arial" panose="020B0604020202020204" pitchFamily="34" charset="0"/>
              <a:buChar char="•"/>
            </a:pPr>
            <a:r>
              <a:rPr lang="en-US"/>
              <a:t>Monotonicity: only two reversals, one very small</a:t>
            </a:r>
          </a:p>
          <a:p>
            <a:pPr marL="285750" indent="-285750">
              <a:buFont typeface="Arial" panose="020B0604020202020204" pitchFamily="34" charset="0"/>
              <a:buChar char="•"/>
            </a:pPr>
            <a:endParaRPr lang="en-US"/>
          </a:p>
        </p:txBody>
      </p:sp>
      <p:sp>
        <p:nvSpPr>
          <p:cNvPr id="15" name="TextBox 14">
            <a:extLst>
              <a:ext uri="{FF2B5EF4-FFF2-40B4-BE49-F238E27FC236}">
                <a16:creationId xmlns:a16="http://schemas.microsoft.com/office/drawing/2014/main" id="{4228FD3F-E9E9-5947-A4FE-632EA6033D5E}"/>
              </a:ext>
            </a:extLst>
          </p:cNvPr>
          <p:cNvSpPr txBox="1"/>
          <p:nvPr/>
        </p:nvSpPr>
        <p:spPr>
          <a:xfrm>
            <a:off x="6571013" y="5475349"/>
            <a:ext cx="5918200" cy="1477328"/>
          </a:xfrm>
          <a:prstGeom prst="rect">
            <a:avLst/>
          </a:prstGeom>
          <a:noFill/>
        </p:spPr>
        <p:txBody>
          <a:bodyPr wrap="square" rtlCol="0">
            <a:spAutoFit/>
          </a:bodyPr>
          <a:lstStyle/>
          <a:p>
            <a:pPr marL="285750" indent="-285750">
              <a:buFont typeface="Arial" panose="020B0604020202020204" pitchFamily="34" charset="0"/>
              <a:buChar char="•"/>
            </a:pPr>
            <a:r>
              <a:rPr lang="en-US"/>
              <a:t>Fit: large deviation in bucket 8</a:t>
            </a:r>
          </a:p>
          <a:p>
            <a:pPr marL="285750" indent="-285750">
              <a:buFont typeface="Arial" panose="020B0604020202020204" pitchFamily="34" charset="0"/>
              <a:buChar char="•"/>
            </a:pPr>
            <a:r>
              <a:rPr lang="en-US"/>
              <a:t>Lift: similar lift to observed</a:t>
            </a:r>
          </a:p>
          <a:p>
            <a:pPr marL="285750" indent="-285750">
              <a:buFont typeface="Arial" panose="020B0604020202020204" pitchFamily="34" charset="0"/>
              <a:buChar char="•"/>
            </a:pPr>
            <a:r>
              <a:rPr lang="en-US"/>
              <a:t>Monotonicity: only two reversals, one very small</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16" name="Rectangle 15">
            <a:extLst>
              <a:ext uri="{FF2B5EF4-FFF2-40B4-BE49-F238E27FC236}">
                <a16:creationId xmlns:a16="http://schemas.microsoft.com/office/drawing/2014/main" id="{52D8F0A9-4D6B-1F40-A0B8-E8ACC2F66054}"/>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4815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FCFD61-22B6-6142-B57E-94D9A416BC46}"/>
              </a:ext>
            </a:extLst>
          </p:cNvPr>
          <p:cNvSpPr/>
          <p:nvPr/>
        </p:nvSpPr>
        <p:spPr>
          <a:xfrm>
            <a:off x="0" y="0"/>
            <a:ext cx="7114784"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C1169-84AC-B268-4DC4-A1D316B2EE39}"/>
              </a:ext>
            </a:extLst>
          </p:cNvPr>
          <p:cNvSpPr>
            <a:spLocks noGrp="1"/>
          </p:cNvSpPr>
          <p:nvPr>
            <p:ph type="title"/>
          </p:nvPr>
        </p:nvSpPr>
        <p:spPr/>
        <p:txBody>
          <a:bodyPr/>
          <a:lstStyle/>
          <a:p>
            <a:r>
              <a:rPr lang="en-US" b="1"/>
              <a:t>Double-Lift Chart</a:t>
            </a:r>
          </a:p>
        </p:txBody>
      </p:sp>
      <p:pic>
        <p:nvPicPr>
          <p:cNvPr id="9" name="Content Placeholder 8" descr="Chart, line chart&#10;&#10;Description automatically generated">
            <a:extLst>
              <a:ext uri="{FF2B5EF4-FFF2-40B4-BE49-F238E27FC236}">
                <a16:creationId xmlns:a16="http://schemas.microsoft.com/office/drawing/2014/main" id="{D1F21467-A41A-3442-8025-94803018E705}"/>
              </a:ext>
            </a:extLst>
          </p:cNvPr>
          <p:cNvPicPr>
            <a:picLocks noGrp="1" noChangeAspect="1"/>
          </p:cNvPicPr>
          <p:nvPr>
            <p:ph idx="1"/>
          </p:nvPr>
        </p:nvPicPr>
        <p:blipFill>
          <a:blip r:embed="rId2"/>
          <a:stretch>
            <a:fillRect/>
          </a:stretch>
        </p:blipFill>
        <p:spPr>
          <a:xfrm>
            <a:off x="249999" y="2055813"/>
            <a:ext cx="6614786" cy="4127500"/>
          </a:xfrm>
        </p:spPr>
      </p:pic>
      <p:sp>
        <p:nvSpPr>
          <p:cNvPr id="11" name="TextBox 10">
            <a:extLst>
              <a:ext uri="{FF2B5EF4-FFF2-40B4-BE49-F238E27FC236}">
                <a16:creationId xmlns:a16="http://schemas.microsoft.com/office/drawing/2014/main" id="{784A5804-DC39-5C45-A88B-64ADC92FA2CF}"/>
              </a:ext>
            </a:extLst>
          </p:cNvPr>
          <p:cNvSpPr txBox="1"/>
          <p:nvPr/>
        </p:nvSpPr>
        <p:spPr>
          <a:xfrm>
            <a:off x="7455422" y="2967335"/>
            <a:ext cx="4043471" cy="923330"/>
          </a:xfrm>
          <a:prstGeom prst="rect">
            <a:avLst/>
          </a:prstGeom>
          <a:noFill/>
        </p:spPr>
        <p:txBody>
          <a:bodyPr wrap="square" rtlCol="0">
            <a:spAutoFit/>
          </a:bodyPr>
          <a:lstStyle/>
          <a:p>
            <a:pPr marL="285750" indent="-285750">
              <a:buFont typeface="Arial" panose="020B0604020202020204" pitchFamily="34" charset="0"/>
              <a:buChar char="•"/>
            </a:pPr>
            <a:r>
              <a:rPr lang="en-US"/>
              <a:t>Tweedie’s fit is better at the ends.</a:t>
            </a:r>
          </a:p>
          <a:p>
            <a:pPr marL="285750" indent="-285750">
              <a:buFont typeface="Arial" panose="020B0604020202020204" pitchFamily="34" charset="0"/>
              <a:buChar char="•"/>
            </a:pPr>
            <a:r>
              <a:rPr lang="en-US"/>
              <a:t>FS’s fit is better in the middle, but not by much.</a:t>
            </a:r>
          </a:p>
        </p:txBody>
      </p:sp>
      <p:sp>
        <p:nvSpPr>
          <p:cNvPr id="12" name="Rectangle 11">
            <a:extLst>
              <a:ext uri="{FF2B5EF4-FFF2-40B4-BE49-F238E27FC236}">
                <a16:creationId xmlns:a16="http://schemas.microsoft.com/office/drawing/2014/main" id="{3FF6AB89-6A5A-6A40-93EF-5FF7430053D7}"/>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583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51AD-C3A3-4D4D-B565-ECDD7F415C62}"/>
              </a:ext>
            </a:extLst>
          </p:cNvPr>
          <p:cNvSpPr>
            <a:spLocks noGrp="1"/>
          </p:cNvSpPr>
          <p:nvPr>
            <p:ph type="title"/>
          </p:nvPr>
        </p:nvSpPr>
        <p:spPr/>
        <p:txBody>
          <a:bodyPr/>
          <a:lstStyle/>
          <a:p>
            <a:r>
              <a:rPr lang="en-US" b="1"/>
              <a:t>Holdout Gini Comparison</a:t>
            </a:r>
          </a:p>
        </p:txBody>
      </p:sp>
      <p:graphicFrame>
        <p:nvGraphicFramePr>
          <p:cNvPr id="4" name="Table 4">
            <a:extLst>
              <a:ext uri="{FF2B5EF4-FFF2-40B4-BE49-F238E27FC236}">
                <a16:creationId xmlns:a16="http://schemas.microsoft.com/office/drawing/2014/main" id="{BEFD8B25-E213-230F-3699-91EF2B35D354}"/>
              </a:ext>
            </a:extLst>
          </p:cNvPr>
          <p:cNvGraphicFramePr>
            <a:graphicFrameLocks noGrp="1"/>
          </p:cNvGraphicFramePr>
          <p:nvPr>
            <p:ph idx="1"/>
            <p:extLst>
              <p:ext uri="{D42A27DB-BD31-4B8C-83A1-F6EECF244321}">
                <p14:modId xmlns:p14="http://schemas.microsoft.com/office/powerpoint/2010/main" val="3504171804"/>
              </p:ext>
            </p:extLst>
          </p:nvPr>
        </p:nvGraphicFramePr>
        <p:xfrm>
          <a:off x="838200" y="1825625"/>
          <a:ext cx="10515600" cy="74168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764148447"/>
                    </a:ext>
                  </a:extLst>
                </a:gridCol>
                <a:gridCol w="5257800">
                  <a:extLst>
                    <a:ext uri="{9D8B030D-6E8A-4147-A177-3AD203B41FA5}">
                      <a16:colId xmlns:a16="http://schemas.microsoft.com/office/drawing/2014/main" val="3978430769"/>
                    </a:ext>
                  </a:extLst>
                </a:gridCol>
              </a:tblGrid>
              <a:tr h="370840">
                <a:tc>
                  <a:txBody>
                    <a:bodyPr/>
                    <a:lstStyle/>
                    <a:p>
                      <a:r>
                        <a:rPr lang="en-US" b="1">
                          <a:solidFill>
                            <a:schemeClr val="bg1"/>
                          </a:solidFill>
                        </a:rPr>
                        <a:t>Frequency X Severity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Loss Cost 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3545023149"/>
                  </a:ext>
                </a:extLst>
              </a:tr>
              <a:tr h="370840">
                <a:tc>
                  <a:txBody>
                    <a:bodyPr/>
                    <a:lstStyle/>
                    <a:p>
                      <a:r>
                        <a:rPr lang="en-US"/>
                        <a:t>0.3650815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0.3741910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37468697"/>
                  </a:ext>
                </a:extLst>
              </a:tr>
            </a:tbl>
          </a:graphicData>
        </a:graphic>
      </p:graphicFrame>
      <p:sp>
        <p:nvSpPr>
          <p:cNvPr id="5" name="TextBox 4">
            <a:extLst>
              <a:ext uri="{FF2B5EF4-FFF2-40B4-BE49-F238E27FC236}">
                <a16:creationId xmlns:a16="http://schemas.microsoft.com/office/drawing/2014/main" id="{F0F695BB-08E5-FB52-68AD-9627AF57E1DD}"/>
              </a:ext>
            </a:extLst>
          </p:cNvPr>
          <p:cNvSpPr txBox="1"/>
          <p:nvPr/>
        </p:nvSpPr>
        <p:spPr>
          <a:xfrm>
            <a:off x="1143989" y="3811980"/>
            <a:ext cx="9904021" cy="1200329"/>
          </a:xfrm>
          <a:prstGeom prst="rect">
            <a:avLst/>
          </a:prstGeom>
          <a:noFill/>
          <a:ln w="57150">
            <a:solidFill>
              <a:schemeClr val="tx1"/>
            </a:solidFill>
          </a:ln>
        </p:spPr>
        <p:txBody>
          <a:bodyPr wrap="square" rtlCol="0">
            <a:spAutoFit/>
          </a:bodyPr>
          <a:lstStyle/>
          <a:p>
            <a:r>
              <a:rPr lang="en-US" sz="2400"/>
              <a:t>Considering the results from the holdout simple quantile plots, the double lift chart and the Gini comparison, we proceed with the </a:t>
            </a:r>
            <a:r>
              <a:rPr lang="en-US" sz="2400" b="1"/>
              <a:t>Tweedie Model</a:t>
            </a:r>
            <a:r>
              <a:rPr lang="en-US" sz="2400"/>
              <a:t> as our best fit model.</a:t>
            </a:r>
          </a:p>
        </p:txBody>
      </p:sp>
      <p:sp>
        <p:nvSpPr>
          <p:cNvPr id="6" name="Rectangle 5">
            <a:extLst>
              <a:ext uri="{FF2B5EF4-FFF2-40B4-BE49-F238E27FC236}">
                <a16:creationId xmlns:a16="http://schemas.microsoft.com/office/drawing/2014/main" id="{40ED3015-71B3-9D41-8608-FCD349CCCAE6}"/>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52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Chart, line chart&#10;&#10;Description automatically generated">
            <a:extLst>
              <a:ext uri="{FF2B5EF4-FFF2-40B4-BE49-F238E27FC236}">
                <a16:creationId xmlns:a16="http://schemas.microsoft.com/office/drawing/2014/main" id="{3F4159B1-C8A4-9216-BA83-41EF3B19305C}"/>
              </a:ext>
            </a:extLst>
          </p:cNvPr>
          <p:cNvPicPr>
            <a:picLocks noChangeAspect="1"/>
          </p:cNvPicPr>
          <p:nvPr/>
        </p:nvPicPr>
        <p:blipFill rotWithShape="1">
          <a:blip r:embed="rId2"/>
          <a:srcRect r="129" b="-3"/>
          <a:stretch/>
        </p:blipFill>
        <p:spPr>
          <a:xfrm>
            <a:off x="198739" y="171717"/>
            <a:ext cx="5804105" cy="3167426"/>
          </a:xfrm>
          <a:prstGeom prst="rect">
            <a:avLst/>
          </a:prstGeom>
        </p:spPr>
      </p:pic>
      <p:pic>
        <p:nvPicPr>
          <p:cNvPr id="7" name="Picture 6" descr="Chart&#10;&#10;Description automatically generated">
            <a:extLst>
              <a:ext uri="{FF2B5EF4-FFF2-40B4-BE49-F238E27FC236}">
                <a16:creationId xmlns:a16="http://schemas.microsoft.com/office/drawing/2014/main" id="{AF36C16E-B8AC-6555-1492-E6C3EFF786D8}"/>
              </a:ext>
            </a:extLst>
          </p:cNvPr>
          <p:cNvPicPr>
            <a:picLocks noChangeAspect="1"/>
          </p:cNvPicPr>
          <p:nvPr/>
        </p:nvPicPr>
        <p:blipFill rotWithShape="1">
          <a:blip r:embed="rId3"/>
          <a:srcRect r="236" b="-3"/>
          <a:stretch/>
        </p:blipFill>
        <p:spPr>
          <a:xfrm>
            <a:off x="6195373" y="171717"/>
            <a:ext cx="5797883" cy="3167426"/>
          </a:xfrm>
          <a:prstGeom prst="rect">
            <a:avLst/>
          </a:prstGeom>
        </p:spPr>
      </p:pic>
      <p:pic>
        <p:nvPicPr>
          <p:cNvPr id="18" name="Picture 17">
            <a:extLst>
              <a:ext uri="{FF2B5EF4-FFF2-40B4-BE49-F238E27FC236}">
                <a16:creationId xmlns:a16="http://schemas.microsoft.com/office/drawing/2014/main" id="{6BEFBF2B-6CE4-301A-3666-A3596CF176FB}"/>
              </a:ext>
            </a:extLst>
          </p:cNvPr>
          <p:cNvPicPr>
            <a:picLocks noChangeAspect="1"/>
          </p:cNvPicPr>
          <p:nvPr/>
        </p:nvPicPr>
        <p:blipFill>
          <a:blip r:embed="rId4"/>
          <a:stretch>
            <a:fillRect/>
          </a:stretch>
        </p:blipFill>
        <p:spPr>
          <a:xfrm>
            <a:off x="224100" y="3551314"/>
            <a:ext cx="5778744" cy="3134969"/>
          </a:xfrm>
          <a:prstGeom prst="rect">
            <a:avLst/>
          </a:prstGeom>
        </p:spPr>
      </p:pic>
      <p:pic>
        <p:nvPicPr>
          <p:cNvPr id="20" name="Picture 19">
            <a:extLst>
              <a:ext uri="{FF2B5EF4-FFF2-40B4-BE49-F238E27FC236}">
                <a16:creationId xmlns:a16="http://schemas.microsoft.com/office/drawing/2014/main" id="{34CCEB60-5B71-91EC-DF94-416572B7EF8C}"/>
              </a:ext>
            </a:extLst>
          </p:cNvPr>
          <p:cNvPicPr>
            <a:picLocks noChangeAspect="1"/>
          </p:cNvPicPr>
          <p:nvPr/>
        </p:nvPicPr>
        <p:blipFill>
          <a:blip r:embed="rId5"/>
          <a:stretch>
            <a:fillRect/>
          </a:stretch>
        </p:blipFill>
        <p:spPr>
          <a:xfrm>
            <a:off x="6225420" y="3551314"/>
            <a:ext cx="5797882" cy="3145351"/>
          </a:xfrm>
          <a:prstGeom prst="rect">
            <a:avLst/>
          </a:prstGeom>
        </p:spPr>
      </p:pic>
    </p:spTree>
    <p:extLst>
      <p:ext uri="{BB962C8B-B14F-4D97-AF65-F5344CB8AC3E}">
        <p14:creationId xmlns:p14="http://schemas.microsoft.com/office/powerpoint/2010/main" val="2104806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Thank You for Listening!</a:t>
            </a:r>
          </a:p>
        </p:txBody>
      </p:sp>
    </p:spTree>
    <p:extLst>
      <p:ext uri="{BB962C8B-B14F-4D97-AF65-F5344CB8AC3E}">
        <p14:creationId xmlns:p14="http://schemas.microsoft.com/office/powerpoint/2010/main" val="4171848469"/>
      </p:ext>
    </p:extLst>
  </p:cSld>
  <p:clrMapOvr>
    <a:overrideClrMapping bg1="dk1" tx1="lt1" bg2="dk2" tx2="lt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Appendix: Severity Model</a:t>
            </a:r>
          </a:p>
        </p:txBody>
      </p:sp>
    </p:spTree>
    <p:extLst>
      <p:ext uri="{BB962C8B-B14F-4D97-AF65-F5344CB8AC3E}">
        <p14:creationId xmlns:p14="http://schemas.microsoft.com/office/powerpoint/2010/main" val="39210899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3D9-CC72-AE83-5EB8-04CE1C359545}"/>
              </a:ext>
            </a:extLst>
          </p:cNvPr>
          <p:cNvSpPr>
            <a:spLocks noGrp="1"/>
          </p:cNvSpPr>
          <p:nvPr>
            <p:ph type="title"/>
          </p:nvPr>
        </p:nvSpPr>
        <p:spPr>
          <a:xfrm>
            <a:off x="478800" y="363600"/>
            <a:ext cx="8267296" cy="1446550"/>
          </a:xfrm>
        </p:spPr>
        <p:txBody>
          <a:bodyPr/>
          <a:lstStyle/>
          <a:p>
            <a:r>
              <a:rPr lang="en-US" b="1"/>
              <a:t>EDA SUMMARY</a:t>
            </a:r>
          </a:p>
        </p:txBody>
      </p:sp>
      <p:graphicFrame>
        <p:nvGraphicFramePr>
          <p:cNvPr id="4" name="Table 4">
            <a:extLst>
              <a:ext uri="{FF2B5EF4-FFF2-40B4-BE49-F238E27FC236}">
                <a16:creationId xmlns:a16="http://schemas.microsoft.com/office/drawing/2014/main" id="{C9C74C35-B47B-0BE5-D853-4F74B4755CFF}"/>
              </a:ext>
            </a:extLst>
          </p:cNvPr>
          <p:cNvGraphicFramePr>
            <a:graphicFrameLocks noGrp="1"/>
          </p:cNvGraphicFramePr>
          <p:nvPr>
            <p:ph idx="1"/>
            <p:extLst>
              <p:ext uri="{D42A27DB-BD31-4B8C-83A1-F6EECF244321}">
                <p14:modId xmlns:p14="http://schemas.microsoft.com/office/powerpoint/2010/main" val="3938409061"/>
              </p:ext>
            </p:extLst>
          </p:nvPr>
        </p:nvGraphicFramePr>
        <p:xfrm>
          <a:off x="640384" y="1484243"/>
          <a:ext cx="10911232" cy="4754880"/>
        </p:xfrm>
        <a:graphic>
          <a:graphicData uri="http://schemas.openxmlformats.org/drawingml/2006/table">
            <a:tbl>
              <a:tblPr firstRow="1" bandRow="1">
                <a:tableStyleId>{5940675A-B579-460E-94D1-54222C63F5DA}</a:tableStyleId>
              </a:tblPr>
              <a:tblGrid>
                <a:gridCol w="2727808">
                  <a:extLst>
                    <a:ext uri="{9D8B030D-6E8A-4147-A177-3AD203B41FA5}">
                      <a16:colId xmlns:a16="http://schemas.microsoft.com/office/drawing/2014/main" val="2030821470"/>
                    </a:ext>
                  </a:extLst>
                </a:gridCol>
                <a:gridCol w="4115008">
                  <a:extLst>
                    <a:ext uri="{9D8B030D-6E8A-4147-A177-3AD203B41FA5}">
                      <a16:colId xmlns:a16="http://schemas.microsoft.com/office/drawing/2014/main" val="1506591126"/>
                    </a:ext>
                  </a:extLst>
                </a:gridCol>
                <a:gridCol w="1340608">
                  <a:extLst>
                    <a:ext uri="{9D8B030D-6E8A-4147-A177-3AD203B41FA5}">
                      <a16:colId xmlns:a16="http://schemas.microsoft.com/office/drawing/2014/main" val="918288304"/>
                    </a:ext>
                  </a:extLst>
                </a:gridCol>
                <a:gridCol w="2727808">
                  <a:extLst>
                    <a:ext uri="{9D8B030D-6E8A-4147-A177-3AD203B41FA5}">
                      <a16:colId xmlns:a16="http://schemas.microsoft.com/office/drawing/2014/main" val="2287514706"/>
                    </a:ext>
                  </a:extLst>
                </a:gridCol>
              </a:tblGrid>
              <a:tr h="449249">
                <a:tc>
                  <a:txBody>
                    <a:bodyPr/>
                    <a:lstStyle/>
                    <a:p>
                      <a:r>
                        <a:rPr lang="en-US" b="1">
                          <a:solidFill>
                            <a:schemeClr val="bg1"/>
                          </a:solidFill>
                        </a:rPr>
                        <a:t>Variate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Included in Model?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Notes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3620878377"/>
                  </a:ext>
                </a:extLst>
              </a:tr>
              <a:tr h="449249">
                <a:tc>
                  <a:txBody>
                    <a:bodyPr/>
                    <a:lstStyle/>
                    <a:p>
                      <a:r>
                        <a:rPr lang="en-US" err="1"/>
                        <a:t>Liab_driving_record_Ind</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A 2-level categorical variate indicating whether the policyholder’s driving record is rated a ‘6’ or not.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NAs were assumed to not be ranked ‘6’.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25767497"/>
                  </a:ext>
                </a:extLst>
              </a:tr>
              <a:tr h="449249">
                <a:tc>
                  <a:txBody>
                    <a:bodyPr/>
                    <a:lstStyle/>
                    <a:p>
                      <a:r>
                        <a:rPr lang="en-US" err="1"/>
                        <a:t>Marital_status_Ind</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2-level categorical variate indicating whether the policyholder is married or not.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a:t>Common law and same sex marital status’s were assumed to be married and all others were grouped into single.</a:t>
                      </a:r>
                    </a:p>
                    <a:p>
                      <a:r>
                        <a:rPr lang="en-US"/>
                        <a:t>Not as significant as other predictors.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90784655"/>
                  </a:ext>
                </a:extLst>
              </a:tr>
              <a:tr h="449249">
                <a:tc>
                  <a:txBody>
                    <a:bodyPr/>
                    <a:lstStyle/>
                    <a:p>
                      <a:r>
                        <a:rPr lang="en-US"/>
                        <a:t>Num_at_fault_claims_past_1_yr_Ind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 2-level categorical variate indicating whether the policyholder has an at fault claim in the past year prior to the policy’s effective 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1251396"/>
                  </a:ext>
                </a:extLst>
              </a:tr>
            </a:tbl>
          </a:graphicData>
        </a:graphic>
      </p:graphicFrame>
      <p:sp>
        <p:nvSpPr>
          <p:cNvPr id="5" name="Rectangle 4">
            <a:extLst>
              <a:ext uri="{FF2B5EF4-FFF2-40B4-BE49-F238E27FC236}">
                <a16:creationId xmlns:a16="http://schemas.microsoft.com/office/drawing/2014/main" id="{900419D3-4B54-F743-A497-E20EE60D2A3C}"/>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610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9C74C35-B47B-0BE5-D853-4F74B4755CFF}"/>
              </a:ext>
            </a:extLst>
          </p:cNvPr>
          <p:cNvGraphicFramePr>
            <a:graphicFrameLocks noGrp="1"/>
          </p:cNvGraphicFramePr>
          <p:nvPr>
            <p:ph idx="1"/>
            <p:extLst>
              <p:ext uri="{D42A27DB-BD31-4B8C-83A1-F6EECF244321}">
                <p14:modId xmlns:p14="http://schemas.microsoft.com/office/powerpoint/2010/main" val="773767340"/>
              </p:ext>
            </p:extLst>
          </p:nvPr>
        </p:nvGraphicFramePr>
        <p:xfrm>
          <a:off x="640384" y="1577009"/>
          <a:ext cx="10911232" cy="2743200"/>
        </p:xfrm>
        <a:graphic>
          <a:graphicData uri="http://schemas.openxmlformats.org/drawingml/2006/table">
            <a:tbl>
              <a:tblPr firstRow="1" bandRow="1">
                <a:tableStyleId>{5940675A-B579-460E-94D1-54222C63F5DA}</a:tableStyleId>
              </a:tblPr>
              <a:tblGrid>
                <a:gridCol w="2727808">
                  <a:extLst>
                    <a:ext uri="{9D8B030D-6E8A-4147-A177-3AD203B41FA5}">
                      <a16:colId xmlns:a16="http://schemas.microsoft.com/office/drawing/2014/main" val="2030821470"/>
                    </a:ext>
                  </a:extLst>
                </a:gridCol>
                <a:gridCol w="4115008">
                  <a:extLst>
                    <a:ext uri="{9D8B030D-6E8A-4147-A177-3AD203B41FA5}">
                      <a16:colId xmlns:a16="http://schemas.microsoft.com/office/drawing/2014/main" val="1506591126"/>
                    </a:ext>
                  </a:extLst>
                </a:gridCol>
                <a:gridCol w="1340608">
                  <a:extLst>
                    <a:ext uri="{9D8B030D-6E8A-4147-A177-3AD203B41FA5}">
                      <a16:colId xmlns:a16="http://schemas.microsoft.com/office/drawing/2014/main" val="918288304"/>
                    </a:ext>
                  </a:extLst>
                </a:gridCol>
                <a:gridCol w="2727808">
                  <a:extLst>
                    <a:ext uri="{9D8B030D-6E8A-4147-A177-3AD203B41FA5}">
                      <a16:colId xmlns:a16="http://schemas.microsoft.com/office/drawing/2014/main" val="2287514706"/>
                    </a:ext>
                  </a:extLst>
                </a:gridCol>
              </a:tblGrid>
              <a:tr h="449249">
                <a:tc>
                  <a:txBody>
                    <a:bodyPr/>
                    <a:lstStyle/>
                    <a:p>
                      <a:r>
                        <a:rPr lang="en-US" b="1">
                          <a:solidFill>
                            <a:schemeClr val="bg1"/>
                          </a:solidFill>
                        </a:rPr>
                        <a:t>Variate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Included in Model?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tc>
                  <a:txBody>
                    <a:bodyPr/>
                    <a:lstStyle/>
                    <a:p>
                      <a:r>
                        <a:rPr lang="en-US" b="1">
                          <a:solidFill>
                            <a:schemeClr val="bg1"/>
                          </a:solidFill>
                        </a:rPr>
                        <a:t>Notes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3620878377"/>
                  </a:ext>
                </a:extLst>
              </a:tr>
              <a:tr h="449249">
                <a:tc>
                  <a:txBody>
                    <a:bodyPr/>
                    <a:lstStyle/>
                    <a:p>
                      <a:r>
                        <a:rPr lang="en-US" err="1"/>
                        <a:t>Num_minor_convinctions</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A </a:t>
                      </a:r>
                      <a:r>
                        <a:rPr lang="en-US" err="1"/>
                        <a:t>continous</a:t>
                      </a:r>
                      <a:r>
                        <a:rPr lang="en-US"/>
                        <a:t> variate for the number of minor convictions that policyholder has.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r>
                        <a:rPr lang="en-US"/>
                        <a:t>Not clear pattern on how it affects the response variate.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25767497"/>
                  </a:ext>
                </a:extLst>
              </a:tr>
              <a:tr h="449249">
                <a:tc>
                  <a:txBody>
                    <a:bodyPr/>
                    <a:lstStyle/>
                    <a:p>
                      <a:r>
                        <a:rPr lang="en-US" err="1"/>
                        <a:t>Num_yrs_since_fault</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a:t>A categorical variate grouping policyholders by whether their last at fault claim was less than 5 years ago or more.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r>
                        <a:rPr lang="en-US"/>
                        <a:t>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Not significant to the 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22623189"/>
                  </a:ext>
                </a:extLst>
              </a:tr>
            </a:tbl>
          </a:graphicData>
        </a:graphic>
      </p:graphicFrame>
      <p:sp>
        <p:nvSpPr>
          <p:cNvPr id="6" name="Title 1">
            <a:extLst>
              <a:ext uri="{FF2B5EF4-FFF2-40B4-BE49-F238E27FC236}">
                <a16:creationId xmlns:a16="http://schemas.microsoft.com/office/drawing/2014/main" id="{B5DFFCFE-2FAD-4B49-85DE-8364D01D256D}"/>
              </a:ext>
            </a:extLst>
          </p:cNvPr>
          <p:cNvSpPr>
            <a:spLocks noGrp="1"/>
          </p:cNvSpPr>
          <p:nvPr>
            <p:ph type="title"/>
          </p:nvPr>
        </p:nvSpPr>
        <p:spPr>
          <a:xfrm>
            <a:off x="478800" y="363600"/>
            <a:ext cx="8267296" cy="1446550"/>
          </a:xfrm>
        </p:spPr>
        <p:txBody>
          <a:bodyPr/>
          <a:lstStyle/>
          <a:p>
            <a:r>
              <a:rPr lang="en-US" b="1"/>
              <a:t>EDA SUMMARY</a:t>
            </a:r>
          </a:p>
        </p:txBody>
      </p:sp>
      <p:sp>
        <p:nvSpPr>
          <p:cNvPr id="7" name="Rectangle 6">
            <a:extLst>
              <a:ext uri="{FF2B5EF4-FFF2-40B4-BE49-F238E27FC236}">
                <a16:creationId xmlns:a16="http://schemas.microsoft.com/office/drawing/2014/main" id="{720D2661-49C4-3047-B7B1-5038BB7ABE7C}"/>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0896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Hexagonal background with blue neon lights">
            <a:extLst>
              <a:ext uri="{FF2B5EF4-FFF2-40B4-BE49-F238E27FC236}">
                <a16:creationId xmlns:a16="http://schemas.microsoft.com/office/drawing/2014/main" id="{A5988439-40D7-E54C-9F65-A3CCE60DDA47}"/>
              </a:ext>
            </a:extLst>
          </p:cNvPr>
          <p:cNvPicPr>
            <a:picLocks noChangeAspect="1"/>
          </p:cNvPicPr>
          <p:nvPr/>
        </p:nvPicPr>
        <p:blipFill rotWithShape="1">
          <a:blip r:embed="rId3">
            <a:alphaModFix/>
          </a:blip>
          <a:srcRect/>
          <a:stretch/>
        </p:blipFill>
        <p:spPr>
          <a:xfrm>
            <a:off x="20" y="10"/>
            <a:ext cx="12191980" cy="6857990"/>
          </a:xfrm>
          <a:prstGeom prst="rect">
            <a:avLst/>
          </a:prstGeom>
        </p:spPr>
      </p:pic>
      <p:sp>
        <p:nvSpPr>
          <p:cNvPr id="4" name="Rectangle 3">
            <a:extLst>
              <a:ext uri="{FF2B5EF4-FFF2-40B4-BE49-F238E27FC236}">
                <a16:creationId xmlns:a16="http://schemas.microsoft.com/office/drawing/2014/main" id="{89473A76-5A6F-2340-8862-DD15734D1365}"/>
              </a:ext>
            </a:extLst>
          </p:cNvPr>
          <p:cNvSpPr/>
          <p:nvPr/>
        </p:nvSpPr>
        <p:spPr>
          <a:xfrm>
            <a:off x="0" y="3814174"/>
            <a:ext cx="12191980" cy="20292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07512D-13E2-FBAF-78EB-A2396BCF43A0}"/>
              </a:ext>
            </a:extLst>
          </p:cNvPr>
          <p:cNvSpPr>
            <a:spLocks noGrp="1"/>
          </p:cNvSpPr>
          <p:nvPr>
            <p:ph type="title"/>
          </p:nvPr>
        </p:nvSpPr>
        <p:spPr>
          <a:xfrm>
            <a:off x="0" y="3814174"/>
            <a:ext cx="12192000" cy="2029217"/>
          </a:xfrm>
        </p:spPr>
        <p:txBody>
          <a:bodyPr vert="horz" lIns="91440" tIns="45720" rIns="91440" bIns="45720" rtlCol="0" anchor="ctr">
            <a:normAutofit/>
          </a:bodyPr>
          <a:lstStyle/>
          <a:p>
            <a:pPr algn="ctr"/>
            <a:r>
              <a:rPr lang="en-US" sz="6000" b="1" spc="-150">
                <a:solidFill>
                  <a:srgbClr val="FFFFFF"/>
                </a:solidFill>
              </a:rPr>
              <a:t>Appendix: Tweedie Model</a:t>
            </a:r>
          </a:p>
        </p:txBody>
      </p:sp>
    </p:spTree>
    <p:extLst>
      <p:ext uri="{BB962C8B-B14F-4D97-AF65-F5344CB8AC3E}">
        <p14:creationId xmlns:p14="http://schemas.microsoft.com/office/powerpoint/2010/main" val="2756424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2C19-39B1-ED49-BB7E-435AB5D0E04F}"/>
              </a:ext>
            </a:extLst>
          </p:cNvPr>
          <p:cNvSpPr>
            <a:spLocks noGrp="1"/>
          </p:cNvSpPr>
          <p:nvPr>
            <p:ph type="title"/>
          </p:nvPr>
        </p:nvSpPr>
        <p:spPr>
          <a:xfrm>
            <a:off x="838200" y="363600"/>
            <a:ext cx="10515600" cy="1325563"/>
          </a:xfrm>
        </p:spPr>
        <p:txBody>
          <a:bodyPr/>
          <a:lstStyle/>
          <a:p>
            <a:r>
              <a:rPr lang="en-US" b="1"/>
              <a:t>Holdout Testing – Simple Quantile Plot</a:t>
            </a:r>
          </a:p>
        </p:txBody>
      </p:sp>
      <p:sp>
        <p:nvSpPr>
          <p:cNvPr id="3" name="Content Placeholder 2">
            <a:extLst>
              <a:ext uri="{FF2B5EF4-FFF2-40B4-BE49-F238E27FC236}">
                <a16:creationId xmlns:a16="http://schemas.microsoft.com/office/drawing/2014/main" id="{72F87983-CD1D-8F49-B522-E179B29D750C}"/>
              </a:ext>
            </a:extLst>
          </p:cNvPr>
          <p:cNvSpPr>
            <a:spLocks noGrp="1"/>
          </p:cNvSpPr>
          <p:nvPr>
            <p:ph idx="1"/>
          </p:nvPr>
        </p:nvSpPr>
        <p:spPr>
          <a:xfrm>
            <a:off x="838200" y="1531000"/>
            <a:ext cx="10515600" cy="316326"/>
          </a:xfrm>
        </p:spPr>
        <p:txBody>
          <a:bodyPr>
            <a:normAutofit fontScale="92500" lnSpcReduction="20000"/>
          </a:bodyPr>
          <a:lstStyle/>
          <a:p>
            <a:pPr marL="0" indent="0">
              <a:buNone/>
            </a:pPr>
            <a:r>
              <a:rPr lang="en-US" sz="2000"/>
              <a:t>Vehicle_model_year_floor_2019 vs Vehicle_model_year_floor_2019_cap_2013</a:t>
            </a:r>
          </a:p>
        </p:txBody>
      </p:sp>
      <p:sp>
        <p:nvSpPr>
          <p:cNvPr id="4" name="Rectangle 3">
            <a:extLst>
              <a:ext uri="{FF2B5EF4-FFF2-40B4-BE49-F238E27FC236}">
                <a16:creationId xmlns:a16="http://schemas.microsoft.com/office/drawing/2014/main" id="{2A024361-216E-024B-986F-616D21F5AE87}"/>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0432E30-4F1E-B64F-AF52-F7B8E0F49C4C}"/>
              </a:ext>
            </a:extLst>
          </p:cNvPr>
          <p:cNvGrpSpPr/>
          <p:nvPr/>
        </p:nvGrpSpPr>
        <p:grpSpPr>
          <a:xfrm>
            <a:off x="615341" y="2295803"/>
            <a:ext cx="10961318" cy="3614045"/>
            <a:chOff x="-101252" y="2003600"/>
            <a:chExt cx="12954000" cy="4127500"/>
          </a:xfrm>
        </p:grpSpPr>
        <p:pic>
          <p:nvPicPr>
            <p:cNvPr id="6" name="Picture 5" descr="Chart, line chart&#10;&#10;Description automatically generated">
              <a:extLst>
                <a:ext uri="{FF2B5EF4-FFF2-40B4-BE49-F238E27FC236}">
                  <a16:creationId xmlns:a16="http://schemas.microsoft.com/office/drawing/2014/main" id="{567A8262-393C-4240-8A9C-137E716EFF14}"/>
                </a:ext>
              </a:extLst>
            </p:cNvPr>
            <p:cNvPicPr>
              <a:picLocks noChangeAspect="1"/>
            </p:cNvPicPr>
            <p:nvPr/>
          </p:nvPicPr>
          <p:blipFill>
            <a:blip r:embed="rId2"/>
            <a:stretch>
              <a:fillRect/>
            </a:stretch>
          </p:blipFill>
          <p:spPr>
            <a:xfrm>
              <a:off x="-101252" y="2003600"/>
              <a:ext cx="6477000" cy="4127500"/>
            </a:xfrm>
            <a:prstGeom prst="rect">
              <a:avLst/>
            </a:prstGeom>
          </p:spPr>
        </p:pic>
        <p:pic>
          <p:nvPicPr>
            <p:cNvPr id="8" name="Picture 7" descr="Chart, line chart&#10;&#10;Description automatically generated">
              <a:extLst>
                <a:ext uri="{FF2B5EF4-FFF2-40B4-BE49-F238E27FC236}">
                  <a16:creationId xmlns:a16="http://schemas.microsoft.com/office/drawing/2014/main" id="{188438A6-5CD5-5244-B586-4A5913EEC668}"/>
                </a:ext>
              </a:extLst>
            </p:cNvPr>
            <p:cNvPicPr>
              <a:picLocks noChangeAspect="1"/>
            </p:cNvPicPr>
            <p:nvPr/>
          </p:nvPicPr>
          <p:blipFill>
            <a:blip r:embed="rId3"/>
            <a:stretch>
              <a:fillRect/>
            </a:stretch>
          </p:blipFill>
          <p:spPr>
            <a:xfrm>
              <a:off x="6375748" y="2003600"/>
              <a:ext cx="6477000" cy="4127500"/>
            </a:xfrm>
            <a:prstGeom prst="rect">
              <a:avLst/>
            </a:prstGeom>
          </p:spPr>
        </p:pic>
      </p:grpSp>
    </p:spTree>
    <p:extLst>
      <p:ext uri="{BB962C8B-B14F-4D97-AF65-F5344CB8AC3E}">
        <p14:creationId xmlns:p14="http://schemas.microsoft.com/office/powerpoint/2010/main" val="1328739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D584DA-A9EF-3448-9721-5FC8FC106557}"/>
              </a:ext>
            </a:extLst>
          </p:cNvPr>
          <p:cNvSpPr/>
          <p:nvPr/>
        </p:nvSpPr>
        <p:spPr>
          <a:xfrm>
            <a:off x="0" y="-172192"/>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2D882BBB-B35E-184D-92D4-07E1F12666B2}"/>
              </a:ext>
            </a:extLst>
          </p:cNvPr>
          <p:cNvPicPr>
            <a:picLocks noChangeAspect="1"/>
          </p:cNvPicPr>
          <p:nvPr/>
        </p:nvPicPr>
        <p:blipFill>
          <a:blip r:embed="rId2"/>
          <a:stretch>
            <a:fillRect/>
          </a:stretch>
        </p:blipFill>
        <p:spPr>
          <a:xfrm>
            <a:off x="838200" y="1947362"/>
            <a:ext cx="6477000" cy="4127500"/>
          </a:xfrm>
          <a:prstGeom prst="rect">
            <a:avLst/>
          </a:prstGeom>
        </p:spPr>
      </p:pic>
      <p:sp>
        <p:nvSpPr>
          <p:cNvPr id="12" name="Title 1">
            <a:extLst>
              <a:ext uri="{FF2B5EF4-FFF2-40B4-BE49-F238E27FC236}">
                <a16:creationId xmlns:a16="http://schemas.microsoft.com/office/drawing/2014/main" id="{F764E529-0DD8-C948-A57B-8073AAAD2395}"/>
              </a:ext>
            </a:extLst>
          </p:cNvPr>
          <p:cNvSpPr>
            <a:spLocks noGrp="1"/>
          </p:cNvSpPr>
          <p:nvPr>
            <p:ph type="title"/>
          </p:nvPr>
        </p:nvSpPr>
        <p:spPr>
          <a:xfrm>
            <a:off x="838200" y="363600"/>
            <a:ext cx="10515600" cy="1325563"/>
          </a:xfrm>
        </p:spPr>
        <p:txBody>
          <a:bodyPr/>
          <a:lstStyle/>
          <a:p>
            <a:r>
              <a:rPr lang="en-US" b="1"/>
              <a:t>Holdout Testing – Double Lift Chart &amp; Gini</a:t>
            </a:r>
          </a:p>
        </p:txBody>
      </p:sp>
      <p:graphicFrame>
        <p:nvGraphicFramePr>
          <p:cNvPr id="3" name="Table 3">
            <a:extLst>
              <a:ext uri="{FF2B5EF4-FFF2-40B4-BE49-F238E27FC236}">
                <a16:creationId xmlns:a16="http://schemas.microsoft.com/office/drawing/2014/main" id="{110B17DE-38CC-2F45-84EC-FC16A64396A1}"/>
              </a:ext>
            </a:extLst>
          </p:cNvPr>
          <p:cNvGraphicFramePr>
            <a:graphicFrameLocks noGrp="1"/>
          </p:cNvGraphicFramePr>
          <p:nvPr>
            <p:extLst>
              <p:ext uri="{D42A27DB-BD31-4B8C-83A1-F6EECF244321}">
                <p14:modId xmlns:p14="http://schemas.microsoft.com/office/powerpoint/2010/main" val="3970031473"/>
              </p:ext>
            </p:extLst>
          </p:nvPr>
        </p:nvGraphicFramePr>
        <p:xfrm>
          <a:off x="8054234" y="3454852"/>
          <a:ext cx="3594972" cy="1112520"/>
        </p:xfrm>
        <a:graphic>
          <a:graphicData uri="http://schemas.openxmlformats.org/drawingml/2006/table">
            <a:tbl>
              <a:tblPr firstRow="1" bandRow="1">
                <a:tableStyleId>{5C22544A-7EE6-4342-B048-85BDC9FD1C3A}</a:tableStyleId>
              </a:tblPr>
              <a:tblGrid>
                <a:gridCol w="1797486">
                  <a:extLst>
                    <a:ext uri="{9D8B030D-6E8A-4147-A177-3AD203B41FA5}">
                      <a16:colId xmlns:a16="http://schemas.microsoft.com/office/drawing/2014/main" val="2023775988"/>
                    </a:ext>
                  </a:extLst>
                </a:gridCol>
                <a:gridCol w="1797486">
                  <a:extLst>
                    <a:ext uri="{9D8B030D-6E8A-4147-A177-3AD203B41FA5}">
                      <a16:colId xmlns:a16="http://schemas.microsoft.com/office/drawing/2014/main" val="2390100678"/>
                    </a:ext>
                  </a:extLst>
                </a:gridCol>
              </a:tblGrid>
              <a:tr h="370840">
                <a:tc>
                  <a:txBody>
                    <a:bodyPr/>
                    <a:lstStyle/>
                    <a:p>
                      <a:endParaRPr lang="en-US"/>
                    </a:p>
                  </a:txBody>
                  <a:tcPr>
                    <a:solidFill>
                      <a:srgbClr val="002060"/>
                    </a:solidFill>
                  </a:tcPr>
                </a:tc>
                <a:tc>
                  <a:txBody>
                    <a:bodyPr/>
                    <a:lstStyle/>
                    <a:p>
                      <a:r>
                        <a:rPr lang="en-US"/>
                        <a:t>Holdout Gini</a:t>
                      </a:r>
                    </a:p>
                  </a:txBody>
                  <a:tcPr>
                    <a:solidFill>
                      <a:srgbClr val="002060"/>
                    </a:solidFill>
                  </a:tcPr>
                </a:tc>
                <a:extLst>
                  <a:ext uri="{0D108BD9-81ED-4DB2-BD59-A6C34878D82A}">
                    <a16:rowId xmlns:a16="http://schemas.microsoft.com/office/drawing/2014/main" val="594078732"/>
                  </a:ext>
                </a:extLst>
              </a:tr>
              <a:tr h="370840">
                <a:tc>
                  <a:txBody>
                    <a:bodyPr/>
                    <a:lstStyle/>
                    <a:p>
                      <a:r>
                        <a:rPr lang="en-US"/>
                        <a:t>Option 1</a:t>
                      </a:r>
                    </a:p>
                  </a:txBody>
                  <a:tcPr>
                    <a:solidFill>
                      <a:schemeClr val="bg1">
                        <a:lumMod val="95000"/>
                      </a:schemeClr>
                    </a:solidFill>
                  </a:tcPr>
                </a:tc>
                <a:tc>
                  <a:txBody>
                    <a:bodyPr/>
                    <a:lstStyle/>
                    <a:p>
                      <a:r>
                        <a:rPr lang="en-CA"/>
                        <a:t>0.3718281</a:t>
                      </a:r>
                      <a:endParaRPr lang="en-US"/>
                    </a:p>
                  </a:txBody>
                  <a:tcPr>
                    <a:solidFill>
                      <a:schemeClr val="bg1">
                        <a:lumMod val="95000"/>
                      </a:schemeClr>
                    </a:solidFill>
                  </a:tcPr>
                </a:tc>
                <a:extLst>
                  <a:ext uri="{0D108BD9-81ED-4DB2-BD59-A6C34878D82A}">
                    <a16:rowId xmlns:a16="http://schemas.microsoft.com/office/drawing/2014/main" val="1512830194"/>
                  </a:ext>
                </a:extLst>
              </a:tr>
              <a:tr h="370840">
                <a:tc>
                  <a:txBody>
                    <a:bodyPr/>
                    <a:lstStyle/>
                    <a:p>
                      <a:r>
                        <a:rPr lang="en-US"/>
                        <a:t>Option 2</a:t>
                      </a:r>
                    </a:p>
                  </a:txBody>
                  <a:tcPr>
                    <a:solidFill>
                      <a:schemeClr val="bg1">
                        <a:lumMod val="85000"/>
                      </a:schemeClr>
                    </a:solidFill>
                  </a:tcPr>
                </a:tc>
                <a:tc>
                  <a:txBody>
                    <a:bodyPr/>
                    <a:lstStyle/>
                    <a:p>
                      <a:r>
                        <a:rPr lang="en-CA"/>
                        <a:t>0.3620364</a:t>
                      </a:r>
                      <a:endParaRPr lang="en-US"/>
                    </a:p>
                  </a:txBody>
                  <a:tcPr>
                    <a:solidFill>
                      <a:schemeClr val="bg1">
                        <a:lumMod val="85000"/>
                      </a:schemeClr>
                    </a:solidFill>
                  </a:tcPr>
                </a:tc>
                <a:extLst>
                  <a:ext uri="{0D108BD9-81ED-4DB2-BD59-A6C34878D82A}">
                    <a16:rowId xmlns:a16="http://schemas.microsoft.com/office/drawing/2014/main" val="3762466585"/>
                  </a:ext>
                </a:extLst>
              </a:tr>
            </a:tbl>
          </a:graphicData>
        </a:graphic>
      </p:graphicFrame>
      <p:sp>
        <p:nvSpPr>
          <p:cNvPr id="8" name="Content Placeholder 2">
            <a:extLst>
              <a:ext uri="{FF2B5EF4-FFF2-40B4-BE49-F238E27FC236}">
                <a16:creationId xmlns:a16="http://schemas.microsoft.com/office/drawing/2014/main" id="{26068E68-207B-014F-BE6B-10D2C95F23A4}"/>
              </a:ext>
            </a:extLst>
          </p:cNvPr>
          <p:cNvSpPr>
            <a:spLocks noGrp="1"/>
          </p:cNvSpPr>
          <p:nvPr>
            <p:ph idx="1"/>
          </p:nvPr>
        </p:nvSpPr>
        <p:spPr>
          <a:xfrm>
            <a:off x="838200" y="1531000"/>
            <a:ext cx="10515600" cy="316326"/>
          </a:xfrm>
        </p:spPr>
        <p:txBody>
          <a:bodyPr>
            <a:normAutofit fontScale="92500" lnSpcReduction="20000"/>
          </a:bodyPr>
          <a:lstStyle/>
          <a:p>
            <a:pPr marL="0" indent="0">
              <a:buNone/>
            </a:pPr>
            <a:r>
              <a:rPr lang="en-US" sz="2000"/>
              <a:t>Vehicle_model_year_floor_2019 vs Vehicle_model_year_floor_2019_cap_2013</a:t>
            </a:r>
          </a:p>
        </p:txBody>
      </p:sp>
    </p:spTree>
    <p:extLst>
      <p:ext uri="{BB962C8B-B14F-4D97-AF65-F5344CB8AC3E}">
        <p14:creationId xmlns:p14="http://schemas.microsoft.com/office/powerpoint/2010/main" val="18384235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A2656-CEE3-1744-9782-19D1FD9E72DF}"/>
              </a:ext>
            </a:extLst>
          </p:cNvPr>
          <p:cNvSpPr>
            <a:spLocks noGrp="1"/>
          </p:cNvSpPr>
          <p:nvPr>
            <p:ph type="title"/>
          </p:nvPr>
        </p:nvSpPr>
        <p:spPr>
          <a:xfrm>
            <a:off x="675361" y="2766218"/>
            <a:ext cx="5211872" cy="1325563"/>
          </a:xfrm>
        </p:spPr>
        <p:txBody>
          <a:bodyPr/>
          <a:lstStyle/>
          <a:p>
            <a:r>
              <a:rPr lang="en-US" b="1"/>
              <a:t>Tweedie – Deductible </a:t>
            </a:r>
          </a:p>
        </p:txBody>
      </p:sp>
      <p:pic>
        <p:nvPicPr>
          <p:cNvPr id="5" name="Content Placeholder 4" descr="Text&#10;&#10;Description automatically generated">
            <a:extLst>
              <a:ext uri="{FF2B5EF4-FFF2-40B4-BE49-F238E27FC236}">
                <a16:creationId xmlns:a16="http://schemas.microsoft.com/office/drawing/2014/main" id="{0B429B4E-F76E-D742-ABDE-613E90545B59}"/>
              </a:ext>
            </a:extLst>
          </p:cNvPr>
          <p:cNvPicPr>
            <a:picLocks noGrp="1" noChangeAspect="1"/>
          </p:cNvPicPr>
          <p:nvPr>
            <p:ph idx="1"/>
          </p:nvPr>
        </p:nvPicPr>
        <p:blipFill>
          <a:blip r:embed="rId2"/>
          <a:stretch>
            <a:fillRect/>
          </a:stretch>
        </p:blipFill>
        <p:spPr>
          <a:xfrm>
            <a:off x="6103661" y="665423"/>
            <a:ext cx="6088339" cy="5527154"/>
          </a:xfrm>
        </p:spPr>
      </p:pic>
      <p:sp>
        <p:nvSpPr>
          <p:cNvPr id="6" name="Rectangle 5">
            <a:extLst>
              <a:ext uri="{FF2B5EF4-FFF2-40B4-BE49-F238E27FC236}">
                <a16:creationId xmlns:a16="http://schemas.microsoft.com/office/drawing/2014/main" id="{2FCFEB0A-8DAB-7449-BDFB-140797967821}"/>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966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A335-626B-7D77-46D1-9E39CEFE01D1}"/>
              </a:ext>
            </a:extLst>
          </p:cNvPr>
          <p:cNvSpPr>
            <a:spLocks noGrp="1"/>
          </p:cNvSpPr>
          <p:nvPr>
            <p:ph type="title"/>
          </p:nvPr>
        </p:nvSpPr>
        <p:spPr>
          <a:xfrm>
            <a:off x="838800" y="363600"/>
            <a:ext cx="6074190" cy="1446550"/>
          </a:xfrm>
        </p:spPr>
        <p:txBody>
          <a:bodyPr>
            <a:normAutofit/>
          </a:bodyPr>
          <a:lstStyle/>
          <a:p>
            <a:r>
              <a:rPr lang="en-US" b="1"/>
              <a:t>Response Variate Capping</a:t>
            </a:r>
          </a:p>
        </p:txBody>
      </p:sp>
      <p:sp>
        <p:nvSpPr>
          <p:cNvPr id="3" name="Content Placeholder 2">
            <a:extLst>
              <a:ext uri="{FF2B5EF4-FFF2-40B4-BE49-F238E27FC236}">
                <a16:creationId xmlns:a16="http://schemas.microsoft.com/office/drawing/2014/main" id="{04A1DE46-3E10-10DC-C5F9-841FC635EE35}"/>
              </a:ext>
            </a:extLst>
          </p:cNvPr>
          <p:cNvSpPr>
            <a:spLocks noGrp="1"/>
          </p:cNvSpPr>
          <p:nvPr>
            <p:ph idx="1"/>
          </p:nvPr>
        </p:nvSpPr>
        <p:spPr>
          <a:xfrm>
            <a:off x="565150" y="2014330"/>
            <a:ext cx="5968172" cy="3865894"/>
          </a:xfrm>
        </p:spPr>
        <p:txBody>
          <a:bodyPr>
            <a:normAutofit/>
          </a:bodyPr>
          <a:lstStyle/>
          <a:p>
            <a:r>
              <a:rPr lang="en-US"/>
              <a:t>Looking at the plots in the previous slide, the 99.5% percentile seems like the best point to cap the severity variate. </a:t>
            </a:r>
          </a:p>
          <a:p>
            <a:r>
              <a:rPr lang="en-US" b="1"/>
              <a:t>The variate is capped at 58106.</a:t>
            </a:r>
          </a:p>
          <a:p>
            <a:endParaRPr lang="en-US"/>
          </a:p>
          <a:p>
            <a:endParaRPr lang="en-US"/>
          </a:p>
        </p:txBody>
      </p:sp>
      <p:pic>
        <p:nvPicPr>
          <p:cNvPr id="6" name="Picture 5">
            <a:extLst>
              <a:ext uri="{FF2B5EF4-FFF2-40B4-BE49-F238E27FC236}">
                <a16:creationId xmlns:a16="http://schemas.microsoft.com/office/drawing/2014/main" id="{5672BF5F-1206-235D-D269-CCC4CD89AFF5}"/>
              </a:ext>
            </a:extLst>
          </p:cNvPr>
          <p:cNvPicPr>
            <a:picLocks noChangeAspect="1"/>
          </p:cNvPicPr>
          <p:nvPr/>
        </p:nvPicPr>
        <p:blipFill rotWithShape="1">
          <a:blip r:embed="rId2"/>
          <a:srcRect l="2370"/>
          <a:stretch/>
        </p:blipFill>
        <p:spPr>
          <a:xfrm>
            <a:off x="6826685" y="1497220"/>
            <a:ext cx="3127594" cy="4127230"/>
          </a:xfrm>
          <a:prstGeom prst="rect">
            <a:avLst/>
          </a:prstGeom>
        </p:spPr>
      </p:pic>
      <p:sp>
        <p:nvSpPr>
          <p:cNvPr id="5" name="Rectangle 4">
            <a:extLst>
              <a:ext uri="{FF2B5EF4-FFF2-40B4-BE49-F238E27FC236}">
                <a16:creationId xmlns:a16="http://schemas.microsoft.com/office/drawing/2014/main" id="{73B2B81A-B7B7-3345-84CE-7AB434EA9643}"/>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0136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C90D-6844-4295-A1A3-1028E96F8399}"/>
              </a:ext>
            </a:extLst>
          </p:cNvPr>
          <p:cNvSpPr>
            <a:spLocks noGrp="1"/>
          </p:cNvSpPr>
          <p:nvPr>
            <p:ph type="title"/>
          </p:nvPr>
        </p:nvSpPr>
        <p:spPr/>
        <p:txBody>
          <a:bodyPr/>
          <a:lstStyle/>
          <a:p>
            <a:r>
              <a:rPr lang="en-US" b="1"/>
              <a:t>EDA Approach</a:t>
            </a:r>
          </a:p>
        </p:txBody>
      </p:sp>
      <p:sp>
        <p:nvSpPr>
          <p:cNvPr id="3" name="Content Placeholder 2">
            <a:extLst>
              <a:ext uri="{FF2B5EF4-FFF2-40B4-BE49-F238E27FC236}">
                <a16:creationId xmlns:a16="http://schemas.microsoft.com/office/drawing/2014/main" id="{B877C26E-1FB4-E4AF-9692-149A182C3287}"/>
              </a:ext>
            </a:extLst>
          </p:cNvPr>
          <p:cNvSpPr>
            <a:spLocks noGrp="1"/>
          </p:cNvSpPr>
          <p:nvPr>
            <p:ph idx="1"/>
          </p:nvPr>
        </p:nvSpPr>
        <p:spPr>
          <a:xfrm>
            <a:off x="551897" y="2360334"/>
            <a:ext cx="10646189" cy="3188586"/>
          </a:xfrm>
        </p:spPr>
        <p:txBody>
          <a:bodyPr/>
          <a:lstStyle/>
          <a:p>
            <a:r>
              <a:rPr lang="en-US"/>
              <a:t>For each variate added to the model, the following was verified:</a:t>
            </a:r>
          </a:p>
          <a:p>
            <a:pPr lvl="1"/>
            <a:r>
              <a:rPr lang="en-US"/>
              <a:t>Is the variate’s coefficient(s) reasonable?</a:t>
            </a:r>
          </a:p>
          <a:p>
            <a:pPr lvl="1"/>
            <a:r>
              <a:rPr lang="en-US"/>
              <a:t>Is the variate’s coefficient(s) significant?</a:t>
            </a:r>
          </a:p>
          <a:p>
            <a:pPr lvl="1"/>
            <a:r>
              <a:rPr lang="en-US"/>
              <a:t>Is the variate time consistent?</a:t>
            </a:r>
          </a:p>
          <a:p>
            <a:pPr lvl="1"/>
            <a:r>
              <a:rPr lang="en-US"/>
              <a:t>Does adding the variate to the model pass the F-Test?</a:t>
            </a:r>
          </a:p>
          <a:p>
            <a:pPr lvl="1"/>
            <a:r>
              <a:rPr lang="en-US"/>
              <a:t>Does adding the variate to the model pass the parsimony tests (AIC/BIC)?</a:t>
            </a:r>
          </a:p>
          <a:p>
            <a:pPr lvl="1"/>
            <a:r>
              <a:rPr lang="en-US"/>
              <a:t>Does adding the variate to the model increase the mean CV </a:t>
            </a:r>
            <a:r>
              <a:rPr lang="en-US" err="1"/>
              <a:t>gini</a:t>
            </a:r>
            <a:r>
              <a:rPr lang="en-US"/>
              <a:t>? (more on this later)</a:t>
            </a:r>
          </a:p>
          <a:p>
            <a:pPr lvl="1"/>
            <a:endParaRPr lang="en-US"/>
          </a:p>
          <a:p>
            <a:pPr lvl="1"/>
            <a:endParaRPr lang="en-US"/>
          </a:p>
          <a:p>
            <a:pPr lvl="1"/>
            <a:endParaRPr lang="en-US"/>
          </a:p>
          <a:p>
            <a:pPr lvl="1"/>
            <a:endParaRPr lang="en-US"/>
          </a:p>
          <a:p>
            <a:pPr lvl="1"/>
            <a:endParaRPr lang="en-US"/>
          </a:p>
        </p:txBody>
      </p:sp>
      <p:sp>
        <p:nvSpPr>
          <p:cNvPr id="4" name="Rectangle 3">
            <a:extLst>
              <a:ext uri="{FF2B5EF4-FFF2-40B4-BE49-F238E27FC236}">
                <a16:creationId xmlns:a16="http://schemas.microsoft.com/office/drawing/2014/main" id="{66B89BDF-1D1C-2449-845B-37A476E99F8F}"/>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362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3">
            <a:extLst>
              <a:ext uri="{FF2B5EF4-FFF2-40B4-BE49-F238E27FC236}">
                <a16:creationId xmlns:a16="http://schemas.microsoft.com/office/drawing/2014/main" id="{F35DB090-93B5-4581-8D71-BB3839684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5">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9619"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53D62342-89FD-A834-10C6-68C4969D677C}"/>
              </a:ext>
            </a:extLst>
          </p:cNvPr>
          <p:cNvSpPr>
            <a:spLocks noGrp="1"/>
          </p:cNvSpPr>
          <p:nvPr>
            <p:ph type="title"/>
          </p:nvPr>
        </p:nvSpPr>
        <p:spPr>
          <a:xfrm>
            <a:off x="838201" y="363600"/>
            <a:ext cx="4317998" cy="1800526"/>
          </a:xfrm>
        </p:spPr>
        <p:txBody>
          <a:bodyPr>
            <a:normAutofit/>
          </a:bodyPr>
          <a:lstStyle/>
          <a:p>
            <a:r>
              <a:rPr lang="en-US" b="1"/>
              <a:t>EDA Example: </a:t>
            </a:r>
            <a:r>
              <a:rPr lang="en-US" b="1" err="1"/>
              <a:t>vehicle_age</a:t>
            </a:r>
            <a:endParaRPr lang="en-US" b="1"/>
          </a:p>
        </p:txBody>
      </p:sp>
      <p:sp>
        <p:nvSpPr>
          <p:cNvPr id="7" name="Content Placeholder 6">
            <a:extLst>
              <a:ext uri="{FF2B5EF4-FFF2-40B4-BE49-F238E27FC236}">
                <a16:creationId xmlns:a16="http://schemas.microsoft.com/office/drawing/2014/main" id="{086AA673-D4B0-AEE2-6163-40EF763D8AD9}"/>
              </a:ext>
            </a:extLst>
          </p:cNvPr>
          <p:cNvSpPr>
            <a:spLocks noGrp="1"/>
          </p:cNvSpPr>
          <p:nvPr>
            <p:ph idx="1"/>
          </p:nvPr>
        </p:nvSpPr>
        <p:spPr>
          <a:xfrm>
            <a:off x="838201" y="2422964"/>
            <a:ext cx="4317999" cy="3553581"/>
          </a:xfrm>
        </p:spPr>
        <p:txBody>
          <a:bodyPr>
            <a:normAutofit/>
          </a:bodyPr>
          <a:lstStyle/>
          <a:p>
            <a:r>
              <a:rPr lang="en-US" sz="2000"/>
              <a:t>Calculated by finding the time between model year and the policy’s term effective date</a:t>
            </a:r>
          </a:p>
          <a:p>
            <a:r>
              <a:rPr lang="en-US" sz="2000"/>
              <a:t>AIC and BIC decreases</a:t>
            </a:r>
          </a:p>
          <a:p>
            <a:r>
              <a:rPr lang="en-US" sz="2000"/>
              <a:t>F-Test is passed</a:t>
            </a:r>
          </a:p>
          <a:p>
            <a:r>
              <a:rPr lang="en-US" sz="2000"/>
              <a:t>Coefficient is negative</a:t>
            </a:r>
          </a:p>
          <a:p>
            <a:pPr lvl="1"/>
            <a:r>
              <a:rPr lang="en-US" sz="2000"/>
              <a:t>As policy vehicles get older, severity decreases.</a:t>
            </a:r>
          </a:p>
        </p:txBody>
      </p:sp>
      <p:pic>
        <p:nvPicPr>
          <p:cNvPr id="4" name="Picture 3">
            <a:extLst>
              <a:ext uri="{FF2B5EF4-FFF2-40B4-BE49-F238E27FC236}">
                <a16:creationId xmlns:a16="http://schemas.microsoft.com/office/drawing/2014/main" id="{E72C32BE-A17C-8DD5-382F-EA092ACC5027}"/>
              </a:ext>
            </a:extLst>
          </p:cNvPr>
          <p:cNvPicPr>
            <a:picLocks noChangeAspect="1"/>
          </p:cNvPicPr>
          <p:nvPr/>
        </p:nvPicPr>
        <p:blipFill>
          <a:blip r:embed="rId2"/>
          <a:stretch>
            <a:fillRect/>
          </a:stretch>
        </p:blipFill>
        <p:spPr>
          <a:xfrm>
            <a:off x="6318383" y="80084"/>
            <a:ext cx="5085645" cy="3165813"/>
          </a:xfrm>
          <a:prstGeom prst="rect">
            <a:avLst/>
          </a:prstGeom>
        </p:spPr>
      </p:pic>
      <p:pic>
        <p:nvPicPr>
          <p:cNvPr id="5" name="Picture 4">
            <a:extLst>
              <a:ext uri="{FF2B5EF4-FFF2-40B4-BE49-F238E27FC236}">
                <a16:creationId xmlns:a16="http://schemas.microsoft.com/office/drawing/2014/main" id="{02310DAE-174D-B1F2-B208-EED4086523D5}"/>
              </a:ext>
            </a:extLst>
          </p:cNvPr>
          <p:cNvPicPr>
            <a:picLocks noChangeAspect="1"/>
          </p:cNvPicPr>
          <p:nvPr/>
        </p:nvPicPr>
        <p:blipFill>
          <a:blip r:embed="rId3"/>
          <a:stretch>
            <a:fillRect/>
          </a:stretch>
        </p:blipFill>
        <p:spPr>
          <a:xfrm>
            <a:off x="6318383" y="3325981"/>
            <a:ext cx="5438468" cy="3371850"/>
          </a:xfrm>
          <a:prstGeom prst="rect">
            <a:avLst/>
          </a:prstGeom>
        </p:spPr>
      </p:pic>
    </p:spTree>
    <p:extLst>
      <p:ext uri="{BB962C8B-B14F-4D97-AF65-F5344CB8AC3E}">
        <p14:creationId xmlns:p14="http://schemas.microsoft.com/office/powerpoint/2010/main" val="195397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3D9-CC72-AE83-5EB8-04CE1C359545}"/>
              </a:ext>
            </a:extLst>
          </p:cNvPr>
          <p:cNvSpPr>
            <a:spLocks noGrp="1"/>
          </p:cNvSpPr>
          <p:nvPr>
            <p:ph type="title"/>
          </p:nvPr>
        </p:nvSpPr>
        <p:spPr>
          <a:xfrm>
            <a:off x="838800" y="363600"/>
            <a:ext cx="8267296" cy="1447199"/>
          </a:xfrm>
        </p:spPr>
        <p:txBody>
          <a:bodyPr/>
          <a:lstStyle/>
          <a:p>
            <a:r>
              <a:rPr lang="en-US" b="1"/>
              <a:t>Examples</a:t>
            </a:r>
          </a:p>
        </p:txBody>
      </p:sp>
      <p:graphicFrame>
        <p:nvGraphicFramePr>
          <p:cNvPr id="4" name="Table 4">
            <a:extLst>
              <a:ext uri="{FF2B5EF4-FFF2-40B4-BE49-F238E27FC236}">
                <a16:creationId xmlns:a16="http://schemas.microsoft.com/office/drawing/2014/main" id="{C9C74C35-B47B-0BE5-D853-4F74B4755CFF}"/>
              </a:ext>
            </a:extLst>
          </p:cNvPr>
          <p:cNvGraphicFramePr>
            <a:graphicFrameLocks noGrp="1"/>
          </p:cNvGraphicFramePr>
          <p:nvPr>
            <p:ph idx="1"/>
            <p:extLst>
              <p:ext uri="{D42A27DB-BD31-4B8C-83A1-F6EECF244321}">
                <p14:modId xmlns:p14="http://schemas.microsoft.com/office/powerpoint/2010/main" val="3718712072"/>
              </p:ext>
            </p:extLst>
          </p:nvPr>
        </p:nvGraphicFramePr>
        <p:xfrm>
          <a:off x="640384" y="1471909"/>
          <a:ext cx="10911232" cy="4754880"/>
        </p:xfrm>
        <a:graphic>
          <a:graphicData uri="http://schemas.openxmlformats.org/drawingml/2006/table">
            <a:tbl>
              <a:tblPr firstRow="1" bandRow="1">
                <a:tableStyleId>{5940675A-B579-460E-94D1-54222C63F5DA}</a:tableStyleId>
              </a:tblPr>
              <a:tblGrid>
                <a:gridCol w="2727808">
                  <a:extLst>
                    <a:ext uri="{9D8B030D-6E8A-4147-A177-3AD203B41FA5}">
                      <a16:colId xmlns:a16="http://schemas.microsoft.com/office/drawing/2014/main" val="2030821470"/>
                    </a:ext>
                  </a:extLst>
                </a:gridCol>
                <a:gridCol w="4115008">
                  <a:extLst>
                    <a:ext uri="{9D8B030D-6E8A-4147-A177-3AD203B41FA5}">
                      <a16:colId xmlns:a16="http://schemas.microsoft.com/office/drawing/2014/main" val="1506591126"/>
                    </a:ext>
                  </a:extLst>
                </a:gridCol>
                <a:gridCol w="1340608">
                  <a:extLst>
                    <a:ext uri="{9D8B030D-6E8A-4147-A177-3AD203B41FA5}">
                      <a16:colId xmlns:a16="http://schemas.microsoft.com/office/drawing/2014/main" val="918288304"/>
                    </a:ext>
                  </a:extLst>
                </a:gridCol>
                <a:gridCol w="2727808">
                  <a:extLst>
                    <a:ext uri="{9D8B030D-6E8A-4147-A177-3AD203B41FA5}">
                      <a16:colId xmlns:a16="http://schemas.microsoft.com/office/drawing/2014/main" val="2287514706"/>
                    </a:ext>
                  </a:extLst>
                </a:gridCol>
              </a:tblGrid>
              <a:tr h="449249">
                <a:tc>
                  <a:txBody>
                    <a:bodyPr/>
                    <a:lstStyle/>
                    <a:p>
                      <a:r>
                        <a:rPr lang="en-US" b="1">
                          <a:solidFill>
                            <a:schemeClr val="bg1"/>
                          </a:solidFill>
                        </a:rPr>
                        <a:t>Variate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b="1">
                          <a:solidFill>
                            <a:schemeClr val="bg1"/>
                          </a:solidFill>
                        </a:rPr>
                        <a:t>Description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b="1">
                          <a:solidFill>
                            <a:schemeClr val="bg1"/>
                          </a:solidFill>
                        </a:rPr>
                        <a:t>Included in Model?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b="1">
                          <a:solidFill>
                            <a:schemeClr val="bg1"/>
                          </a:solidFill>
                        </a:rPr>
                        <a:t>Notes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3620878377"/>
                  </a:ext>
                </a:extLst>
              </a:tr>
              <a:tr h="449249">
                <a:tc>
                  <a:txBody>
                    <a:bodyPr/>
                    <a:lstStyle/>
                    <a:p>
                      <a:r>
                        <a:rPr lang="en-US" err="1"/>
                        <a:t>new_policy</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A 2-level categorical variate indicating whether the term effective date of the policy is the same as the inception 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The coefficient for the variate was no longer significant once other variates were added.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625767497"/>
                  </a:ext>
                </a:extLst>
              </a:tr>
              <a:tr h="449249">
                <a:tc>
                  <a:txBody>
                    <a:bodyPr/>
                    <a:lstStyle/>
                    <a:p>
                      <a:r>
                        <a:rPr lang="en-US" err="1"/>
                        <a:t>vehicle_age</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A continuous variate for the age of the vehicle being insured. Calculated by finding the time between model year and the policy’s term effective date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en-US"/>
                        <a:t>Capped at 23 years.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90784655"/>
                  </a:ext>
                </a:extLst>
              </a:tr>
              <a:tr h="449249">
                <a:tc>
                  <a:txBody>
                    <a:bodyPr/>
                    <a:lstStyle/>
                    <a:p>
                      <a:r>
                        <a:rPr lang="en-US" err="1"/>
                        <a:t>agecat</a:t>
                      </a:r>
                      <a:endParaRPr lang="en-US"/>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An ordinal variate grouping policyholders based on their age.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a:t>group 1: less than 25, group 2: 25-35, group 3: 36-50, group 4: 51-65, group 5: over 65. Missing age was replaced with the mean.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1251396"/>
                  </a:ext>
                </a:extLst>
              </a:tr>
            </a:tbl>
          </a:graphicData>
        </a:graphic>
      </p:graphicFrame>
      <p:sp>
        <p:nvSpPr>
          <p:cNvPr id="5" name="Rectangle 4">
            <a:extLst>
              <a:ext uri="{FF2B5EF4-FFF2-40B4-BE49-F238E27FC236}">
                <a16:creationId xmlns:a16="http://schemas.microsoft.com/office/drawing/2014/main" id="{518EEFDB-E174-EF44-88B0-0A028390A959}"/>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65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C562-6CE5-11FE-C682-2F9440A6E01C}"/>
              </a:ext>
            </a:extLst>
          </p:cNvPr>
          <p:cNvSpPr>
            <a:spLocks noGrp="1"/>
          </p:cNvSpPr>
          <p:nvPr>
            <p:ph type="title"/>
          </p:nvPr>
        </p:nvSpPr>
        <p:spPr>
          <a:xfrm>
            <a:off x="838800" y="363600"/>
            <a:ext cx="10976400" cy="1446550"/>
          </a:xfrm>
        </p:spPr>
        <p:txBody>
          <a:bodyPr/>
          <a:lstStyle/>
          <a:p>
            <a:r>
              <a:rPr lang="en-US" b="1"/>
              <a:t>Retail Price, Horsepower and Wheelbase</a:t>
            </a:r>
          </a:p>
        </p:txBody>
      </p:sp>
      <p:sp>
        <p:nvSpPr>
          <p:cNvPr id="3" name="Content Placeholder 2">
            <a:extLst>
              <a:ext uri="{FF2B5EF4-FFF2-40B4-BE49-F238E27FC236}">
                <a16:creationId xmlns:a16="http://schemas.microsoft.com/office/drawing/2014/main" id="{125A0014-D1E9-B2DD-02A7-D069C4DDAA1E}"/>
              </a:ext>
            </a:extLst>
          </p:cNvPr>
          <p:cNvSpPr>
            <a:spLocks noGrp="1"/>
          </p:cNvSpPr>
          <p:nvPr>
            <p:ph idx="1"/>
          </p:nvPr>
        </p:nvSpPr>
        <p:spPr>
          <a:xfrm>
            <a:off x="565149" y="2120348"/>
            <a:ext cx="10977493" cy="3759876"/>
          </a:xfrm>
        </p:spPr>
        <p:txBody>
          <a:bodyPr/>
          <a:lstStyle/>
          <a:p>
            <a:r>
              <a:rPr lang="en-US"/>
              <a:t>These variates are </a:t>
            </a:r>
            <a:r>
              <a:rPr lang="en-US" b="1"/>
              <a:t>heavily correlated</a:t>
            </a:r>
            <a:r>
              <a:rPr lang="en-US"/>
              <a:t>, and thus, we can only include </a:t>
            </a:r>
            <a:r>
              <a:rPr lang="en-US" b="1"/>
              <a:t>one</a:t>
            </a:r>
            <a:r>
              <a:rPr lang="en-US"/>
              <a:t> in the model. </a:t>
            </a:r>
          </a:p>
          <a:p>
            <a:endParaRPr lang="en-US"/>
          </a:p>
          <a:p>
            <a:endParaRPr lang="en-US"/>
          </a:p>
          <a:p>
            <a:endParaRPr lang="en-US"/>
          </a:p>
          <a:p>
            <a:r>
              <a:rPr lang="en-US"/>
              <a:t>Which one should we use?</a:t>
            </a:r>
          </a:p>
          <a:p>
            <a:endParaRPr lang="en-US" b="1"/>
          </a:p>
        </p:txBody>
      </p:sp>
      <p:pic>
        <p:nvPicPr>
          <p:cNvPr id="5" name="Picture 4">
            <a:extLst>
              <a:ext uri="{FF2B5EF4-FFF2-40B4-BE49-F238E27FC236}">
                <a16:creationId xmlns:a16="http://schemas.microsoft.com/office/drawing/2014/main" id="{32C8F7D7-D4D1-8A3C-905D-A7C97C870253}"/>
              </a:ext>
            </a:extLst>
          </p:cNvPr>
          <p:cNvPicPr>
            <a:picLocks noChangeAspect="1"/>
          </p:cNvPicPr>
          <p:nvPr/>
        </p:nvPicPr>
        <p:blipFill>
          <a:blip r:embed="rId2"/>
          <a:stretch>
            <a:fillRect/>
          </a:stretch>
        </p:blipFill>
        <p:spPr>
          <a:xfrm>
            <a:off x="2209800" y="3058909"/>
            <a:ext cx="7772400" cy="941377"/>
          </a:xfrm>
          <a:prstGeom prst="rect">
            <a:avLst/>
          </a:prstGeom>
        </p:spPr>
      </p:pic>
      <p:sp>
        <p:nvSpPr>
          <p:cNvPr id="6" name="Rectangle 5">
            <a:extLst>
              <a:ext uri="{FF2B5EF4-FFF2-40B4-BE49-F238E27FC236}">
                <a16:creationId xmlns:a16="http://schemas.microsoft.com/office/drawing/2014/main" id="{142993FB-D9DD-9B4F-BFEE-AFBC99EC1991}"/>
              </a:ext>
            </a:extLst>
          </p:cNvPr>
          <p:cNvSpPr/>
          <p:nvPr/>
        </p:nvSpPr>
        <p:spPr>
          <a:xfrm>
            <a:off x="0" y="0"/>
            <a:ext cx="12202248" cy="344383"/>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9444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3a5a87-f39a-4a22-9247-3fc240c01396}" enabled="0" method="" siteId="{723a5a87-f39a-4a22-9247-3fc240c01396}" removed="1"/>
</clbl:labelList>
</file>

<file path=docProps/app.xml><?xml version="1.0" encoding="utf-8"?>
<Properties xmlns="http://schemas.openxmlformats.org/officeDocument/2006/extended-properties" xmlns:vt="http://schemas.openxmlformats.org/officeDocument/2006/docPropsVTypes">
  <Template/>
  <TotalTime>0</TotalTime>
  <Words>3053</Words>
  <Application>Microsoft Macintosh PowerPoint</Application>
  <PresentationFormat>Widescreen</PresentationFormat>
  <Paragraphs>441</Paragraphs>
  <Slides>47</Slides>
  <Notes>31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 Math</vt:lpstr>
      <vt:lpstr>LMRoman10</vt:lpstr>
      <vt:lpstr>SymbolMT</vt:lpstr>
      <vt:lpstr>Wingdings</vt:lpstr>
      <vt:lpstr>Office Theme</vt:lpstr>
      <vt:lpstr>Loss Cost Model Building</vt:lpstr>
      <vt:lpstr>PowerPoint Presentation</vt:lpstr>
      <vt:lpstr>Part I: Severity Model</vt:lpstr>
      <vt:lpstr>PowerPoint Presentation</vt:lpstr>
      <vt:lpstr>Response Variate Capping</vt:lpstr>
      <vt:lpstr>EDA Approach</vt:lpstr>
      <vt:lpstr>EDA Example: vehicle_age</vt:lpstr>
      <vt:lpstr>Examples</vt:lpstr>
      <vt:lpstr>Retail Price, Horsepower and Wheelbase</vt:lpstr>
      <vt:lpstr>PowerPoint Presentation</vt:lpstr>
      <vt:lpstr>Error Assumptions</vt:lpstr>
      <vt:lpstr>Simple Quantile Plot</vt:lpstr>
      <vt:lpstr>Double-Lift Chart</vt:lpstr>
      <vt:lpstr>Picking the Final Severity Model</vt:lpstr>
      <vt:lpstr>Part II: FS Model</vt:lpstr>
      <vt:lpstr>Loss Cost</vt:lpstr>
      <vt:lpstr>Part III: Tweedie Model</vt:lpstr>
      <vt:lpstr>Assumptions</vt:lpstr>
      <vt:lpstr>Treating Missing Values</vt:lpstr>
      <vt:lpstr>Base Model</vt:lpstr>
      <vt:lpstr>1st Variable Added – One-Way Analysis</vt:lpstr>
      <vt:lpstr>1st Variable Added – One-Way Analysis</vt:lpstr>
      <vt:lpstr>1st Variable Added – CV Gini</vt:lpstr>
      <vt:lpstr>1st Variable Added – CV Gini</vt:lpstr>
      <vt:lpstr>1st Variable Added – Tests</vt:lpstr>
      <vt:lpstr>2nd Variable Added – One-Way Analysis</vt:lpstr>
      <vt:lpstr>2nd Variable Added – Tests</vt:lpstr>
      <vt:lpstr>Other Variables Added</vt:lpstr>
      <vt:lpstr>Other Variables Added</vt:lpstr>
      <vt:lpstr>Choosing p of the Tweedie Distribution</vt:lpstr>
      <vt:lpstr>Error Assumptions</vt:lpstr>
      <vt:lpstr>Testing Multicollinearity (VIF)</vt:lpstr>
      <vt:lpstr>Holdout Testing – Gini Coefficient</vt:lpstr>
      <vt:lpstr>Simple Quantile Plot</vt:lpstr>
      <vt:lpstr>Double-Lift Chart</vt:lpstr>
      <vt:lpstr>Part IV: Choosing the Final Model</vt:lpstr>
      <vt:lpstr>Simple Quantile Plot</vt:lpstr>
      <vt:lpstr>Double-Lift Chart</vt:lpstr>
      <vt:lpstr>Holdout Gini Comparison</vt:lpstr>
      <vt:lpstr>Thank You for Listening!</vt:lpstr>
      <vt:lpstr>Appendix: Severity Model</vt:lpstr>
      <vt:lpstr>EDA SUMMARY</vt:lpstr>
      <vt:lpstr>EDA SUMMARY</vt:lpstr>
      <vt:lpstr>Appendix: Tweedie Model</vt:lpstr>
      <vt:lpstr>Holdout Testing – Simple Quantile Plot</vt:lpstr>
      <vt:lpstr>Holdout Testing – Double Lift Chart &amp; Gini</vt:lpstr>
      <vt:lpstr>Tweedie – Deductible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Loss Cost Model Building</dc:title>
  <dc:creator>Aurelya Wibowo</dc:creator>
  <cp:lastModifiedBy>Vani Singh</cp:lastModifiedBy>
  <cp:revision>2</cp:revision>
  <dcterms:created xsi:type="dcterms:W3CDTF">2023-04-03T22:49:57Z</dcterms:created>
  <dcterms:modified xsi:type="dcterms:W3CDTF">2024-09-19T18:40:56Z</dcterms:modified>
</cp:coreProperties>
</file>