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6" r:id="rId1"/>
  </p:sldMasterIdLst>
  <p:notesMasterIdLst>
    <p:notesMasterId r:id="rId26"/>
  </p:notesMasterIdLst>
  <p:sldIdLst>
    <p:sldId id="256" r:id="rId2"/>
    <p:sldId id="268" r:id="rId3"/>
    <p:sldId id="308" r:id="rId4"/>
    <p:sldId id="284" r:id="rId5"/>
    <p:sldId id="285" r:id="rId6"/>
    <p:sldId id="286" r:id="rId7"/>
    <p:sldId id="275" r:id="rId8"/>
    <p:sldId id="261" r:id="rId9"/>
    <p:sldId id="272" r:id="rId10"/>
    <p:sldId id="309" r:id="rId11"/>
    <p:sldId id="277" r:id="rId12"/>
    <p:sldId id="278" r:id="rId13"/>
    <p:sldId id="279" r:id="rId14"/>
    <p:sldId id="280" r:id="rId15"/>
    <p:sldId id="281" r:id="rId16"/>
    <p:sldId id="296" r:id="rId17"/>
    <p:sldId id="297" r:id="rId18"/>
    <p:sldId id="298" r:id="rId19"/>
    <p:sldId id="299" r:id="rId20"/>
    <p:sldId id="300" r:id="rId21"/>
    <p:sldId id="302" r:id="rId22"/>
    <p:sldId id="264" r:id="rId23"/>
    <p:sldId id="306" r:id="rId24"/>
    <p:sldId id="31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p:cViewPr>
        <p:scale>
          <a:sx n="57" d="100"/>
          <a:sy n="57" d="100"/>
        </p:scale>
        <p:origin x="-1764" y="-3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1C2CD6-C2A0-4057-A2D2-E02741570BE2}" type="datetimeFigureOut">
              <a:rPr lang="en-US" smtClean="0"/>
              <a:t>28-Aug-22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7A4A5E-6A2F-4249-87D7-49089A0171A6}" type="slidenum">
              <a:rPr lang="en-US" smtClean="0"/>
              <a:t>‹#›</a:t>
            </a:fld>
            <a:endParaRPr lang="en-US"/>
          </a:p>
        </p:txBody>
      </p:sp>
    </p:spTree>
    <p:extLst>
      <p:ext uri="{BB962C8B-B14F-4D97-AF65-F5344CB8AC3E}">
        <p14:creationId xmlns:p14="http://schemas.microsoft.com/office/powerpoint/2010/main" val="2659257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7A4A5E-6A2F-4249-87D7-49089A0171A6}" type="slidenum">
              <a:rPr lang="en-US" smtClean="0"/>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4222808F-1D19-4C1F-B911-DB645644A85A}" type="datetimeFigureOut">
              <a:rPr lang="en-US" smtClean="0"/>
              <a:t>28-Aug-22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CCE0EA9-89D2-4525-BA34-6E99D479411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222808F-1D19-4C1F-B911-DB645644A85A}" type="datetimeFigureOut">
              <a:rPr lang="en-US" smtClean="0"/>
              <a:t>28-Aug-22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222808F-1D19-4C1F-B911-DB645644A85A}" type="datetimeFigureOut">
              <a:rPr lang="en-US" smtClean="0"/>
              <a:t>28-Aug-22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222808F-1D19-4C1F-B911-DB645644A85A}" type="datetimeFigureOut">
              <a:rPr lang="en-US" smtClean="0"/>
              <a:t>28-Aug-22</a:t>
            </a:fld>
            <a:endParaRPr lang="en-US"/>
          </a:p>
        </p:txBody>
      </p:sp>
      <p:sp>
        <p:nvSpPr>
          <p:cNvPr id="9" name="Slide Number Placeholder 8"/>
          <p:cNvSpPr>
            <a:spLocks noGrp="1"/>
          </p:cNvSpPr>
          <p:nvPr>
            <p:ph type="sldNum" sz="quarter" idx="15"/>
          </p:nvPr>
        </p:nvSpPr>
        <p:spPr/>
        <p:txBody>
          <a:bodyPr rtlCol="0"/>
          <a:lstStyle/>
          <a:p>
            <a:fld id="{8CCE0EA9-89D2-4525-BA34-6E99D479411B}"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222808F-1D19-4C1F-B911-DB645644A85A}" type="datetimeFigureOut">
              <a:rPr lang="en-US" smtClean="0"/>
              <a:t>28-Aug-22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CCE0EA9-89D2-4525-BA34-6E99D479411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222808F-1D19-4C1F-B911-DB645644A85A}" type="datetimeFigureOut">
              <a:rPr lang="en-US" smtClean="0"/>
              <a:t>28-Aug-22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E0EA9-89D2-4525-BA34-6E99D479411B}"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222808F-1D19-4C1F-B911-DB645644A85A}" type="datetimeFigureOut">
              <a:rPr lang="en-US" smtClean="0"/>
              <a:t>28-Aug-22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CE0EA9-89D2-4525-BA34-6E99D479411B}"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222808F-1D19-4C1F-B911-DB645644A85A}" type="datetimeFigureOut">
              <a:rPr lang="en-US" smtClean="0"/>
              <a:t>28-Aug-22</a:t>
            </a:fld>
            <a:endParaRPr lang="en-US"/>
          </a:p>
        </p:txBody>
      </p:sp>
      <p:sp>
        <p:nvSpPr>
          <p:cNvPr id="7" name="Slide Number Placeholder 6"/>
          <p:cNvSpPr>
            <a:spLocks noGrp="1"/>
          </p:cNvSpPr>
          <p:nvPr>
            <p:ph type="sldNum" sz="quarter" idx="11"/>
          </p:nvPr>
        </p:nvSpPr>
        <p:spPr/>
        <p:txBody>
          <a:bodyPr rtlCol="0"/>
          <a:lstStyle/>
          <a:p>
            <a:fld id="{8CCE0EA9-89D2-4525-BA34-6E99D479411B}"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22808F-1D19-4C1F-B911-DB645644A85A}" type="datetimeFigureOut">
              <a:rPr lang="en-US" smtClean="0"/>
              <a:t>28-Aug-22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222808F-1D19-4C1F-B911-DB645644A85A}" type="datetimeFigureOut">
              <a:rPr lang="en-US" smtClean="0"/>
              <a:t>28-Aug-22</a:t>
            </a:fld>
            <a:endParaRPr lang="en-US"/>
          </a:p>
        </p:txBody>
      </p:sp>
      <p:sp>
        <p:nvSpPr>
          <p:cNvPr id="22" name="Slide Number Placeholder 21"/>
          <p:cNvSpPr>
            <a:spLocks noGrp="1"/>
          </p:cNvSpPr>
          <p:nvPr>
            <p:ph type="sldNum" sz="quarter" idx="15"/>
          </p:nvPr>
        </p:nvSpPr>
        <p:spPr/>
        <p:txBody>
          <a:bodyPr rtlCol="0"/>
          <a:lstStyle/>
          <a:p>
            <a:fld id="{8CCE0EA9-89D2-4525-BA34-6E99D479411B}"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222808F-1D19-4C1F-B911-DB645644A85A}" type="datetimeFigureOut">
              <a:rPr lang="en-US" smtClean="0"/>
              <a:t>28-Aug-22</a:t>
            </a:fld>
            <a:endParaRPr lang="en-US"/>
          </a:p>
        </p:txBody>
      </p:sp>
      <p:sp>
        <p:nvSpPr>
          <p:cNvPr id="18" name="Slide Number Placeholder 17"/>
          <p:cNvSpPr>
            <a:spLocks noGrp="1"/>
          </p:cNvSpPr>
          <p:nvPr>
            <p:ph type="sldNum" sz="quarter" idx="11"/>
          </p:nvPr>
        </p:nvSpPr>
        <p:spPr/>
        <p:txBody>
          <a:bodyPr rtlCol="0"/>
          <a:lstStyle/>
          <a:p>
            <a:fld id="{8CCE0EA9-89D2-4525-BA34-6E99D479411B}"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222808F-1D19-4C1F-B911-DB645644A85A}" type="datetimeFigureOut">
              <a:rPr lang="en-US" smtClean="0"/>
              <a:t>28-Aug-22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CCE0EA9-89D2-4525-BA34-6E99D479411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kaggle.com/" TargetMode="External"/><Relationship Id="rId2" Type="http://schemas.openxmlformats.org/officeDocument/2006/relationships/hyperlink" Target="https://scikit-learn.org/" TargetMode="External"/><Relationship Id="rId1" Type="http://schemas.openxmlformats.org/officeDocument/2006/relationships/slideLayout" Target="../slideLayouts/slideLayout2.xml"/><Relationship Id="rId4" Type="http://schemas.openxmlformats.org/officeDocument/2006/relationships/hyperlink" Target="http://www.google.com/"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990600"/>
            <a:ext cx="6172200" cy="1143000"/>
          </a:xfrm>
        </p:spPr>
        <p:txBody>
          <a:bodyPr>
            <a:normAutofit/>
          </a:bodyPr>
          <a:lstStyle/>
          <a:p>
            <a:r>
              <a:rPr lang="en-US" dirty="0"/>
              <a:t>Micro-Credit Defaulter Project</a:t>
            </a:r>
            <a:endParaRPr lang="en-US" dirty="0"/>
          </a:p>
        </p:txBody>
      </p:sp>
      <p:sp>
        <p:nvSpPr>
          <p:cNvPr id="3" name="Subtitle 2"/>
          <p:cNvSpPr>
            <a:spLocks noGrp="1"/>
          </p:cNvSpPr>
          <p:nvPr>
            <p:ph type="subTitle" idx="1"/>
          </p:nvPr>
        </p:nvSpPr>
        <p:spPr>
          <a:xfrm>
            <a:off x="4495800" y="4724400"/>
            <a:ext cx="3962400" cy="1676400"/>
          </a:xfrm>
        </p:spPr>
        <p:txBody>
          <a:bodyPr/>
          <a:lstStyle/>
          <a:p>
            <a:r>
              <a:rPr lang="en-US" dirty="0">
                <a:solidFill>
                  <a:schemeClr val="tx1"/>
                </a:solidFill>
              </a:rPr>
              <a:t>By </a:t>
            </a:r>
          </a:p>
          <a:p>
            <a:r>
              <a:rPr lang="en-US" dirty="0" smtClean="0">
                <a:solidFill>
                  <a:schemeClr val="tx1"/>
                </a:solidFill>
              </a:rPr>
              <a:t>VANISREE P G</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AOC -ROC CURVE OF  ML MODELS</a:t>
            </a:r>
            <a:br>
              <a:rPr lang="en-US" b="1" dirty="0"/>
            </a:br>
            <a:endParaRPr lang="en-US" dirty="0"/>
          </a:p>
        </p:txBody>
      </p:sp>
      <p:pic>
        <p:nvPicPr>
          <p:cNvPr id="4" name="Content Placeholder 3"/>
          <p:cNvPicPr>
            <a:picLocks noGrp="1"/>
          </p:cNvPicPr>
          <p:nvPr>
            <p:ph sz="quarter" idx="1"/>
          </p:nvPr>
        </p:nvPicPr>
        <p:blipFill rotWithShape="1">
          <a:blip r:embed="rId2"/>
          <a:srcRect l="13000" t="28195" r="25309" b="25761"/>
          <a:stretch/>
        </p:blipFill>
        <p:spPr bwMode="auto">
          <a:xfrm>
            <a:off x="381000" y="1295400"/>
            <a:ext cx="8229600" cy="5181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78529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3284F2-CBD5-4AC4-9CC3-52BB560A833E}"/>
              </a:ext>
            </a:extLst>
          </p:cNvPr>
          <p:cNvSpPr>
            <a:spLocks noGrp="1"/>
          </p:cNvSpPr>
          <p:nvPr>
            <p:ph type="title"/>
          </p:nvPr>
        </p:nvSpPr>
        <p:spPr>
          <a:xfrm>
            <a:off x="457200" y="274638"/>
            <a:ext cx="7467600" cy="563562"/>
          </a:xfrm>
        </p:spPr>
        <p:txBody>
          <a:bodyPr>
            <a:normAutofit/>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Visualizations</a:t>
            </a:r>
            <a:endParaRPr lang="en-IN" dirty="0"/>
          </a:p>
        </p:txBody>
      </p:sp>
      <p:sp>
        <p:nvSpPr>
          <p:cNvPr id="6" name="Content Placeholder 5"/>
          <p:cNvSpPr>
            <a:spLocks noGrp="1"/>
          </p:cNvSpPr>
          <p:nvPr>
            <p:ph sz="quarter" idx="1"/>
          </p:nvPr>
        </p:nvSpPr>
        <p:spPr>
          <a:xfrm>
            <a:off x="457200" y="838200"/>
            <a:ext cx="7467600" cy="4876800"/>
          </a:xfrm>
        </p:spPr>
        <p:txBody>
          <a:bodyPr/>
          <a:lstStyle/>
          <a:p>
            <a:pPr lvl="0"/>
            <a:r>
              <a:rPr lang="en-IN" b="1" dirty="0"/>
              <a:t>The Analysis of Label Distribution. </a:t>
            </a:r>
            <a:endParaRPr lang="en-US" b="1" dirty="0"/>
          </a:p>
          <a:p>
            <a:pPr marL="0" indent="0">
              <a:buNone/>
            </a:pPr>
            <a:endParaRPr lang="en-US" dirty="0"/>
          </a:p>
          <a:p>
            <a:pPr marL="0" lvl="0" indent="0">
              <a:buNone/>
            </a:pPr>
            <a:endParaRPr lang="en-US" dirty="0"/>
          </a:p>
        </p:txBody>
      </p:sp>
      <p:pic>
        <p:nvPicPr>
          <p:cNvPr id="9" name="Picture 8"/>
          <p:cNvPicPr/>
          <p:nvPr/>
        </p:nvPicPr>
        <p:blipFill rotWithShape="1">
          <a:blip r:embed="rId2"/>
          <a:srcRect l="10605" t="29412" r="40134" b="11967"/>
          <a:stretch/>
        </p:blipFill>
        <p:spPr bwMode="auto">
          <a:xfrm>
            <a:off x="914400" y="1345276"/>
            <a:ext cx="6934200" cy="3291840"/>
          </a:xfrm>
          <a:prstGeom prst="rect">
            <a:avLst/>
          </a:prstGeom>
          <a:ln>
            <a:noFill/>
          </a:ln>
          <a:extLst>
            <a:ext uri="{53640926-AAD7-44D8-BBD7-CCE9431645EC}">
              <a14:shadowObscured xmlns:a14="http://schemas.microsoft.com/office/drawing/2010/main"/>
            </a:ext>
          </a:extLst>
        </p:spPr>
      </p:pic>
      <p:sp>
        <p:nvSpPr>
          <p:cNvPr id="3" name="Rectangle 2"/>
          <p:cNvSpPr/>
          <p:nvPr/>
        </p:nvSpPr>
        <p:spPr>
          <a:xfrm>
            <a:off x="533400" y="5105400"/>
            <a:ext cx="7162800" cy="923330"/>
          </a:xfrm>
          <a:prstGeom prst="rect">
            <a:avLst/>
          </a:prstGeom>
        </p:spPr>
        <p:txBody>
          <a:bodyPr wrap="square">
            <a:spAutoFit/>
          </a:bodyPr>
          <a:lstStyle/>
          <a:p>
            <a:r>
              <a:rPr lang="en-US" dirty="0"/>
              <a:t>Here target variable Label </a:t>
            </a:r>
            <a:r>
              <a:rPr lang="en-US" u="sng" dirty="0"/>
              <a:t>class 1 represent non-defaulter</a:t>
            </a:r>
            <a:r>
              <a:rPr lang="en-US" dirty="0"/>
              <a:t> while Label </a:t>
            </a:r>
            <a:r>
              <a:rPr lang="en-US" u="sng" dirty="0"/>
              <a:t>class 0 represent defaulter</a:t>
            </a:r>
            <a:r>
              <a:rPr lang="en-US" dirty="0"/>
              <a:t> i.e., Loan not paid. We can see Most of customers are non-defaulter while very few are defaulter</a:t>
            </a:r>
            <a:endParaRPr lang="en-US" dirty="0"/>
          </a:p>
        </p:txBody>
      </p:sp>
    </p:spTree>
    <p:extLst>
      <p:ext uri="{BB962C8B-B14F-4D97-AF65-F5344CB8AC3E}">
        <p14:creationId xmlns:p14="http://schemas.microsoft.com/office/powerpoint/2010/main" val="3071452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0"/>
            <a:ext cx="8229600" cy="6126163"/>
          </a:xfrm>
        </p:spPr>
        <p:txBody>
          <a:bodyPr>
            <a:normAutofit/>
          </a:bodyPr>
          <a:lstStyle/>
          <a:p>
            <a:pPr marL="0" indent="0">
              <a:buNone/>
            </a:pPr>
            <a:endParaRPr lang="en-IN" sz="2000" dirty="0" smtClean="0">
              <a:latin typeface="Times New Roman" pitchFamily="18" charset="0"/>
              <a:cs typeface="Times New Roman" pitchFamily="18" charset="0"/>
            </a:endParaRPr>
          </a:p>
          <a:p>
            <a:pPr marL="0" lvl="0" indent="0">
              <a:buNone/>
            </a:pPr>
            <a:endParaRPr lang="en-US" sz="2400" dirty="0">
              <a:latin typeface="Times New Roman" pitchFamily="18" charset="0"/>
              <a:cs typeface="Times New Roman" pitchFamily="18" charset="0"/>
            </a:endParaRPr>
          </a:p>
        </p:txBody>
      </p:sp>
      <p:pic>
        <p:nvPicPr>
          <p:cNvPr id="5" name="Picture 4"/>
          <p:cNvPicPr/>
          <p:nvPr/>
        </p:nvPicPr>
        <p:blipFill rotWithShape="1">
          <a:blip r:embed="rId2"/>
          <a:srcRect l="12658" t="28397" r="41159" b="35700"/>
          <a:stretch/>
        </p:blipFill>
        <p:spPr bwMode="auto">
          <a:xfrm>
            <a:off x="380999" y="1447800"/>
            <a:ext cx="7848599" cy="3429000"/>
          </a:xfrm>
          <a:prstGeom prst="rect">
            <a:avLst/>
          </a:prstGeom>
          <a:ln>
            <a:noFill/>
          </a:ln>
          <a:extLst>
            <a:ext uri="{53640926-AAD7-44D8-BBD7-CCE9431645EC}">
              <a14:shadowObscured xmlns:a14="http://schemas.microsoft.com/office/drawing/2010/main"/>
            </a:ext>
          </a:extLst>
        </p:spPr>
      </p:pic>
      <p:sp>
        <p:nvSpPr>
          <p:cNvPr id="2" name="Rectangle 1"/>
          <p:cNvSpPr/>
          <p:nvPr/>
        </p:nvSpPr>
        <p:spPr>
          <a:xfrm>
            <a:off x="914400" y="633321"/>
            <a:ext cx="7010400" cy="1077218"/>
          </a:xfrm>
          <a:prstGeom prst="rect">
            <a:avLst/>
          </a:prstGeom>
        </p:spPr>
        <p:txBody>
          <a:bodyPr wrap="square">
            <a:spAutoFit/>
          </a:bodyPr>
          <a:lstStyle/>
          <a:p>
            <a:pPr marL="457200" lvl="0" indent="-457200">
              <a:buFont typeface="Wingdings" pitchFamily="2" charset="2"/>
              <a:buChar char="v"/>
            </a:pPr>
            <a:r>
              <a:rPr lang="en-IN" sz="3200" b="1" dirty="0">
                <a:latin typeface="Times New Roman" pitchFamily="18" charset="0"/>
                <a:cs typeface="Times New Roman" pitchFamily="18" charset="0"/>
              </a:rPr>
              <a:t>The Analysis of label based on month</a:t>
            </a:r>
            <a:endParaRPr lang="en-US" sz="3200" b="1" dirty="0">
              <a:latin typeface="Times New Roman" pitchFamily="18" charset="0"/>
              <a:cs typeface="Times New Roman" pitchFamily="18" charset="0"/>
            </a:endParaRPr>
          </a:p>
        </p:txBody>
      </p:sp>
      <p:sp>
        <p:nvSpPr>
          <p:cNvPr id="4" name="Rectangle 3"/>
          <p:cNvSpPr/>
          <p:nvPr/>
        </p:nvSpPr>
        <p:spPr>
          <a:xfrm>
            <a:off x="914400" y="4876800"/>
            <a:ext cx="7315198" cy="1200329"/>
          </a:xfrm>
          <a:prstGeom prst="rect">
            <a:avLst/>
          </a:prstGeom>
        </p:spPr>
        <p:txBody>
          <a:bodyPr wrap="square">
            <a:spAutoFit/>
          </a:bodyPr>
          <a:lstStyle/>
          <a:p>
            <a:pPr marL="285750" lvl="0" indent="-285750">
              <a:buFont typeface="Arial" pitchFamily="34" charset="0"/>
              <a:buChar char="•"/>
            </a:pPr>
            <a:r>
              <a:rPr lang="en-US" sz="2400" dirty="0">
                <a:latin typeface="Times New Roman" pitchFamily="18" charset="0"/>
                <a:cs typeface="Times New Roman" pitchFamily="18" charset="0"/>
              </a:rPr>
              <a:t>Most of data belong to month 6 and 7, followed my month 8.</a:t>
            </a:r>
          </a:p>
          <a:p>
            <a:pPr marL="285750" lvl="0" indent="-285750">
              <a:buFont typeface="Arial" pitchFamily="34" charset="0"/>
              <a:buChar char="•"/>
            </a:pPr>
            <a:r>
              <a:rPr lang="en-US" sz="2400" dirty="0">
                <a:latin typeface="Times New Roman" pitchFamily="18" charset="0"/>
                <a:cs typeface="Times New Roman" pitchFamily="18" charset="0"/>
              </a:rPr>
              <a:t>We can see very few defaulter in month 8.</a:t>
            </a:r>
          </a:p>
        </p:txBody>
      </p:sp>
    </p:spTree>
    <p:extLst>
      <p:ext uri="{BB962C8B-B14F-4D97-AF65-F5344CB8AC3E}">
        <p14:creationId xmlns:p14="http://schemas.microsoft.com/office/powerpoint/2010/main" val="607180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09602" y="5256942"/>
            <a:ext cx="7696198" cy="1015663"/>
          </a:xfrm>
          <a:prstGeom prst="rect">
            <a:avLst/>
          </a:prstGeom>
        </p:spPr>
        <p:txBody>
          <a:bodyPr wrap="square">
            <a:spAutoFit/>
          </a:bodyPr>
          <a:lstStyle/>
          <a:p>
            <a:pPr marL="342900" lvl="0" indent="-342900">
              <a:buFont typeface="Wingdings" pitchFamily="2" charset="2"/>
              <a:buChar char="q"/>
            </a:pPr>
            <a:r>
              <a:rPr lang="en-IN" sz="2000" dirty="0">
                <a:latin typeface="Times New Roman" pitchFamily="18" charset="0"/>
                <a:cs typeface="Times New Roman" pitchFamily="18" charset="0"/>
              </a:rPr>
              <a:t>Maximum number of loans taken by the people is 50 and the Average loan amount is equivalent to 300.</a:t>
            </a:r>
            <a:endParaRPr lang="en-US" sz="2000" dirty="0">
              <a:latin typeface="Times New Roman" pitchFamily="18" charset="0"/>
              <a:cs typeface="Times New Roman" pitchFamily="18" charset="0"/>
            </a:endParaRPr>
          </a:p>
          <a:p>
            <a:pPr marL="342900" lvl="0" indent="-342900">
              <a:buFont typeface="Wingdings" pitchFamily="2" charset="2"/>
              <a:buChar char="q"/>
            </a:pPr>
            <a:r>
              <a:rPr lang="en-IN" sz="2000" dirty="0">
                <a:latin typeface="Times New Roman" pitchFamily="18" charset="0"/>
                <a:cs typeface="Times New Roman" pitchFamily="18" charset="0"/>
              </a:rPr>
              <a:t>Minimum number of loans taken by the people is 0.</a:t>
            </a:r>
            <a:endParaRPr lang="en-US" sz="2000" dirty="0">
              <a:latin typeface="Times New Roman" pitchFamily="18" charset="0"/>
              <a:cs typeface="Times New Roman" pitchFamily="18" charset="0"/>
            </a:endParaRPr>
          </a:p>
        </p:txBody>
      </p:sp>
      <p:sp>
        <p:nvSpPr>
          <p:cNvPr id="3" name="Rectangle 2"/>
          <p:cNvSpPr/>
          <p:nvPr/>
        </p:nvSpPr>
        <p:spPr>
          <a:xfrm>
            <a:off x="609601" y="533400"/>
            <a:ext cx="7791148" cy="1200329"/>
          </a:xfrm>
          <a:prstGeom prst="rect">
            <a:avLst/>
          </a:prstGeom>
        </p:spPr>
        <p:txBody>
          <a:bodyPr wrap="square">
            <a:spAutoFit/>
          </a:bodyPr>
          <a:lstStyle/>
          <a:p>
            <a:pPr marL="342900" lvl="0" indent="-342900">
              <a:buFont typeface="Wingdings" pitchFamily="2" charset="2"/>
              <a:buChar char="v"/>
            </a:pPr>
            <a:r>
              <a:rPr lang="en-IN" sz="2400" b="1" dirty="0"/>
              <a:t>The Analysis of Number of loans </a:t>
            </a:r>
            <a:r>
              <a:rPr lang="en-IN" sz="2400" b="1" dirty="0" err="1"/>
              <a:t>vs</a:t>
            </a:r>
            <a:r>
              <a:rPr lang="en-IN" sz="2400" b="1" dirty="0"/>
              <a:t> Amount of loan</a:t>
            </a:r>
            <a:endParaRPr lang="en-US" sz="2400" b="1" dirty="0"/>
          </a:p>
          <a:p>
            <a:pPr marL="342900" indent="-342900">
              <a:buFont typeface="Wingdings" pitchFamily="2" charset="2"/>
              <a:buChar char="v"/>
            </a:pPr>
            <a:r>
              <a:rPr lang="en-IN" sz="2400" b="1" dirty="0"/>
              <a:t> </a:t>
            </a:r>
            <a:endParaRPr lang="en-US" sz="2400" b="1" dirty="0"/>
          </a:p>
        </p:txBody>
      </p:sp>
      <p:pic>
        <p:nvPicPr>
          <p:cNvPr id="9" name="Content Placeholder 8"/>
          <p:cNvPicPr>
            <a:picLocks noGrp="1"/>
          </p:cNvPicPr>
          <p:nvPr>
            <p:ph sz="quarter" idx="1"/>
          </p:nvPr>
        </p:nvPicPr>
        <p:blipFill rotWithShape="1">
          <a:blip r:embed="rId2"/>
          <a:srcRect l="13342" t="28398" r="10484" b="5882"/>
          <a:stretch/>
        </p:blipFill>
        <p:spPr bwMode="auto">
          <a:xfrm>
            <a:off x="609601" y="1447800"/>
            <a:ext cx="7467600" cy="362228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14710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85800" y="457200"/>
            <a:ext cx="7772400" cy="954107"/>
          </a:xfrm>
          <a:prstGeom prst="rect">
            <a:avLst/>
          </a:prstGeom>
        </p:spPr>
        <p:txBody>
          <a:bodyPr wrap="square">
            <a:spAutoFit/>
          </a:bodyPr>
          <a:lstStyle/>
          <a:p>
            <a:pPr marL="457200" indent="-457200">
              <a:buFont typeface="Wingdings" pitchFamily="2" charset="2"/>
              <a:buChar char="v"/>
            </a:pPr>
            <a:r>
              <a:rPr lang="en-IN" sz="2800" b="1" dirty="0"/>
              <a:t>The Analysis of Amount of loan taken by the user in last 30 days.</a:t>
            </a:r>
            <a:endParaRPr lang="en-US" sz="2800" b="1" dirty="0"/>
          </a:p>
        </p:txBody>
      </p:sp>
      <p:pic>
        <p:nvPicPr>
          <p:cNvPr id="5" name="Content Placeholder 4"/>
          <p:cNvPicPr>
            <a:picLocks noGrp="1"/>
          </p:cNvPicPr>
          <p:nvPr>
            <p:ph sz="quarter" idx="1"/>
          </p:nvPr>
        </p:nvPicPr>
        <p:blipFill rotWithShape="1">
          <a:blip r:embed="rId2"/>
          <a:srcRect l="13517" t="33034" r="20439" b="11843"/>
          <a:stretch/>
        </p:blipFill>
        <p:spPr bwMode="auto">
          <a:xfrm>
            <a:off x="709353" y="1905000"/>
            <a:ext cx="7467600" cy="3659680"/>
          </a:xfrm>
          <a:prstGeom prst="rect">
            <a:avLst/>
          </a:prstGeom>
          <a:ln>
            <a:noFill/>
          </a:ln>
          <a:extLst>
            <a:ext uri="{53640926-AAD7-44D8-BBD7-CCE9431645EC}">
              <a14:shadowObscured xmlns:a14="http://schemas.microsoft.com/office/drawing/2010/main"/>
            </a:ext>
          </a:extLst>
        </p:spPr>
      </p:pic>
      <p:sp>
        <p:nvSpPr>
          <p:cNvPr id="3" name="Rectangle 2"/>
          <p:cNvSpPr/>
          <p:nvPr/>
        </p:nvSpPr>
        <p:spPr>
          <a:xfrm>
            <a:off x="685800" y="5791200"/>
            <a:ext cx="8001000" cy="369332"/>
          </a:xfrm>
          <a:prstGeom prst="rect">
            <a:avLst/>
          </a:prstGeom>
        </p:spPr>
        <p:txBody>
          <a:bodyPr wrap="square">
            <a:spAutoFit/>
          </a:bodyPr>
          <a:lstStyle/>
          <a:p>
            <a:pPr marL="285750" lvl="0" indent="-285750">
              <a:buFont typeface="Wingdings" pitchFamily="2" charset="2"/>
              <a:buChar char="v"/>
            </a:pPr>
            <a:r>
              <a:rPr lang="en-IN" b="1" dirty="0"/>
              <a:t>Very few defaulter in customers who take loan in amount of 12.</a:t>
            </a:r>
            <a:endParaRPr lang="en-US" dirty="0"/>
          </a:p>
        </p:txBody>
      </p:sp>
    </p:spTree>
    <p:extLst>
      <p:ext uri="{BB962C8B-B14F-4D97-AF65-F5344CB8AC3E}">
        <p14:creationId xmlns:p14="http://schemas.microsoft.com/office/powerpoint/2010/main" val="1023605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1000" y="228600"/>
            <a:ext cx="8077200" cy="954107"/>
          </a:xfrm>
          <a:prstGeom prst="rect">
            <a:avLst/>
          </a:prstGeom>
        </p:spPr>
        <p:txBody>
          <a:bodyPr wrap="square">
            <a:spAutoFit/>
          </a:bodyPr>
          <a:lstStyle/>
          <a:p>
            <a:pPr marL="457200" lvl="0" indent="-457200">
              <a:buFont typeface="Wingdings" pitchFamily="2" charset="2"/>
              <a:buChar char="v"/>
            </a:pPr>
            <a:r>
              <a:rPr lang="en-IN" sz="2800" b="1" dirty="0"/>
              <a:t>The Analysis of Maximum amount of loan taken by people in the last 30 days</a:t>
            </a:r>
            <a:endParaRPr lang="en-US" sz="2800" b="1" dirty="0">
              <a:latin typeface="Times New Roman" pitchFamily="18" charset="0"/>
              <a:cs typeface="Times New Roman" pitchFamily="18" charset="0"/>
            </a:endParaRPr>
          </a:p>
        </p:txBody>
      </p:sp>
      <p:pic>
        <p:nvPicPr>
          <p:cNvPr id="7" name="Content Placeholder 6"/>
          <p:cNvPicPr>
            <a:picLocks noGrp="1"/>
          </p:cNvPicPr>
          <p:nvPr>
            <p:ph sz="quarter" idx="1"/>
          </p:nvPr>
        </p:nvPicPr>
        <p:blipFill rotWithShape="1">
          <a:blip r:embed="rId2"/>
          <a:srcRect l="24283" t="24543" r="33525" b="14402"/>
          <a:stretch/>
        </p:blipFill>
        <p:spPr bwMode="auto">
          <a:xfrm>
            <a:off x="1027884" y="1600200"/>
            <a:ext cx="6783432" cy="446629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42261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85800"/>
            <a:ext cx="7315200" cy="830997"/>
          </a:xfrm>
          <a:prstGeom prst="rect">
            <a:avLst/>
          </a:prstGeom>
        </p:spPr>
        <p:txBody>
          <a:bodyPr wrap="square">
            <a:spAutoFit/>
          </a:bodyPr>
          <a:lstStyle/>
          <a:p>
            <a:pPr marL="285750" indent="-285750">
              <a:buFont typeface="Wingdings" pitchFamily="2" charset="2"/>
              <a:buChar char="v"/>
            </a:pPr>
            <a:r>
              <a:rPr lang="en-IN" sz="2400" b="1" dirty="0">
                <a:latin typeface="Times New Roman" pitchFamily="18" charset="0"/>
                <a:cs typeface="Times New Roman" pitchFamily="18" charset="0"/>
              </a:rPr>
              <a:t>The </a:t>
            </a:r>
            <a:r>
              <a:rPr lang="en-IN" sz="2400" b="1" dirty="0" smtClean="0">
                <a:latin typeface="Times New Roman" pitchFamily="18" charset="0"/>
                <a:cs typeface="Times New Roman" pitchFamily="18" charset="0"/>
              </a:rPr>
              <a:t>Analysis </a:t>
            </a:r>
            <a:r>
              <a:rPr lang="en-US" sz="2400" b="1" dirty="0" smtClean="0"/>
              <a:t>Maximum </a:t>
            </a:r>
            <a:r>
              <a:rPr lang="en-US" sz="2400" b="1" dirty="0"/>
              <a:t>amount of loan taken by people in the last 90 days</a:t>
            </a:r>
            <a:endParaRPr lang="en-US" sz="2400" b="1" dirty="0"/>
          </a:p>
        </p:txBody>
      </p:sp>
      <p:pic>
        <p:nvPicPr>
          <p:cNvPr id="5" name="Picture 4"/>
          <p:cNvPicPr/>
          <p:nvPr/>
        </p:nvPicPr>
        <p:blipFill rotWithShape="1">
          <a:blip r:embed="rId2"/>
          <a:srcRect l="8894" t="28981" r="18125" b="11270"/>
          <a:stretch/>
        </p:blipFill>
        <p:spPr bwMode="auto">
          <a:xfrm>
            <a:off x="533400" y="2057400"/>
            <a:ext cx="7315200" cy="3962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83581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533400"/>
            <a:ext cx="7645660" cy="1138773"/>
          </a:xfrm>
          <a:prstGeom prst="rect">
            <a:avLst/>
          </a:prstGeom>
        </p:spPr>
        <p:txBody>
          <a:bodyPr wrap="square">
            <a:spAutoFit/>
          </a:bodyPr>
          <a:lstStyle/>
          <a:p>
            <a:pPr marL="285750" indent="-285750">
              <a:buFont typeface="Arial" pitchFamily="34" charset="0"/>
              <a:buChar char="•"/>
            </a:pPr>
            <a:r>
              <a:rPr lang="en-IN" sz="4000" dirty="0"/>
              <a:t>Feature </a:t>
            </a:r>
            <a:r>
              <a:rPr lang="en-IN" sz="4000" dirty="0" smtClean="0"/>
              <a:t>Engineering</a:t>
            </a:r>
          </a:p>
          <a:p>
            <a:pPr marL="457200" indent="-457200">
              <a:buFont typeface="Wingdings" pitchFamily="2" charset="2"/>
              <a:buChar char="v"/>
            </a:pPr>
            <a:r>
              <a:rPr lang="en-IN" sz="2800" b="1" dirty="0" smtClean="0"/>
              <a:t> Outliers</a:t>
            </a:r>
            <a:r>
              <a:rPr lang="en-IN" sz="2400" b="1" dirty="0" smtClean="0"/>
              <a:t> </a:t>
            </a:r>
            <a:r>
              <a:rPr lang="en-IN" sz="2400" b="1" dirty="0"/>
              <a:t>detection &amp; removal</a:t>
            </a:r>
            <a:endParaRPr lang="en-US" sz="24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a:t>Z-score method results in huge data loss of 23.42 %, which we cannot afford.</a:t>
            </a:r>
          </a:p>
          <a:p>
            <a:pPr marL="0" indent="0">
              <a:buNone/>
            </a:pPr>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439" t="30227" r="27294" b="36363"/>
          <a:stretch/>
        </p:blipFill>
        <p:spPr bwMode="auto">
          <a:xfrm>
            <a:off x="355340" y="2667000"/>
            <a:ext cx="850952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6470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57711"/>
            <a:ext cx="6096000" cy="461665"/>
          </a:xfrm>
          <a:prstGeom prst="rect">
            <a:avLst/>
          </a:prstGeom>
        </p:spPr>
        <p:txBody>
          <a:bodyPr wrap="square">
            <a:spAutoFit/>
          </a:bodyPr>
          <a:lstStyle/>
          <a:p>
            <a:pPr marL="342900" lvl="0" indent="-342900">
              <a:buFont typeface="Wingdings" pitchFamily="2" charset="2"/>
              <a:buChar char="v"/>
            </a:pPr>
            <a:r>
              <a:rPr lang="en-US" sz="2400" b="1" dirty="0"/>
              <a:t>Checking and Removing </a:t>
            </a:r>
            <a:r>
              <a:rPr lang="en-US" sz="2400" b="1" dirty="0" err="1"/>
              <a:t>Skewness</a:t>
            </a:r>
            <a:endParaRPr lang="en-US" sz="2400" b="1" dirty="0"/>
          </a:p>
        </p:txBody>
      </p:sp>
      <p:pic>
        <p:nvPicPr>
          <p:cNvPr id="5" name="Content Placeholder 4"/>
          <p:cNvPicPr>
            <a:picLocks noGrp="1"/>
          </p:cNvPicPr>
          <p:nvPr>
            <p:ph sz="quarter" idx="1"/>
          </p:nvPr>
        </p:nvPicPr>
        <p:blipFill rotWithShape="1">
          <a:blip r:embed="rId2"/>
          <a:srcRect l="14368" t="17038" r="11967" b="25963"/>
          <a:stretch/>
        </p:blipFill>
        <p:spPr bwMode="auto">
          <a:xfrm>
            <a:off x="304800" y="1204531"/>
            <a:ext cx="7467600" cy="3248610"/>
          </a:xfrm>
          <a:prstGeom prst="rect">
            <a:avLst/>
          </a:prstGeom>
          <a:ln>
            <a:noFill/>
          </a:ln>
          <a:extLst>
            <a:ext uri="{53640926-AAD7-44D8-BBD7-CCE9431645EC}">
              <a14:shadowObscured xmlns:a14="http://schemas.microsoft.com/office/drawing/2010/main"/>
            </a:ext>
          </a:extLst>
        </p:spPr>
      </p:pic>
      <p:sp>
        <p:nvSpPr>
          <p:cNvPr id="6" name="Rectangle 5"/>
          <p:cNvSpPr/>
          <p:nvPr/>
        </p:nvSpPr>
        <p:spPr>
          <a:xfrm>
            <a:off x="228600" y="4648200"/>
            <a:ext cx="8686800" cy="646331"/>
          </a:xfrm>
          <a:prstGeom prst="rect">
            <a:avLst/>
          </a:prstGeom>
        </p:spPr>
        <p:txBody>
          <a:bodyPr wrap="square">
            <a:spAutoFit/>
          </a:bodyPr>
          <a:lstStyle/>
          <a:p>
            <a:pPr marL="285750" lvl="0" indent="-285750">
              <a:buFont typeface="Wingdings" pitchFamily="2" charset="2"/>
              <a:buChar char="Ø"/>
            </a:pPr>
            <a:r>
              <a:rPr lang="en-IN" dirty="0"/>
              <a:t>since the </a:t>
            </a:r>
            <a:r>
              <a:rPr lang="en-IN" dirty="0" err="1"/>
              <a:t>skewness</a:t>
            </a:r>
            <a:r>
              <a:rPr lang="en-IN" dirty="0"/>
              <a:t> is not reduced much in square root transformation again performing cube root transformation on same data</a:t>
            </a:r>
            <a:endParaRPr lang="en-US" dirty="0"/>
          </a:p>
        </p:txBody>
      </p:sp>
    </p:spTree>
    <p:extLst>
      <p:ext uri="{BB962C8B-B14F-4D97-AF65-F5344CB8AC3E}">
        <p14:creationId xmlns:p14="http://schemas.microsoft.com/office/powerpoint/2010/main" val="1968801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568036"/>
            <a:ext cx="4495800" cy="400110"/>
          </a:xfrm>
          <a:prstGeom prst="rect">
            <a:avLst/>
          </a:prstGeom>
        </p:spPr>
        <p:txBody>
          <a:bodyPr wrap="square">
            <a:spAutoFit/>
          </a:bodyPr>
          <a:lstStyle/>
          <a:p>
            <a:pPr marL="342900" indent="-342900">
              <a:buFont typeface="Wingdings" pitchFamily="2" charset="2"/>
              <a:buChar char="v"/>
            </a:pPr>
            <a:r>
              <a:rPr lang="en-US" sz="2000" b="1" dirty="0"/>
              <a:t>CORRELATION</a:t>
            </a:r>
            <a:endParaRPr lang="en-US" sz="2000" dirty="0"/>
          </a:p>
        </p:txBody>
      </p:sp>
      <p:pic>
        <p:nvPicPr>
          <p:cNvPr id="5" name="Content Placeholder 4"/>
          <p:cNvPicPr>
            <a:picLocks noGrp="1"/>
          </p:cNvPicPr>
          <p:nvPr>
            <p:ph sz="quarter" idx="1"/>
          </p:nvPr>
        </p:nvPicPr>
        <p:blipFill rotWithShape="1">
          <a:blip r:embed="rId2"/>
          <a:srcRect l="7298" t="13387" r="6266" b="4869"/>
          <a:stretch/>
        </p:blipFill>
        <p:spPr bwMode="auto">
          <a:xfrm>
            <a:off x="152400" y="937666"/>
            <a:ext cx="8077200" cy="50292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6530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1143000"/>
          </a:xfrm>
        </p:spPr>
        <p:txBody>
          <a:bodyPr>
            <a:normAutofit/>
          </a:bodyPr>
          <a:lstStyle/>
          <a:p>
            <a:r>
              <a:rPr lang="en-IN" b="1" dirty="0" smtClean="0"/>
              <a:t>             ACKNOWLEDGMENT</a:t>
            </a:r>
            <a:r>
              <a:rPr lang="en-US" dirty="0"/>
              <a:t/>
            </a:r>
            <a:br>
              <a:rPr lang="en-US" dirty="0"/>
            </a:br>
            <a:endParaRPr lang="en-US" dirty="0"/>
          </a:p>
        </p:txBody>
      </p:sp>
      <p:sp>
        <p:nvSpPr>
          <p:cNvPr id="3" name="Content Placeholder 2"/>
          <p:cNvSpPr>
            <a:spLocks noGrp="1"/>
          </p:cNvSpPr>
          <p:nvPr>
            <p:ph sz="quarter" idx="1"/>
          </p:nvPr>
        </p:nvSpPr>
        <p:spPr>
          <a:xfrm>
            <a:off x="457200" y="1066800"/>
            <a:ext cx="8229600" cy="5638800"/>
          </a:xfrm>
        </p:spPr>
        <p:txBody>
          <a:bodyPr>
            <a:normAutofit fontScale="92500" lnSpcReduction="10000"/>
          </a:bodyPr>
          <a:lstStyle/>
          <a:p>
            <a:pPr marL="0" indent="0">
              <a:buNone/>
            </a:pPr>
            <a:endParaRPr lang="en-US" dirty="0"/>
          </a:p>
          <a:p>
            <a:pPr marL="0" indent="0" algn="just">
              <a:buNone/>
            </a:pPr>
            <a:r>
              <a:rPr lang="en-IN" sz="2200" dirty="0">
                <a:latin typeface="Times New Roman" pitchFamily="18" charset="0"/>
                <a:cs typeface="Times New Roman" pitchFamily="18" charset="0"/>
              </a:rPr>
              <a:t>First I would like to thank the Almighty for his wonderful presence </a:t>
            </a:r>
            <a:r>
              <a:rPr lang="en-IN" sz="2200" dirty="0" smtClean="0">
                <a:latin typeface="Times New Roman" pitchFamily="18" charset="0"/>
                <a:cs typeface="Times New Roman" pitchFamily="18" charset="0"/>
              </a:rPr>
              <a:t>with me </a:t>
            </a:r>
            <a:r>
              <a:rPr lang="en-IN" sz="2200" dirty="0">
                <a:latin typeface="Times New Roman" pitchFamily="18" charset="0"/>
                <a:cs typeface="Times New Roman" pitchFamily="18" charset="0"/>
              </a:rPr>
              <a:t>throughout this project and helped me to make it as a successful one.</a:t>
            </a:r>
            <a:r>
              <a:rPr lang="en-US" sz="2200" dirty="0">
                <a:latin typeface="Times New Roman" pitchFamily="18" charset="0"/>
                <a:cs typeface="Times New Roman" pitchFamily="18" charset="0"/>
              </a:rPr>
              <a:t> For my internship I had the pleasure of working at FILP ROBO Was a great chance for acquired knowledge, personal and Professional development. I extend whole hearted thanks to FILP ROBO under whom I worked and learned a lot and for enlightening me with their knowledge and experience to grow with the corporate working</a:t>
            </a:r>
          </a:p>
          <a:p>
            <a:pPr marL="0" indent="0" algn="just">
              <a:buNone/>
            </a:pPr>
            <a:r>
              <a:rPr lang="en-IN" sz="2200" dirty="0">
                <a:latin typeface="Times New Roman" pitchFamily="18" charset="0"/>
                <a:cs typeface="Times New Roman" pitchFamily="18" charset="0"/>
              </a:rPr>
              <a:t>                              This is a great pleasure to express my deep sense of gratitude and thanks to SME for his valuable ideas, instantaneous help, effective support and continued encouragement which enabled for the successful completion of the project. </a:t>
            </a:r>
            <a:r>
              <a:rPr lang="en-IN" sz="2200" dirty="0" smtClean="0">
                <a:latin typeface="Times New Roman" pitchFamily="18" charset="0"/>
                <a:cs typeface="Times New Roman" pitchFamily="18" charset="0"/>
              </a:rPr>
              <a:t>These </a:t>
            </a:r>
            <a:r>
              <a:rPr lang="en-IN" sz="2200" dirty="0">
                <a:latin typeface="Times New Roman" pitchFamily="18" charset="0"/>
                <a:cs typeface="Times New Roman" pitchFamily="18" charset="0"/>
              </a:rPr>
              <a:t>are the following website which I referred for the references.</a:t>
            </a:r>
            <a:endParaRPr lang="en-US" sz="2200" dirty="0">
              <a:latin typeface="Times New Roman" pitchFamily="18" charset="0"/>
              <a:cs typeface="Times New Roman" pitchFamily="18" charset="0"/>
            </a:endParaRPr>
          </a:p>
          <a:p>
            <a:pPr lvl="0" algn="just"/>
            <a:r>
              <a:rPr lang="en-IN" sz="2200" u="sng" dirty="0">
                <a:latin typeface="Times New Roman" pitchFamily="18" charset="0"/>
                <a:cs typeface="Times New Roman" pitchFamily="18" charset="0"/>
                <a:hlinkClick r:id="rId2"/>
              </a:rPr>
              <a:t>https://scikit-learn.org/</a:t>
            </a:r>
            <a:endParaRPr lang="en-US" sz="2200" dirty="0">
              <a:latin typeface="Times New Roman" pitchFamily="18" charset="0"/>
              <a:cs typeface="Times New Roman" pitchFamily="18" charset="0"/>
            </a:endParaRPr>
          </a:p>
          <a:p>
            <a:pPr lvl="0" algn="just"/>
            <a:r>
              <a:rPr lang="en-IN" sz="2200" u="sng" dirty="0">
                <a:latin typeface="Times New Roman" pitchFamily="18" charset="0"/>
                <a:cs typeface="Times New Roman" pitchFamily="18" charset="0"/>
                <a:hlinkClick r:id="rId3"/>
              </a:rPr>
              <a:t>https://kaggle.com</a:t>
            </a:r>
            <a:endParaRPr lang="en-US" sz="2200" dirty="0">
              <a:latin typeface="Times New Roman" pitchFamily="18" charset="0"/>
              <a:cs typeface="Times New Roman" pitchFamily="18" charset="0"/>
            </a:endParaRPr>
          </a:p>
          <a:p>
            <a:pPr lvl="0" algn="just"/>
            <a:r>
              <a:rPr lang="en-IN" sz="2200" u="sng" dirty="0">
                <a:latin typeface="Times New Roman" pitchFamily="18" charset="0"/>
                <a:cs typeface="Times New Roman" pitchFamily="18" charset="0"/>
                <a:hlinkClick r:id="rId4"/>
              </a:rPr>
              <a:t>www.google.com</a:t>
            </a:r>
            <a:endParaRPr lang="en-US" sz="2200" dirty="0">
              <a:latin typeface="Times New Roman" pitchFamily="18" charset="0"/>
              <a:cs typeface="Times New Roman" pitchFamily="18" charset="0"/>
            </a:endParaRPr>
          </a:p>
          <a:p>
            <a:pPr lvl="0" algn="just"/>
            <a:r>
              <a:rPr lang="en-IN" sz="2200" u="sng" dirty="0">
                <a:solidFill>
                  <a:schemeClr val="accent1">
                    <a:lumMod val="75000"/>
                  </a:schemeClr>
                </a:solidFill>
                <a:latin typeface="Times New Roman" pitchFamily="18" charset="0"/>
                <a:cs typeface="Times New Roman" pitchFamily="18" charset="0"/>
              </a:rPr>
              <a:t>www.geeksforgeeks.org</a:t>
            </a:r>
            <a:endParaRPr lang="en-US" sz="2200" dirty="0">
              <a:solidFill>
                <a:schemeClr val="accent1">
                  <a:lumMod val="75000"/>
                </a:schemeClr>
              </a:solidFill>
              <a:latin typeface="Times New Roman" pitchFamily="18" charset="0"/>
              <a:cs typeface="Times New Roman" pitchFamily="18" charset="0"/>
            </a:endParaRPr>
          </a:p>
          <a:p>
            <a:pPr marL="0" indent="0">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533400"/>
            <a:ext cx="6934200" cy="523220"/>
          </a:xfrm>
          <a:prstGeom prst="rect">
            <a:avLst/>
          </a:prstGeom>
        </p:spPr>
        <p:txBody>
          <a:bodyPr wrap="square">
            <a:spAutoFit/>
          </a:bodyPr>
          <a:lstStyle/>
          <a:p>
            <a:r>
              <a:rPr lang="en-IN" sz="2800" b="1" dirty="0"/>
              <a:t>Handling IMBALANCED DATA</a:t>
            </a:r>
            <a:endParaRPr lang="en-US" sz="2800" b="1"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009" t="17500" r="36352" b="17728"/>
          <a:stretch/>
        </p:blipFill>
        <p:spPr bwMode="auto">
          <a:xfrm>
            <a:off x="381000" y="1280160"/>
            <a:ext cx="7391400" cy="4282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914400" y="5634998"/>
            <a:ext cx="6629400" cy="646331"/>
          </a:xfrm>
          <a:prstGeom prst="rect">
            <a:avLst/>
          </a:prstGeom>
        </p:spPr>
        <p:txBody>
          <a:bodyPr wrap="square">
            <a:spAutoFit/>
          </a:bodyPr>
          <a:lstStyle/>
          <a:p>
            <a:pPr marL="285750" indent="-285750">
              <a:buFont typeface="Wingdings" pitchFamily="2" charset="2"/>
              <a:buChar char="v"/>
            </a:pPr>
            <a:r>
              <a:rPr lang="en-IN" dirty="0"/>
              <a:t>Target Variable label is Imbalanced in nature.</a:t>
            </a:r>
          </a:p>
          <a:p>
            <a:pPr marL="285750" indent="-285750">
              <a:buFont typeface="Wingdings" pitchFamily="2" charset="2"/>
              <a:buChar char="v"/>
            </a:pPr>
            <a:r>
              <a:rPr lang="en-IN" dirty="0" smtClean="0"/>
              <a:t>techniques </a:t>
            </a:r>
            <a:r>
              <a:rPr lang="en-IN" dirty="0"/>
              <a:t>used to oversample minority class.</a:t>
            </a:r>
            <a:endParaRPr lang="en-IN" dirty="0"/>
          </a:p>
        </p:txBody>
      </p:sp>
    </p:spTree>
    <p:extLst>
      <p:ext uri="{BB962C8B-B14F-4D97-AF65-F5344CB8AC3E}">
        <p14:creationId xmlns:p14="http://schemas.microsoft.com/office/powerpoint/2010/main" val="627812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600200"/>
          </a:xfrm>
        </p:spPr>
        <p:txBody>
          <a:bodyPr>
            <a:noAutofit/>
          </a:bodyPr>
          <a:lstStyle/>
          <a:p>
            <a:r>
              <a:rPr lang="en-US" sz="4000" b="1" dirty="0" smtClean="0"/>
              <a:t/>
            </a:r>
            <a:br>
              <a:rPr lang="en-US" sz="4000" b="1" dirty="0" smtClean="0"/>
            </a:br>
            <a:r>
              <a:rPr lang="en-US" sz="4000" b="1" dirty="0" smtClean="0"/>
              <a:t/>
            </a:r>
            <a:br>
              <a:rPr lang="en-US" sz="4000" b="1" dirty="0" smtClean="0"/>
            </a:br>
            <a:r>
              <a:rPr lang="en-US" sz="4000" b="1" dirty="0"/>
              <a:t/>
            </a:r>
            <a:br>
              <a:rPr lang="en-US" sz="4000" b="1" dirty="0"/>
            </a:br>
            <a:r>
              <a:rPr lang="en-US" sz="4000" b="1" dirty="0" smtClean="0"/>
              <a:t/>
            </a:r>
            <a:br>
              <a:rPr lang="en-US" sz="4000" b="1" dirty="0" smtClean="0"/>
            </a:br>
            <a:r>
              <a:rPr lang="en-US" sz="4000" b="1" dirty="0"/>
              <a:t/>
            </a:r>
            <a:br>
              <a:rPr lang="en-US" sz="4000" b="1" dirty="0"/>
            </a:br>
            <a:r>
              <a:rPr lang="en-US" sz="4000" b="1" dirty="0" smtClean="0"/>
              <a:t/>
            </a:r>
            <a:br>
              <a:rPr lang="en-US" sz="4000" b="1" dirty="0" smtClean="0"/>
            </a:br>
            <a:r>
              <a:rPr lang="en-US" sz="4000" b="1" dirty="0"/>
              <a:t/>
            </a:r>
            <a:br>
              <a:rPr lang="en-US" sz="4000" b="1" dirty="0"/>
            </a:br>
            <a:r>
              <a:rPr lang="en-US" sz="4000" b="1" dirty="0" smtClean="0"/>
              <a:t/>
            </a:r>
            <a:br>
              <a:rPr lang="en-US" sz="4000" b="1" dirty="0" smtClean="0"/>
            </a:br>
            <a:r>
              <a:rPr lang="en-US" sz="4000" b="1" dirty="0" smtClean="0"/>
              <a:t>          Observations</a:t>
            </a:r>
            <a:r>
              <a:rPr lang="en-US" sz="4000" dirty="0"/>
              <a:t/>
            </a:r>
            <a:br>
              <a:rPr lang="en-US" sz="4000" dirty="0"/>
            </a:br>
            <a:endParaRPr lang="en-US" sz="4000" dirty="0"/>
          </a:p>
        </p:txBody>
      </p:sp>
      <p:sp>
        <p:nvSpPr>
          <p:cNvPr id="3" name="Content Placeholder 2"/>
          <p:cNvSpPr>
            <a:spLocks noGrp="1"/>
          </p:cNvSpPr>
          <p:nvPr>
            <p:ph sz="quarter" idx="1"/>
          </p:nvPr>
        </p:nvSpPr>
        <p:spPr>
          <a:xfrm>
            <a:off x="457200" y="1066800"/>
            <a:ext cx="8229600" cy="5334000"/>
          </a:xfrm>
        </p:spPr>
        <p:txBody>
          <a:bodyPr>
            <a:normAutofit fontScale="77500" lnSpcReduction="20000"/>
          </a:bodyPr>
          <a:lstStyle/>
          <a:p>
            <a:pPr lvl="0"/>
            <a:r>
              <a:rPr lang="en-IN" dirty="0"/>
              <a:t>Most importantly, the people are paying the amount early or lately and sometimes they might fail to pay within the time frame, but I observed that almost 80% of users are paying the amount within 7-8 days. </a:t>
            </a:r>
            <a:endParaRPr lang="en-IN" dirty="0" smtClean="0"/>
          </a:p>
          <a:p>
            <a:pPr lvl="0"/>
            <a:r>
              <a:rPr lang="en-IN" dirty="0" smtClean="0"/>
              <a:t>It </a:t>
            </a:r>
            <a:r>
              <a:rPr lang="en-IN" dirty="0"/>
              <a:t>is recommended that to extent loan repayment time frame from 5 days to 7 days.</a:t>
            </a:r>
            <a:endParaRPr lang="en-US" dirty="0"/>
          </a:p>
          <a:p>
            <a:pPr lvl="0"/>
            <a:r>
              <a:rPr lang="en-IN" dirty="0"/>
              <a:t>The collected data is only for one Telecom circle area as per Dataset Documentation so that we had dropped that column.</a:t>
            </a:r>
            <a:endParaRPr lang="en-US" dirty="0"/>
          </a:p>
          <a:p>
            <a:pPr lvl="0"/>
            <a:r>
              <a:rPr lang="en-IN" dirty="0"/>
              <a:t>Customer who takes a greater number of loans are non-defaulters (i.e., 98% of the category) as they repay the loan within the given time i.e., 5 days.</a:t>
            </a:r>
            <a:endParaRPr lang="en-US" dirty="0"/>
          </a:p>
          <a:p>
            <a:pPr lvl="0"/>
            <a:r>
              <a:rPr lang="en-US" dirty="0"/>
              <a:t>So here </a:t>
            </a:r>
            <a:r>
              <a:rPr lang="en-US" dirty="0" smtClean="0"/>
              <a:t>'Decision </a:t>
            </a:r>
            <a:r>
              <a:rPr lang="en-US" dirty="0" err="1" smtClean="0"/>
              <a:t>TreeClassifier</a:t>
            </a:r>
            <a:r>
              <a:rPr lang="en-US" dirty="0" smtClean="0"/>
              <a:t> </a:t>
            </a:r>
            <a:r>
              <a:rPr lang="en-US" dirty="0"/>
              <a:t>Model' is the best model out of all model tested above and by looking this we can conclude that our model is predicting around 92% of correct results for Label ‘0’ indicates that the loan has not been </a:t>
            </a:r>
            <a:r>
              <a:rPr lang="en-US" dirty="0" err="1"/>
              <a:t>payed</a:t>
            </a:r>
            <a:r>
              <a:rPr lang="en-US" dirty="0"/>
              <a:t> i.e. defaulter. </a:t>
            </a:r>
          </a:p>
          <a:p>
            <a:pPr lvl="0"/>
            <a:r>
              <a:rPr lang="en-IN" dirty="0"/>
              <a:t>Tendency to pay loan within 5 days is high among customer who take loan many times within month compare to those who take loan 1-2 times.</a:t>
            </a:r>
            <a:endParaRPr lang="en-US" dirty="0"/>
          </a:p>
          <a:p>
            <a:pPr lvl="0"/>
            <a:r>
              <a:rPr lang="en-IN" dirty="0"/>
              <a:t>It is recommended that to extent loan repayment time frame from 5 days to 7 days.</a:t>
            </a:r>
            <a:endParaRPr lang="en-US" dirty="0"/>
          </a:p>
        </p:txBody>
      </p:sp>
    </p:spTree>
    <p:extLst>
      <p:ext uri="{BB962C8B-B14F-4D97-AF65-F5344CB8AC3E}">
        <p14:creationId xmlns:p14="http://schemas.microsoft.com/office/powerpoint/2010/main" val="1691745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a:bodyPr>
          <a:lstStyle/>
          <a:p>
            <a:r>
              <a:rPr lang="en-US" sz="3200" b="1" dirty="0" smtClean="0">
                <a:latin typeface="Times New Roman" pitchFamily="18" charset="0"/>
                <a:cs typeface="Times New Roman" pitchFamily="18" charset="0"/>
              </a:rPr>
              <a:t>                   Conclusion</a:t>
            </a:r>
            <a:endParaRPr lang="en-US" sz="32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143000"/>
            <a:ext cx="8077200" cy="5330952"/>
          </a:xfrm>
        </p:spPr>
        <p:txBody>
          <a:bodyPr>
            <a:normAutofit fontScale="92500"/>
          </a:bodyPr>
          <a:lstStyle/>
          <a:p>
            <a:pPr algn="just">
              <a:lnSpc>
                <a:spcPct val="120000"/>
              </a:lnSpc>
            </a:pPr>
            <a:r>
              <a:rPr lang="en-US" dirty="0"/>
              <a:t> Microfinance has been globally accepted as the preferred medium to reach out to the rural and productive poor with banking services which includes micro credit to help alleviate poverty which is one of the United Nations millennium challenge goals. Micro credit default has been identified to be one of the  major drawbacks of this laudable  initiative  as  it  depletes  these  revolving  funds  and  reduces  investors’  confidence.  </a:t>
            </a:r>
            <a:endParaRPr lang="en-US" dirty="0" smtClean="0"/>
          </a:p>
          <a:p>
            <a:pPr algn="just">
              <a:lnSpc>
                <a:spcPct val="120000"/>
              </a:lnSpc>
            </a:pPr>
            <a:r>
              <a:rPr lang="en-US" dirty="0" smtClean="0"/>
              <a:t>Therefore</a:t>
            </a:r>
            <a:r>
              <a:rPr lang="en-US" dirty="0"/>
              <a:t>,  it  is important  to  understand  the  factors  that  influence  a  loan  beneficiary  to  default  so  that  appropriate countermeasures can be developed to prevent and reduce the incidents of default.</a:t>
            </a:r>
            <a:endParaRPr lang="en-IN" b="0" i="0" dirty="0" smtClean="0">
              <a:solidFill>
                <a:srgbClr val="212121"/>
              </a:solidFill>
              <a:effectLst/>
              <a:latin typeface="Courier New" panose="02070309020205020404" pitchFamily="49" charset="0"/>
            </a:endParaRPr>
          </a:p>
          <a:p>
            <a:pPr marL="0" indent="0" algn="just">
              <a:lnSpc>
                <a:spcPct val="120000"/>
              </a:lnSpc>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5800" y="228600"/>
            <a:ext cx="7315200" cy="1200329"/>
          </a:xfrm>
          <a:prstGeom prst="rect">
            <a:avLst/>
          </a:prstGeom>
        </p:spPr>
        <p:txBody>
          <a:bodyPr wrap="square">
            <a:spAutoFit/>
          </a:bodyPr>
          <a:lstStyle/>
          <a:p>
            <a:r>
              <a:rPr lang="en-IN" sz="3600" dirty="0" smtClean="0">
                <a:latin typeface="Times New Roman" pitchFamily="18" charset="0"/>
                <a:cs typeface="Times New Roman" pitchFamily="18" charset="0"/>
              </a:rPr>
              <a:t>            Limitations and </a:t>
            </a:r>
            <a:r>
              <a:rPr lang="en-IN" sz="3600" dirty="0">
                <a:latin typeface="Times New Roman" pitchFamily="18" charset="0"/>
                <a:cs typeface="Times New Roman" pitchFamily="18" charset="0"/>
              </a:rPr>
              <a:t>Scope</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9" name="Content Placeholder 8"/>
          <p:cNvSpPr>
            <a:spLocks noGrp="1"/>
          </p:cNvSpPr>
          <p:nvPr>
            <p:ph sz="quarter" idx="1"/>
          </p:nvPr>
        </p:nvSpPr>
        <p:spPr>
          <a:xfrm>
            <a:off x="457200" y="1066800"/>
            <a:ext cx="7467600" cy="5407152"/>
          </a:xfrm>
        </p:spPr>
        <p:txBody>
          <a:bodyPr>
            <a:normAutofit lnSpcReduction="10000"/>
          </a:bodyPr>
          <a:lstStyle/>
          <a:p>
            <a:r>
              <a:rPr lang="en-IN" dirty="0"/>
              <a:t> The techniques to increase the speed of the model need to be constructed. In Upcoming days when huge amount of information is accessed as in detailed information in the dataset, the expected results in future are highly correct. For further research anyone desire to expand upon it ought to request different sources of historical data or be a lot of organized in collection knowledge manually over amount of your time to boot.</a:t>
            </a:r>
            <a:endParaRPr lang="en-US" dirty="0"/>
          </a:p>
          <a:p>
            <a:r>
              <a:rPr lang="en-IN" dirty="0"/>
              <a:t>The techniques to increase the speed of the model need to be constructed. The future model can be constructed with the most co related data with the target variable in order to increase the speed of the model.</a:t>
            </a:r>
            <a:endParaRPr lang="en-US" dirty="0"/>
          </a:p>
        </p:txBody>
      </p:sp>
    </p:spTree>
    <p:extLst>
      <p:ext uri="{BB962C8B-B14F-4D97-AF65-F5344CB8AC3E}">
        <p14:creationId xmlns:p14="http://schemas.microsoft.com/office/powerpoint/2010/main" val="4063211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1981200"/>
            <a:ext cx="6172200" cy="1600200"/>
          </a:xfrm>
        </p:spPr>
        <p:txBody>
          <a:bodyPr>
            <a:normAutofit/>
          </a:bodyPr>
          <a:lstStyle/>
          <a:p>
            <a:r>
              <a:rPr lang="en-US" sz="4400" dirty="0" smtClean="0"/>
              <a:t>    THANK </a:t>
            </a:r>
            <a:r>
              <a:rPr lang="en-US" sz="4400" dirty="0"/>
              <a:t>YOU</a:t>
            </a:r>
          </a:p>
        </p:txBody>
      </p:sp>
    </p:spTree>
    <p:extLst>
      <p:ext uri="{BB962C8B-B14F-4D97-AF65-F5344CB8AC3E}">
        <p14:creationId xmlns:p14="http://schemas.microsoft.com/office/powerpoint/2010/main" val="2092237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Business Problem Framing</a:t>
            </a:r>
            <a:r>
              <a:rPr lang="en-US" dirty="0"/>
              <a:t/>
            </a:r>
            <a:br>
              <a:rPr lang="en-US" dirty="0"/>
            </a:br>
            <a:endParaRPr lang="en-US" dirty="0"/>
          </a:p>
        </p:txBody>
      </p:sp>
      <p:sp>
        <p:nvSpPr>
          <p:cNvPr id="3" name="Content Placeholder 2"/>
          <p:cNvSpPr>
            <a:spLocks noGrp="1"/>
          </p:cNvSpPr>
          <p:nvPr>
            <p:ph sz="quarter" idx="1"/>
          </p:nvPr>
        </p:nvSpPr>
        <p:spPr>
          <a:xfrm>
            <a:off x="457200" y="1066800"/>
            <a:ext cx="7772400" cy="5254752"/>
          </a:xfrm>
        </p:spPr>
        <p:txBody>
          <a:bodyPr>
            <a:normAutofit fontScale="85000" lnSpcReduction="20000"/>
          </a:bodyPr>
          <a:lstStyle/>
          <a:p>
            <a:r>
              <a:rPr lang="en-IN" dirty="0"/>
              <a:t> 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endParaRPr lang="en-US" dirty="0"/>
          </a:p>
          <a:p>
            <a:r>
              <a:rPr lang="en-IN" dirty="0"/>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endParaRPr lang="en-US" dirty="0"/>
          </a:p>
          <a:p>
            <a:r>
              <a:rPr lang="en-IN" dirty="0"/>
              <a:t>Today, microfinance is widely accepted as a poverty-reduction tool, representing $70 billion in outstanding loans and a global outreach of 200 million clients</a:t>
            </a:r>
            <a:r>
              <a:rPr lang="en-IN" dirty="0" smtClean="0"/>
              <a:t>.</a:t>
            </a:r>
            <a:endParaRPr lang="en-US" dirty="0"/>
          </a:p>
        </p:txBody>
      </p:sp>
    </p:spTree>
    <p:extLst>
      <p:ext uri="{BB962C8B-B14F-4D97-AF65-F5344CB8AC3E}">
        <p14:creationId xmlns:p14="http://schemas.microsoft.com/office/powerpoint/2010/main" val="3288954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latin typeface="Times New Roman" pitchFamily="18" charset="0"/>
                <a:cs typeface="Times New Roman" pitchFamily="18" charset="0"/>
              </a:rPr>
              <a:t>Motivation for the Problem Undertaken</a:t>
            </a:r>
          </a:p>
        </p:txBody>
      </p:sp>
      <p:sp>
        <p:nvSpPr>
          <p:cNvPr id="3" name="Content Placeholder 2"/>
          <p:cNvSpPr>
            <a:spLocks noGrp="1"/>
          </p:cNvSpPr>
          <p:nvPr>
            <p:ph sz="quarter" idx="1"/>
          </p:nvPr>
        </p:nvSpPr>
        <p:spPr>
          <a:xfrm>
            <a:off x="457200" y="1143000"/>
            <a:ext cx="8229600" cy="5638800"/>
          </a:xfrm>
        </p:spPr>
        <p:txBody>
          <a:bodyPr>
            <a:normAutofit lnSpcReduction="10000"/>
          </a:bodyPr>
          <a:lstStyle/>
          <a:p>
            <a:pPr marL="0" indent="0" algn="just">
              <a:buNone/>
            </a:pPr>
            <a:r>
              <a:rPr lang="en-IN" sz="2100" dirty="0">
                <a:latin typeface="Times New Roman" pitchFamily="18" charset="0"/>
                <a:cs typeface="Times New Roman" pitchFamily="18" charset="0"/>
              </a:rPr>
              <a:t> </a:t>
            </a:r>
            <a:r>
              <a:rPr lang="en-IN" sz="2100" dirty="0" smtClean="0">
                <a:latin typeface="Times New Roman" pitchFamily="18" charset="0"/>
                <a:cs typeface="Times New Roman" pitchFamily="18" charset="0"/>
              </a:rPr>
              <a:t>                           </a:t>
            </a:r>
          </a:p>
          <a:p>
            <a:r>
              <a:rPr lang="en-US" sz="2000" dirty="0"/>
              <a:t>This project includes the real time problem for Microfinance Institution (MFI), and it is related to financial sectors, as I believe that with growing technologies and Idea can make a difference, there are so much in the financial market to explore and </a:t>
            </a:r>
            <a:r>
              <a:rPr lang="en-US" sz="2000" dirty="0" err="1"/>
              <a:t>analyse</a:t>
            </a:r>
            <a:r>
              <a:rPr lang="en-US" sz="2000" dirty="0"/>
              <a:t> and with Data Science the financial world becomes more </a:t>
            </a:r>
            <a:r>
              <a:rPr lang="en-US" sz="2000" dirty="0" smtClean="0"/>
              <a:t>interesting.</a:t>
            </a:r>
          </a:p>
          <a:p>
            <a:r>
              <a:rPr lang="en-US" sz="2000" dirty="0" smtClean="0"/>
              <a:t> </a:t>
            </a:r>
            <a:r>
              <a:rPr lang="en-US" sz="2000" dirty="0"/>
              <a:t>The objective of the project is to prepare a model based on the sample dataset that classifies all loan defaulters and help our client in further investment and improvement in selection of customers. </a:t>
            </a:r>
            <a:endParaRPr lang="en-US" sz="2000" dirty="0" smtClean="0"/>
          </a:p>
          <a:p>
            <a:r>
              <a:rPr lang="en-US" sz="2000" dirty="0" smtClean="0"/>
              <a:t>The </a:t>
            </a:r>
            <a:r>
              <a:rPr lang="en-US" sz="2000" dirty="0"/>
              <a:t>model will be a good way for the management to understand whether the customer will be paying back the loaned amount within 5 days of insurance of loan.</a:t>
            </a:r>
          </a:p>
          <a:p>
            <a:r>
              <a:rPr lang="en-IN" sz="2000" dirty="0"/>
              <a:t>To understand real world problems where Machine Learning and Data Analysis can be applied to help to predict  to make better decisions with the help of which they can gain profit or can be escaped from any loss which otherwise could be possible without the study of data.</a:t>
            </a:r>
            <a:endParaRPr lang="en-US" sz="2000" dirty="0"/>
          </a:p>
        </p:txBody>
      </p:sp>
    </p:spTree>
    <p:extLst>
      <p:ext uri="{BB962C8B-B14F-4D97-AF65-F5344CB8AC3E}">
        <p14:creationId xmlns:p14="http://schemas.microsoft.com/office/powerpoint/2010/main" val="2686513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                     Data Sources</a:t>
            </a: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371600"/>
            <a:ext cx="8229600" cy="5791200"/>
          </a:xfrm>
        </p:spPr>
        <p:txBody>
          <a:bodyPr>
            <a:normAutofit/>
          </a:bodyPr>
          <a:lstStyle/>
          <a:p>
            <a:pPr marL="523875" indent="-342900">
              <a:buClr>
                <a:srgbClr val="7030A0"/>
              </a:buClr>
              <a:buFont typeface="Wingdings" pitchFamily="2" charset="2"/>
              <a:buChar char="v"/>
              <a:tabLst>
                <a:tab pos="269875" algn="l"/>
              </a:tabLst>
            </a:pPr>
            <a:r>
              <a:rPr lang="en-IN" sz="2000" dirty="0"/>
              <a:t>Dataset provide by </a:t>
            </a:r>
            <a:r>
              <a:rPr lang="en-IN" sz="2000" dirty="0" err="1"/>
              <a:t>Fliprobo</a:t>
            </a:r>
            <a:r>
              <a:rPr lang="en-IN" sz="2000" dirty="0"/>
              <a:t> Technologies </a:t>
            </a:r>
            <a:r>
              <a:rPr lang="en-IN" sz="2000" dirty="0" smtClean="0"/>
              <a:t>Ltd. Micro </a:t>
            </a:r>
            <a:r>
              <a:rPr lang="en-IN" sz="2000" dirty="0"/>
              <a:t>Credit Defaulter dataset </a:t>
            </a:r>
            <a:r>
              <a:rPr lang="en-IN" sz="2000" dirty="0" smtClean="0"/>
              <a:t>contain 209593 rows and 37 columns.</a:t>
            </a:r>
          </a:p>
          <a:p>
            <a:pPr marL="523875" indent="-342900">
              <a:buClr>
                <a:srgbClr val="7030A0"/>
              </a:buClr>
              <a:buFont typeface="Wingdings" pitchFamily="2" charset="2"/>
              <a:buChar char="v"/>
              <a:tabLst>
                <a:tab pos="269875" algn="l"/>
              </a:tabLst>
            </a:pPr>
            <a:r>
              <a:rPr lang="en-IN" sz="2000" dirty="0" smtClean="0">
                <a:latin typeface="Times New Roman" pitchFamily="18" charset="0"/>
                <a:cs typeface="Times New Roman" pitchFamily="18" charset="0"/>
              </a:rPr>
              <a:t> </a:t>
            </a:r>
            <a:r>
              <a:rPr lang="en-US" sz="2000" dirty="0"/>
              <a:t>Build a model which can be used to predict in terms of a probability for each loan transaction, whether the customer will be paying back the loaned amount within 5 days of insurance of </a:t>
            </a:r>
            <a:r>
              <a:rPr lang="en-US" sz="2000" dirty="0" smtClean="0"/>
              <a:t>loan</a:t>
            </a:r>
            <a:r>
              <a:rPr lang="en-IN" sz="2000" dirty="0" smtClean="0">
                <a:latin typeface="Times New Roman" pitchFamily="18" charset="0"/>
                <a:cs typeface="Times New Roman" pitchFamily="18" charset="0"/>
              </a:rPr>
              <a:t>. I will start by importing all the necessary libraries that we need for this task and import the dataset.</a:t>
            </a:r>
            <a:endParaRPr lang="en-US" sz="2000" dirty="0" smtClean="0">
              <a:latin typeface="Times New Roman" pitchFamily="18" charset="0"/>
              <a:cs typeface="Times New Roman" pitchFamily="18" charset="0"/>
            </a:endParaRPr>
          </a:p>
          <a:p>
            <a:pPr marL="0" indent="0" algn="just">
              <a:lnSpc>
                <a:spcPct val="150000"/>
              </a:lnSpc>
              <a:buNone/>
            </a:pPr>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1</a:t>
            </a:r>
            <a:r>
              <a:rPr lang="en-IN" sz="2000" dirty="0">
                <a:latin typeface="Times New Roman" pitchFamily="18" charset="0"/>
                <a:cs typeface="Times New Roman" pitchFamily="18" charset="0"/>
              </a:rPr>
              <a:t>) Importing </a:t>
            </a:r>
            <a:r>
              <a:rPr lang="en-IN" sz="2000" dirty="0" smtClean="0">
                <a:latin typeface="Times New Roman" pitchFamily="18" charset="0"/>
                <a:cs typeface="Times New Roman" pitchFamily="18" charset="0"/>
              </a:rPr>
              <a:t>libraries</a:t>
            </a:r>
            <a:endParaRPr lang="en-US" sz="2000" dirty="0" smtClean="0">
              <a:latin typeface="Times New Roman" pitchFamily="18" charset="0"/>
              <a:cs typeface="Times New Roman" pitchFamily="18" charset="0"/>
            </a:endParaRPr>
          </a:p>
          <a:p>
            <a:pPr marL="0" indent="0" algn="just">
              <a:lnSpc>
                <a:spcPct val="150000"/>
              </a:lnSpc>
              <a:buNone/>
            </a:pPr>
            <a:r>
              <a:rPr lang="en-IN" sz="2000" dirty="0" smtClean="0">
                <a:latin typeface="Times New Roman" pitchFamily="18" charset="0"/>
                <a:cs typeface="Times New Roman" pitchFamily="18" charset="0"/>
              </a:rPr>
              <a:t>      2) Importing the </a:t>
            </a:r>
            <a:r>
              <a:rPr lang="en-IN" sz="2000" dirty="0" smtClean="0">
                <a:latin typeface="Times New Roman" pitchFamily="18" charset="0"/>
                <a:cs typeface="Times New Roman" pitchFamily="18" charset="0"/>
              </a:rPr>
              <a:t>dataset</a:t>
            </a:r>
            <a:endParaRPr lang="en-US" sz="2000" dirty="0">
              <a:latin typeface="Times New Roman" pitchFamily="18" charset="0"/>
              <a:cs typeface="Times New Roman" pitchFamily="18" charset="0"/>
            </a:endParaRPr>
          </a:p>
          <a:p>
            <a:pPr algn="just">
              <a:lnSpc>
                <a:spcPct val="150000"/>
              </a:lnSpc>
              <a:buFont typeface="Wingdings" pitchFamily="2" charset="2"/>
              <a:buChar char="v"/>
            </a:pPr>
            <a:r>
              <a:rPr lang="en-IN" sz="2000" dirty="0" smtClean="0">
                <a:latin typeface="Times New Roman" pitchFamily="18" charset="0"/>
                <a:cs typeface="Times New Roman" pitchFamily="18" charset="0"/>
              </a:rPr>
              <a:t>They </a:t>
            </a:r>
            <a:r>
              <a:rPr lang="en-IN" sz="2000" dirty="0">
                <a:latin typeface="Times New Roman" pitchFamily="18" charset="0"/>
                <a:cs typeface="Times New Roman" pitchFamily="18" charset="0"/>
              </a:rPr>
              <a:t>are totally </a:t>
            </a:r>
            <a:r>
              <a:rPr lang="en-IN" sz="2000" dirty="0"/>
              <a:t>209593 rows and 37 columns </a:t>
            </a:r>
            <a:r>
              <a:rPr lang="en-IN" sz="2000" dirty="0" smtClean="0">
                <a:latin typeface="Times New Roman" pitchFamily="18" charset="0"/>
                <a:cs typeface="Times New Roman" pitchFamily="18" charset="0"/>
              </a:rPr>
              <a:t>in </a:t>
            </a:r>
            <a:r>
              <a:rPr lang="en-IN" sz="2000" dirty="0">
                <a:latin typeface="Times New Roman" pitchFamily="18" charset="0"/>
                <a:cs typeface="Times New Roman" pitchFamily="18" charset="0"/>
              </a:rPr>
              <a:t>a </a:t>
            </a:r>
            <a:r>
              <a:rPr lang="en-IN" sz="2000" dirty="0" err="1">
                <a:latin typeface="Times New Roman" pitchFamily="18" charset="0"/>
                <a:cs typeface="Times New Roman" pitchFamily="18" charset="0"/>
              </a:rPr>
              <a:t>csvfile</a:t>
            </a:r>
            <a:r>
              <a:rPr lang="en-IN" sz="2000" dirty="0">
                <a:latin typeface="Times New Roman" pitchFamily="18" charset="0"/>
                <a:cs typeface="Times New Roman" pitchFamily="18" charset="0"/>
              </a:rPr>
              <a:t>. Our target is to find the insights of the data and to do thorough data analysis.</a:t>
            </a:r>
            <a:endParaRPr lang="en-US" sz="20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96381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364" t="15798" r="11006" b="6251"/>
          <a:stretch/>
        </p:blipFill>
        <p:spPr bwMode="auto">
          <a:xfrm>
            <a:off x="304800" y="457200"/>
            <a:ext cx="81534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4384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F9916A-1F17-43B1-A879-3B5B0A4C4883}"/>
              </a:ext>
            </a:extLst>
          </p:cNvPr>
          <p:cNvSpPr>
            <a:spLocks noGrp="1"/>
          </p:cNvSpPr>
          <p:nvPr>
            <p:ph type="title"/>
          </p:nvPr>
        </p:nvSpPr>
        <p:spPr/>
        <p:txBody>
          <a:bodyPr>
            <a:normAutofit/>
          </a:bodyPr>
          <a:lstStyle/>
          <a:p>
            <a:r>
              <a:rPr lang="en-IN" sz="3600" b="1" dirty="0" smtClean="0">
                <a:effectLst/>
                <a:latin typeface="Times New Roman" pitchFamily="18" charset="0"/>
                <a:ea typeface="Calibri" panose="020F0502020204030204" pitchFamily="34" charset="0"/>
                <a:cs typeface="Times New Roman" pitchFamily="18" charset="0"/>
              </a:rPr>
              <a:t>      Data </a:t>
            </a:r>
            <a:r>
              <a:rPr lang="en-IN" sz="3600" b="1" dirty="0">
                <a:effectLst/>
                <a:latin typeface="Times New Roman" pitchFamily="18" charset="0"/>
                <a:ea typeface="Calibri" panose="020F0502020204030204" pitchFamily="34" charset="0"/>
                <a:cs typeface="Times New Roman" pitchFamily="18" charset="0"/>
              </a:rPr>
              <a:t>Pre-processing Done</a:t>
            </a:r>
            <a:r>
              <a:rPr lang="en-IN" sz="4400" dirty="0">
                <a:effectLst/>
                <a:latin typeface="Calibri" panose="020F0502020204030204" pitchFamily="34" charset="0"/>
                <a:ea typeface="Calibri" panose="020F0502020204030204" pitchFamily="34" charset="0"/>
                <a:cs typeface="Times New Roman" panose="02020603050405020304" pitchFamily="18" charset="0"/>
              </a:rPr>
              <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622AF287-9BFA-4269-B26C-BD770A160852}"/>
              </a:ext>
            </a:extLst>
          </p:cNvPr>
          <p:cNvSpPr>
            <a:spLocks noGrp="1"/>
          </p:cNvSpPr>
          <p:nvPr>
            <p:ph sz="quarter" idx="1"/>
          </p:nvPr>
        </p:nvSpPr>
        <p:spPr>
          <a:xfrm>
            <a:off x="457200" y="990600"/>
            <a:ext cx="8229600" cy="5135563"/>
          </a:xfrm>
        </p:spPr>
        <p:txBody>
          <a:bodyPr>
            <a:normAutofit fontScale="85000" lnSpcReduction="10000"/>
          </a:bodyPr>
          <a:lstStyle/>
          <a:p>
            <a:pPr algn="just">
              <a:lnSpc>
                <a:spcPct val="150000"/>
              </a:lnSpc>
            </a:pPr>
            <a:r>
              <a:rPr lang="en-IN" sz="2200" dirty="0">
                <a:latin typeface="Times New Roman" pitchFamily="18" charset="0"/>
                <a:cs typeface="Times New Roman" pitchFamily="18" charset="0"/>
              </a:rPr>
              <a:t>The raw data is taken and performed various steps to reduce </a:t>
            </a:r>
            <a:r>
              <a:rPr lang="en-IN" sz="2200" dirty="0" err="1">
                <a:latin typeface="Times New Roman" pitchFamily="18" charset="0"/>
                <a:cs typeface="Times New Roman" pitchFamily="18" charset="0"/>
              </a:rPr>
              <a:t>skewness</a:t>
            </a:r>
            <a:r>
              <a:rPr lang="en-IN" sz="2200" dirty="0">
                <a:latin typeface="Times New Roman" pitchFamily="18" charset="0"/>
                <a:cs typeface="Times New Roman" pitchFamily="18" charset="0"/>
              </a:rPr>
              <a:t>, outlier, class imbalance and scaling. There were null value was present and removed the values from the dataset. Many outlier removal and </a:t>
            </a:r>
            <a:r>
              <a:rPr lang="en-IN" sz="2200" dirty="0" err="1">
                <a:latin typeface="Times New Roman" pitchFamily="18" charset="0"/>
                <a:cs typeface="Times New Roman" pitchFamily="18" charset="0"/>
              </a:rPr>
              <a:t>skewness</a:t>
            </a:r>
            <a:r>
              <a:rPr lang="en-IN" sz="2200" dirty="0">
                <a:latin typeface="Times New Roman" pitchFamily="18" charset="0"/>
                <a:cs typeface="Times New Roman" pitchFamily="18" charset="0"/>
              </a:rPr>
              <a:t> removal methods are tested and best method is chosen in order to prevent data loss.</a:t>
            </a:r>
            <a:endParaRPr lang="en-US" sz="2200" dirty="0">
              <a:latin typeface="Times New Roman" pitchFamily="18" charset="0"/>
              <a:cs typeface="Times New Roman" pitchFamily="18" charset="0"/>
            </a:endParaRPr>
          </a:p>
          <a:p>
            <a:pPr lvl="0" algn="just">
              <a:lnSpc>
                <a:spcPct val="150000"/>
              </a:lnSpc>
            </a:pPr>
            <a:r>
              <a:rPr lang="en-IN" sz="2200" dirty="0">
                <a:latin typeface="Times New Roman" pitchFamily="18" charset="0"/>
                <a:cs typeface="Times New Roman" pitchFamily="18" charset="0"/>
              </a:rPr>
              <a:t>The dataset contains </a:t>
            </a:r>
            <a:r>
              <a:rPr lang="en-IN" sz="2000" dirty="0">
                <a:latin typeface="Times New Roman" pitchFamily="18" charset="0"/>
                <a:cs typeface="Times New Roman" pitchFamily="18" charset="0"/>
              </a:rPr>
              <a:t>totally </a:t>
            </a:r>
            <a:r>
              <a:rPr lang="en-IN" sz="2000" dirty="0"/>
              <a:t>209593 rows and 37 columns </a:t>
            </a:r>
            <a:endParaRPr lang="en-US" sz="2200" dirty="0">
              <a:latin typeface="Times New Roman" pitchFamily="18" charset="0"/>
              <a:cs typeface="Times New Roman" pitchFamily="18" charset="0"/>
            </a:endParaRPr>
          </a:p>
          <a:p>
            <a:pPr lvl="0" algn="just">
              <a:lnSpc>
                <a:spcPct val="150000"/>
              </a:lnSpc>
            </a:pPr>
            <a:r>
              <a:rPr lang="en-US" sz="2000" dirty="0"/>
              <a:t>Label</a:t>
            </a:r>
            <a:r>
              <a:rPr lang="en-IN" sz="2200" dirty="0" smtClean="0">
                <a:latin typeface="Times New Roman" pitchFamily="18" charset="0"/>
                <a:cs typeface="Times New Roman" pitchFamily="18" charset="0"/>
              </a:rPr>
              <a:t> </a:t>
            </a:r>
            <a:r>
              <a:rPr lang="en-IN" sz="2200" dirty="0">
                <a:latin typeface="Times New Roman" pitchFamily="18" charset="0"/>
                <a:cs typeface="Times New Roman" pitchFamily="18" charset="0"/>
              </a:rPr>
              <a:t>is our dependent variable.</a:t>
            </a:r>
            <a:endParaRPr lang="en-US" sz="2200" dirty="0">
              <a:latin typeface="Times New Roman" pitchFamily="18" charset="0"/>
              <a:cs typeface="Times New Roman" pitchFamily="18" charset="0"/>
            </a:endParaRPr>
          </a:p>
          <a:p>
            <a:pPr lvl="0" algn="just">
              <a:lnSpc>
                <a:spcPct val="150000"/>
              </a:lnSpc>
            </a:pPr>
            <a:r>
              <a:rPr lang="en-IN" sz="2200" dirty="0">
                <a:latin typeface="Times New Roman" pitchFamily="18" charset="0"/>
                <a:cs typeface="Times New Roman" pitchFamily="18" charset="0"/>
              </a:rPr>
              <a:t>Removing </a:t>
            </a:r>
            <a:r>
              <a:rPr lang="en-IN" sz="2200" dirty="0" err="1">
                <a:latin typeface="Times New Roman" pitchFamily="18" charset="0"/>
                <a:cs typeface="Times New Roman" pitchFamily="18" charset="0"/>
              </a:rPr>
              <a:t>irrelavent</a:t>
            </a:r>
            <a:r>
              <a:rPr lang="en-IN" sz="2200" dirty="0">
                <a:latin typeface="Times New Roman" pitchFamily="18" charset="0"/>
                <a:cs typeface="Times New Roman" pitchFamily="18" charset="0"/>
              </a:rPr>
              <a:t> </a:t>
            </a:r>
            <a:r>
              <a:rPr lang="en-IN" sz="2200" dirty="0" smtClean="0">
                <a:latin typeface="Times New Roman" pitchFamily="18" charset="0"/>
                <a:cs typeface="Times New Roman" pitchFamily="18" charset="0"/>
              </a:rPr>
              <a:t>columns</a:t>
            </a:r>
          </a:p>
          <a:p>
            <a:pPr lvl="0" algn="just">
              <a:lnSpc>
                <a:spcPct val="150000"/>
              </a:lnSpc>
            </a:pPr>
            <a:r>
              <a:rPr lang="en-IN" sz="2200" dirty="0" smtClean="0">
                <a:latin typeface="Times New Roman" pitchFamily="18" charset="0"/>
                <a:cs typeface="Times New Roman" pitchFamily="18" charset="0"/>
              </a:rPr>
              <a:t>There </a:t>
            </a:r>
            <a:r>
              <a:rPr lang="en-IN" sz="2200" dirty="0">
                <a:latin typeface="Times New Roman" pitchFamily="18" charset="0"/>
                <a:cs typeface="Times New Roman" pitchFamily="18" charset="0"/>
              </a:rPr>
              <a:t>are no null values in the dataset</a:t>
            </a:r>
            <a:r>
              <a:rPr lang="en-IN" sz="2200" dirty="0" smtClean="0">
                <a:latin typeface="Times New Roman" pitchFamily="18" charset="0"/>
                <a:cs typeface="Times New Roman" pitchFamily="18" charset="0"/>
              </a:rPr>
              <a:t>.</a:t>
            </a:r>
          </a:p>
          <a:p>
            <a:pPr lvl="0" algn="just">
              <a:lnSpc>
                <a:spcPct val="150000"/>
              </a:lnSpc>
            </a:pPr>
            <a:r>
              <a:rPr lang="en-US" sz="2200" dirty="0"/>
              <a:t>Converting all negative values to positive values in above columns</a:t>
            </a:r>
            <a:endParaRPr lang="en-US" sz="2200" dirty="0">
              <a:latin typeface="Times New Roman" pitchFamily="18" charset="0"/>
              <a:cs typeface="Times New Roman" pitchFamily="18" charset="0"/>
            </a:endParaRPr>
          </a:p>
          <a:p>
            <a:pPr lvl="0" algn="just">
              <a:lnSpc>
                <a:spcPct val="150000"/>
              </a:lnSpc>
            </a:pPr>
            <a:r>
              <a:rPr lang="en-IN" sz="2200" dirty="0">
                <a:latin typeface="Times New Roman" pitchFamily="18" charset="0"/>
                <a:cs typeface="Times New Roman" pitchFamily="18" charset="0"/>
              </a:rPr>
              <a:t>Removed empty cells</a:t>
            </a:r>
            <a:endParaRPr lang="en-US" sz="22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1643251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a:bodyPr>
          <a:lstStyle/>
          <a:p>
            <a:pPr lvl="0"/>
            <a:r>
              <a:rPr lang="en-US" sz="3200" b="1" dirty="0" smtClean="0">
                <a:latin typeface="Times New Roman" pitchFamily="18" charset="0"/>
                <a:cs typeface="Times New Roman" pitchFamily="18" charset="0"/>
              </a:rPr>
              <a:t> </a:t>
            </a:r>
            <a:r>
              <a:rPr lang="en-US" sz="3200" b="1" dirty="0">
                <a:latin typeface="Times New Roman" pitchFamily="18" charset="0"/>
                <a:cs typeface="Times New Roman" pitchFamily="18" charset="0"/>
              </a:rPr>
              <a:t>MODEL BUILDING</a:t>
            </a:r>
            <a:endParaRPr lang="en-US" sz="3200" b="1" dirty="0">
              <a:latin typeface="Times New Roman" pitchFamily="18" charset="0"/>
              <a:cs typeface="Times New Roman" pitchFamily="18" charset="0"/>
            </a:endParaRPr>
          </a:p>
        </p:txBody>
      </p:sp>
      <p:sp>
        <p:nvSpPr>
          <p:cNvPr id="5" name="Content Placeholder 4"/>
          <p:cNvSpPr>
            <a:spLocks noGrp="1"/>
          </p:cNvSpPr>
          <p:nvPr>
            <p:ph sz="quarter" idx="1"/>
          </p:nvPr>
        </p:nvSpPr>
        <p:spPr>
          <a:xfrm>
            <a:off x="457200" y="1066800"/>
            <a:ext cx="7467600" cy="5407152"/>
          </a:xfrm>
        </p:spPr>
        <p:txBody>
          <a:bodyPr>
            <a:normAutofit/>
          </a:bodyPr>
          <a:lstStyle/>
          <a:p>
            <a:pPr marL="400050" indent="-285750">
              <a:lnSpc>
                <a:spcPct val="107000"/>
              </a:lnSpc>
              <a:spcAft>
                <a:spcPts val="800"/>
              </a:spcAft>
            </a:pPr>
            <a:r>
              <a:rPr lang="en-IN" sz="2000" b="1" dirty="0">
                <a:effectLst/>
                <a:latin typeface="Times New Roman" pitchFamily="18" charset="0"/>
                <a:ea typeface="Calibri" panose="020F0502020204030204" pitchFamily="34" charset="0"/>
                <a:cs typeface="Times New Roman" pitchFamily="18" charset="0"/>
              </a:rPr>
              <a:t>Regression  Model with following </a:t>
            </a:r>
            <a:r>
              <a:rPr lang="en-IN" sz="2000" b="1" dirty="0" smtClean="0">
                <a:effectLst/>
                <a:latin typeface="Times New Roman" pitchFamily="18" charset="0"/>
                <a:ea typeface="Calibri" panose="020F0502020204030204" pitchFamily="34" charset="0"/>
                <a:cs typeface="Times New Roman" pitchFamily="18" charset="0"/>
              </a:rPr>
              <a:t>algorithms</a:t>
            </a:r>
          </a:p>
          <a:p>
            <a:pPr marL="400050" indent="-285750">
              <a:lnSpc>
                <a:spcPct val="107000"/>
              </a:lnSpc>
              <a:spcAft>
                <a:spcPts val="800"/>
              </a:spcAft>
              <a:buFont typeface="Wingdings" pitchFamily="2" charset="2"/>
              <a:buChar char="q"/>
            </a:pPr>
            <a:r>
              <a:rPr lang="en-US" sz="2000" dirty="0" smtClean="0">
                <a:effectLst/>
                <a:latin typeface="Times New Roman" pitchFamily="18" charset="0"/>
                <a:ea typeface="Calibri" panose="020F0502020204030204" pitchFamily="34" charset="0"/>
                <a:cs typeface="Times New Roman" pitchFamily="18" charset="0"/>
              </a:rPr>
              <a:t>Decision </a:t>
            </a:r>
            <a:r>
              <a:rPr lang="en-US" sz="2000" dirty="0" smtClean="0">
                <a:effectLst/>
                <a:latin typeface="Times New Roman" pitchFamily="18" charset="0"/>
                <a:ea typeface="Calibri" panose="020F0502020204030204" pitchFamily="34" charset="0"/>
                <a:cs typeface="Times New Roman" pitchFamily="18" charset="0"/>
              </a:rPr>
              <a:t>Tree Regression</a:t>
            </a:r>
          </a:p>
          <a:p>
            <a:pPr marL="400050" indent="-285750">
              <a:lnSpc>
                <a:spcPct val="107000"/>
              </a:lnSpc>
              <a:spcAft>
                <a:spcPts val="800"/>
              </a:spcAft>
              <a:buFont typeface="Wingdings" pitchFamily="2" charset="2"/>
              <a:buChar char="q"/>
            </a:pPr>
            <a:r>
              <a:rPr lang="en-US" sz="2000" dirty="0" smtClean="0">
                <a:effectLst/>
                <a:latin typeface="Times New Roman" pitchFamily="18" charset="0"/>
                <a:ea typeface="Calibri" panose="020F0502020204030204" pitchFamily="34" charset="0"/>
                <a:cs typeface="Times New Roman" pitchFamily="18" charset="0"/>
              </a:rPr>
              <a:t>Random forest regression</a:t>
            </a:r>
          </a:p>
          <a:p>
            <a:pPr marL="400050" indent="-285750">
              <a:lnSpc>
                <a:spcPct val="107000"/>
              </a:lnSpc>
              <a:spcAft>
                <a:spcPts val="800"/>
              </a:spcAft>
              <a:buFont typeface="Wingdings" pitchFamily="2" charset="2"/>
              <a:buChar char="q"/>
            </a:pPr>
            <a:r>
              <a:rPr lang="en-US" sz="2000" dirty="0" smtClean="0">
                <a:latin typeface="Times New Roman" pitchFamily="18" charset="0"/>
                <a:ea typeface="Calibri" panose="020F0502020204030204" pitchFamily="34" charset="0"/>
                <a:cs typeface="Times New Roman" pitchFamily="18" charset="0"/>
              </a:rPr>
              <a:t>SVR</a:t>
            </a:r>
          </a:p>
          <a:p>
            <a:pPr marL="400050" lvl="1" indent="-285750">
              <a:lnSpc>
                <a:spcPct val="107000"/>
              </a:lnSpc>
              <a:spcBef>
                <a:spcPts val="600"/>
              </a:spcBef>
              <a:spcAft>
                <a:spcPts val="800"/>
              </a:spcAft>
              <a:buSzPct val="70000"/>
              <a:buFont typeface="Wingdings" pitchFamily="2" charset="2"/>
              <a:buChar char="q"/>
            </a:pPr>
            <a:r>
              <a:rPr lang="en-IN" sz="2000" dirty="0" err="1"/>
              <a:t>KneighborsClassifier</a:t>
            </a:r>
            <a:endParaRPr lang="en-US" sz="2000" dirty="0"/>
          </a:p>
          <a:p>
            <a:pPr marL="400050" lvl="1" indent="-285750">
              <a:lnSpc>
                <a:spcPct val="107000"/>
              </a:lnSpc>
              <a:spcBef>
                <a:spcPts val="600"/>
              </a:spcBef>
              <a:spcAft>
                <a:spcPts val="800"/>
              </a:spcAft>
              <a:buSzPct val="70000"/>
              <a:buFont typeface="Wingdings" pitchFamily="2" charset="2"/>
              <a:buChar char="q"/>
            </a:pPr>
            <a:r>
              <a:rPr lang="en-IN" sz="2000" dirty="0" err="1" smtClean="0"/>
              <a:t>GaussianNB</a:t>
            </a:r>
            <a:endParaRPr lang="en-IN" sz="2000" dirty="0" smtClean="0">
              <a:effectLst/>
              <a:latin typeface="Times New Roman" pitchFamily="18" charset="0"/>
              <a:ea typeface="Calibri" panose="020F0502020204030204" pitchFamily="34" charset="0"/>
              <a:cs typeface="Times New Roman" pitchFamily="18" charset="0"/>
            </a:endParaRPr>
          </a:p>
          <a:p>
            <a:pPr marL="400050" indent="-285750">
              <a:lnSpc>
                <a:spcPct val="107000"/>
              </a:lnSpc>
              <a:spcAft>
                <a:spcPts val="800"/>
              </a:spcAft>
            </a:pPr>
            <a:r>
              <a:rPr lang="en-IN" sz="2000" b="1" dirty="0" smtClean="0">
                <a:effectLst/>
                <a:latin typeface="Times New Roman" pitchFamily="18" charset="0"/>
                <a:ea typeface="Calibri" panose="020F0502020204030204" pitchFamily="34" charset="0"/>
                <a:cs typeface="Times New Roman" pitchFamily="18" charset="0"/>
              </a:rPr>
              <a:t>Evaluation </a:t>
            </a:r>
            <a:r>
              <a:rPr lang="en-IN" sz="2000" b="1" dirty="0">
                <a:effectLst/>
                <a:latin typeface="Times New Roman" pitchFamily="18" charset="0"/>
                <a:ea typeface="Calibri" panose="020F0502020204030204" pitchFamily="34" charset="0"/>
                <a:cs typeface="Times New Roman" pitchFamily="18" charset="0"/>
              </a:rPr>
              <a:t>metrics </a:t>
            </a:r>
          </a:p>
          <a:p>
            <a:pPr lvl="1">
              <a:buFont typeface="Wingdings" pitchFamily="2" charset="2"/>
              <a:buChar char="q"/>
            </a:pPr>
            <a:r>
              <a:rPr lang="en-IN" sz="2000" dirty="0"/>
              <a:t>Accuracy score</a:t>
            </a:r>
            <a:endParaRPr lang="en-US" sz="2000" dirty="0"/>
          </a:p>
          <a:p>
            <a:pPr lvl="1">
              <a:buFont typeface="Wingdings" pitchFamily="2" charset="2"/>
              <a:buChar char="q"/>
            </a:pPr>
            <a:r>
              <a:rPr lang="en-IN" sz="2000" dirty="0" err="1"/>
              <a:t>Precison</a:t>
            </a:r>
            <a:r>
              <a:rPr lang="en-IN" sz="2000" dirty="0"/>
              <a:t>, recall</a:t>
            </a:r>
            <a:endParaRPr lang="en-US" sz="2000" dirty="0"/>
          </a:p>
          <a:p>
            <a:pPr lvl="1">
              <a:buFont typeface="Wingdings" pitchFamily="2" charset="2"/>
              <a:buChar char="q"/>
            </a:pPr>
            <a:r>
              <a:rPr lang="en-IN" sz="2000" dirty="0"/>
              <a:t>AUC,ROC</a:t>
            </a:r>
            <a:endParaRPr lang="en-US" sz="2000" dirty="0"/>
          </a:p>
          <a:p>
            <a:pPr lvl="1">
              <a:buFont typeface="Wingdings" pitchFamily="2" charset="2"/>
              <a:buChar char="q"/>
            </a:pPr>
            <a:r>
              <a:rPr lang="en-IN" sz="2000" dirty="0"/>
              <a:t>F1 score</a:t>
            </a:r>
            <a:endParaRPr lang="en-US" sz="2000"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A047C0-6A94-4B18-857A-ED2DCDF2D648}"/>
              </a:ext>
            </a:extLst>
          </p:cNvPr>
          <p:cNvSpPr>
            <a:spLocks noGrp="1"/>
          </p:cNvSpPr>
          <p:nvPr>
            <p:ph type="title"/>
          </p:nvPr>
        </p:nvSpPr>
        <p:spPr/>
        <p:txBody>
          <a:bodyPr>
            <a:normAutofit fontScale="90000"/>
          </a:bodyPr>
          <a:lstStyle/>
          <a:p>
            <a:r>
              <a:rPr lang="en-IN" dirty="0" smtClean="0">
                <a:latin typeface="Constantia" panose="02030602050306030303" pitchFamily="18" charset="0"/>
                <a:ea typeface="Calibri" panose="020F0502020204030204" pitchFamily="34" charset="0"/>
                <a:cs typeface="Calibri" panose="020F0502020204030204" pitchFamily="34" charset="0"/>
              </a:rPr>
              <a:t/>
            </a:r>
            <a:br>
              <a:rPr lang="en-IN" dirty="0" smtClean="0">
                <a:latin typeface="Constantia" panose="02030602050306030303" pitchFamily="18" charset="0"/>
                <a:ea typeface="Calibri" panose="020F0502020204030204" pitchFamily="34" charset="0"/>
                <a:cs typeface="Calibri" panose="020F0502020204030204" pitchFamily="34" charset="0"/>
              </a:rPr>
            </a:br>
            <a:r>
              <a:rPr lang="en-IN" dirty="0" smtClean="0">
                <a:latin typeface="Constantia" panose="02030602050306030303" pitchFamily="18" charset="0"/>
                <a:ea typeface="Calibri" panose="020F0502020204030204" pitchFamily="34" charset="0"/>
                <a:cs typeface="Calibri" panose="020F0502020204030204" pitchFamily="34" charset="0"/>
              </a:rPr>
              <a:t>    </a:t>
            </a:r>
            <a:br>
              <a:rPr lang="en-IN" dirty="0" smtClean="0">
                <a:latin typeface="Constantia" panose="02030602050306030303" pitchFamily="18" charset="0"/>
                <a:ea typeface="Calibri" panose="020F0502020204030204" pitchFamily="34" charset="0"/>
                <a:cs typeface="Calibri" panose="020F0502020204030204" pitchFamily="34" charset="0"/>
              </a:rPr>
            </a:br>
            <a:r>
              <a:rPr lang="en-IN" dirty="0">
                <a:latin typeface="Constantia" panose="02030602050306030303" pitchFamily="18" charset="0"/>
                <a:ea typeface="Calibri" panose="020F0502020204030204" pitchFamily="34" charset="0"/>
                <a:cs typeface="Calibri" panose="020F0502020204030204" pitchFamily="34" charset="0"/>
              </a:rPr>
              <a:t> </a:t>
            </a:r>
            <a:r>
              <a:rPr lang="en-IN" dirty="0" smtClean="0">
                <a:latin typeface="Constantia" panose="02030602050306030303" pitchFamily="18" charset="0"/>
                <a:ea typeface="Calibri" panose="020F0502020204030204" pitchFamily="34" charset="0"/>
                <a:cs typeface="Calibri" panose="020F0502020204030204" pitchFamily="34" charset="0"/>
              </a:rPr>
              <a:t>   </a:t>
            </a:r>
            <a:r>
              <a:rPr lang="en-IN" sz="3600" b="1" dirty="0" smtClean="0">
                <a:latin typeface="Times New Roman" pitchFamily="18" charset="0"/>
                <a:ea typeface="Calibri" panose="020F0502020204030204" pitchFamily="34" charset="0"/>
                <a:cs typeface="Times New Roman" pitchFamily="18" charset="0"/>
              </a:rPr>
              <a:t>Run and Evaluate selected models</a:t>
            </a:r>
            <a:br>
              <a:rPr lang="en-IN" sz="3600" b="1" dirty="0" smtClean="0">
                <a:latin typeface="Times New Roman" pitchFamily="18" charset="0"/>
                <a:ea typeface="Calibri" panose="020F0502020204030204" pitchFamily="34" charset="0"/>
                <a:cs typeface="Times New Roman" pitchFamily="18" charset="0"/>
              </a:rPr>
            </a:br>
            <a:r>
              <a:rPr lang="en-IN" sz="3600" b="1" dirty="0" smtClean="0">
                <a:latin typeface="Times New Roman" pitchFamily="18" charset="0"/>
                <a:ea typeface="Calibri" panose="020F0502020204030204" pitchFamily="34" charset="0"/>
                <a:cs typeface="Times New Roman" pitchFamily="18" charset="0"/>
              </a:rPr>
              <a:t>                        </a:t>
            </a:r>
            <a:r>
              <a:rPr lang="en-IN" sz="2200" b="1" dirty="0" smtClean="0">
                <a:latin typeface="Times New Roman" pitchFamily="18" charset="0"/>
                <a:ea typeface="Calibri" panose="020F0502020204030204" pitchFamily="34" charset="0"/>
                <a:cs typeface="Times New Roman" pitchFamily="18" charset="0"/>
              </a:rPr>
              <a:t/>
            </a:r>
            <a:br>
              <a:rPr lang="en-IN" sz="2200" b="1" dirty="0" smtClean="0">
                <a:latin typeface="Times New Roman" pitchFamily="18" charset="0"/>
                <a:ea typeface="Calibri" panose="020F0502020204030204" pitchFamily="34" charset="0"/>
                <a:cs typeface="Times New Roman" pitchFamily="18" charset="0"/>
              </a:rPr>
            </a:br>
            <a:endParaRPr lang="en-IN" sz="2200" b="1" dirty="0"/>
          </a:p>
        </p:txBody>
      </p:sp>
      <p:sp>
        <p:nvSpPr>
          <p:cNvPr id="3" name="Content Placeholder 2">
            <a:extLst>
              <a:ext uri="{FF2B5EF4-FFF2-40B4-BE49-F238E27FC236}">
                <a16:creationId xmlns:a16="http://schemas.microsoft.com/office/drawing/2014/main" xmlns="" id="{A2F70118-81A0-4DAF-A0CF-83709D4BBAA5}"/>
              </a:ext>
            </a:extLst>
          </p:cNvPr>
          <p:cNvSpPr>
            <a:spLocks noGrp="1"/>
          </p:cNvSpPr>
          <p:nvPr>
            <p:ph sz="quarter" idx="1"/>
          </p:nvPr>
        </p:nvSpPr>
        <p:spPr>
          <a:xfrm>
            <a:off x="457200" y="762000"/>
            <a:ext cx="7924800" cy="5711952"/>
          </a:xfrm>
        </p:spPr>
        <p:txBody>
          <a:bodyPr>
            <a:normAutofit fontScale="92500" lnSpcReduction="10000"/>
          </a:bodyPr>
          <a:lstStyle/>
          <a:p>
            <a:r>
              <a:rPr lang="en-US" dirty="0" smtClean="0"/>
              <a:t>Totally </a:t>
            </a:r>
            <a:r>
              <a:rPr lang="en-US" dirty="0"/>
              <a:t>5 models are performed </a:t>
            </a:r>
          </a:p>
          <a:p>
            <a:pPr lvl="1"/>
            <a:r>
              <a:rPr lang="en-IN" dirty="0" err="1" smtClean="0"/>
              <a:t>KneighborsClassifier</a:t>
            </a:r>
            <a:endParaRPr lang="en-IN" dirty="0" smtClean="0"/>
          </a:p>
          <a:p>
            <a:pPr lvl="1"/>
            <a:r>
              <a:rPr lang="en-US" sz="2400" dirty="0">
                <a:latin typeface="Times New Roman" pitchFamily="18" charset="0"/>
                <a:ea typeface="Calibri" panose="020F0502020204030204" pitchFamily="34" charset="0"/>
                <a:cs typeface="Times New Roman" pitchFamily="18" charset="0"/>
              </a:rPr>
              <a:t>Random forest </a:t>
            </a:r>
            <a:r>
              <a:rPr lang="en-US" sz="2400" dirty="0" smtClean="0">
                <a:latin typeface="Times New Roman" pitchFamily="18" charset="0"/>
                <a:ea typeface="Calibri" panose="020F0502020204030204" pitchFamily="34" charset="0"/>
                <a:cs typeface="Times New Roman" pitchFamily="18" charset="0"/>
              </a:rPr>
              <a:t>regression</a:t>
            </a:r>
          </a:p>
          <a:p>
            <a:pPr lvl="1"/>
            <a:r>
              <a:rPr lang="en-IN" dirty="0" err="1" smtClean="0"/>
              <a:t>DecisionTreeClassifier</a:t>
            </a:r>
            <a:endParaRPr lang="en-US" dirty="0"/>
          </a:p>
          <a:p>
            <a:pPr lvl="1"/>
            <a:r>
              <a:rPr lang="en-IN" dirty="0" err="1" smtClean="0"/>
              <a:t>GaussianNB</a:t>
            </a:r>
            <a:endParaRPr lang="en-US" dirty="0"/>
          </a:p>
          <a:p>
            <a:pPr lvl="1"/>
            <a:r>
              <a:rPr lang="en-IN" dirty="0" smtClean="0"/>
              <a:t>SVC</a:t>
            </a:r>
          </a:p>
          <a:p>
            <a:pPr marL="365760" lvl="1" indent="0">
              <a:buNone/>
            </a:pPr>
            <a:endParaRPr lang="en-US" dirty="0"/>
          </a:p>
          <a:p>
            <a:r>
              <a:rPr lang="en-US" dirty="0"/>
              <a:t>Among that 3 models have been chosen and performed hyper parameter tuning.</a:t>
            </a:r>
          </a:p>
          <a:p>
            <a:r>
              <a:rPr lang="en-US" dirty="0"/>
              <a:t>Then those 3 models are evaluated using the evaluation metrics and the best model is chosen.</a:t>
            </a:r>
          </a:p>
          <a:p>
            <a:r>
              <a:rPr lang="en-US" dirty="0"/>
              <a:t>The best model is Random Forest with</a:t>
            </a:r>
          </a:p>
          <a:p>
            <a:pPr lvl="1"/>
            <a:r>
              <a:rPr lang="en-US" dirty="0"/>
              <a:t>Accuracy: 0.910923 </a:t>
            </a:r>
            <a:endParaRPr lang="en-US" dirty="0" smtClean="0"/>
          </a:p>
          <a:p>
            <a:pPr lvl="1"/>
            <a:r>
              <a:rPr lang="en-US" dirty="0" smtClean="0"/>
              <a:t>Precision</a:t>
            </a:r>
            <a:r>
              <a:rPr lang="en-US" dirty="0"/>
              <a:t>: 0.913728 </a:t>
            </a:r>
            <a:endParaRPr lang="en-US" dirty="0" smtClean="0"/>
          </a:p>
          <a:p>
            <a:pPr lvl="1"/>
            <a:r>
              <a:rPr lang="en-US" dirty="0" smtClean="0"/>
              <a:t>Recall</a:t>
            </a:r>
            <a:r>
              <a:rPr lang="en-US" dirty="0"/>
              <a:t>: 0.991495 </a:t>
            </a:r>
            <a:endParaRPr lang="en-US" dirty="0" smtClean="0"/>
          </a:p>
          <a:p>
            <a:pPr lvl="1"/>
            <a:r>
              <a:rPr lang="en-US" dirty="0" smtClean="0"/>
              <a:t>F1 </a:t>
            </a:r>
            <a:r>
              <a:rPr lang="en-US" dirty="0"/>
              <a:t>score: 0.951024</a:t>
            </a:r>
            <a:endParaRPr lang="en-US" dirty="0"/>
          </a:p>
        </p:txBody>
      </p:sp>
    </p:spTree>
    <p:extLst>
      <p:ext uri="{BB962C8B-B14F-4D97-AF65-F5344CB8AC3E}">
        <p14:creationId xmlns:p14="http://schemas.microsoft.com/office/powerpoint/2010/main" val="17561132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480</TotalTime>
  <Words>1495</Words>
  <Application>Microsoft Office PowerPoint</Application>
  <PresentationFormat>On-screen Show (4:3)</PresentationFormat>
  <Paragraphs>102</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Oriel</vt:lpstr>
      <vt:lpstr>Micro-Credit Defaulter Project</vt:lpstr>
      <vt:lpstr>             ACKNOWLEDGMENT </vt:lpstr>
      <vt:lpstr>Business Problem Framing </vt:lpstr>
      <vt:lpstr>Motivation for the Problem Undertaken</vt:lpstr>
      <vt:lpstr>                     Data Sources </vt:lpstr>
      <vt:lpstr>PowerPoint Presentation</vt:lpstr>
      <vt:lpstr>      Data Pre-processing Done </vt:lpstr>
      <vt:lpstr> MODEL BUILDING</vt:lpstr>
      <vt:lpstr>          Run and Evaluate selected models                          </vt:lpstr>
      <vt:lpstr>AOC -ROC CURVE OF  ML MODELS </vt:lpstr>
      <vt:lpstr>Visualizations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Observations </vt:lpstr>
      <vt:lpstr>                   Conclusion</vt:lpstr>
      <vt:lpstr>PowerPoint Presentation</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Project</dc:title>
  <dc:creator>Ramesh</dc:creator>
  <cp:lastModifiedBy>Hi</cp:lastModifiedBy>
  <cp:revision>51</cp:revision>
  <dcterms:created xsi:type="dcterms:W3CDTF">2021-05-22T13:42:32Z</dcterms:created>
  <dcterms:modified xsi:type="dcterms:W3CDTF">2022-08-28T16:52:07Z</dcterms:modified>
</cp:coreProperties>
</file>