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4"/>
  </p:notesMasterIdLst>
  <p:sldIdLst>
    <p:sldId id="256" r:id="rId2"/>
    <p:sldId id="257" r:id="rId3"/>
    <p:sldId id="258" r:id="rId4"/>
    <p:sldId id="259" r:id="rId5"/>
    <p:sldId id="260" r:id="rId6"/>
    <p:sldId id="291"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3" r:id="rId23"/>
    <p:sldId id="280" r:id="rId24"/>
    <p:sldId id="281" r:id="rId25"/>
    <p:sldId id="282" r:id="rId26"/>
    <p:sldId id="283" r:id="rId27"/>
    <p:sldId id="284" r:id="rId28"/>
    <p:sldId id="285" r:id="rId29"/>
    <p:sldId id="286" r:id="rId30"/>
    <p:sldId id="287" r:id="rId31"/>
    <p:sldId id="288"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111F3-D93B-4889-B765-73CC03EAD73A}" type="datetimeFigureOut">
              <a:rPr lang="en-US" smtClean="0"/>
              <a:t>11-May-22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E4721-7EA0-4947-98B3-FAFA61A7FF3F}" type="slidenum">
              <a:rPr lang="en-US" smtClean="0"/>
              <a:t>‹#›</a:t>
            </a:fld>
            <a:endParaRPr lang="en-US"/>
          </a:p>
        </p:txBody>
      </p:sp>
    </p:spTree>
    <p:extLst>
      <p:ext uri="{BB962C8B-B14F-4D97-AF65-F5344CB8AC3E}">
        <p14:creationId xmlns:p14="http://schemas.microsoft.com/office/powerpoint/2010/main" val="126561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E4721-7EA0-4947-98B3-FAFA61A7FF3F}" type="slidenum">
              <a:rPr lang="en-US" smtClean="0"/>
              <a:t>17</a:t>
            </a:fld>
            <a:endParaRPr lang="en-US"/>
          </a:p>
        </p:txBody>
      </p:sp>
    </p:spTree>
    <p:extLst>
      <p:ext uri="{BB962C8B-B14F-4D97-AF65-F5344CB8AC3E}">
        <p14:creationId xmlns:p14="http://schemas.microsoft.com/office/powerpoint/2010/main" val="367583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E4721-7EA0-4947-98B3-FAFA61A7FF3F}" type="slidenum">
              <a:rPr lang="en-US" smtClean="0"/>
              <a:t>26</a:t>
            </a:fld>
            <a:endParaRPr lang="en-US"/>
          </a:p>
        </p:txBody>
      </p:sp>
    </p:spTree>
    <p:extLst>
      <p:ext uri="{BB962C8B-B14F-4D97-AF65-F5344CB8AC3E}">
        <p14:creationId xmlns:p14="http://schemas.microsoft.com/office/powerpoint/2010/main" val="288093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E4721-7EA0-4947-98B3-FAFA61A7FF3F}" type="slidenum">
              <a:rPr lang="en-US" smtClean="0"/>
              <a:t>27</a:t>
            </a:fld>
            <a:endParaRPr lang="en-US"/>
          </a:p>
        </p:txBody>
      </p:sp>
    </p:spTree>
    <p:extLst>
      <p:ext uri="{BB962C8B-B14F-4D97-AF65-F5344CB8AC3E}">
        <p14:creationId xmlns:p14="http://schemas.microsoft.com/office/powerpoint/2010/main" val="321089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9E4721-7EA0-4947-98B3-FAFA61A7FF3F}" type="slidenum">
              <a:rPr lang="en-US" smtClean="0"/>
              <a:t>28</a:t>
            </a:fld>
            <a:endParaRPr lang="en-US"/>
          </a:p>
        </p:txBody>
      </p:sp>
    </p:spTree>
    <p:extLst>
      <p:ext uri="{BB962C8B-B14F-4D97-AF65-F5344CB8AC3E}">
        <p14:creationId xmlns:p14="http://schemas.microsoft.com/office/powerpoint/2010/main" val="395502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05BE1A-09D4-4E30-9E60-E1ECB619A0C6}" type="datetimeFigureOut">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15746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5BE1A-09D4-4E30-9E60-E1ECB619A0C6}" type="datetimeFigureOut">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210902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5BE1A-09D4-4E30-9E60-E1ECB619A0C6}" type="datetimeFigureOut">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26351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5BE1A-09D4-4E30-9E60-E1ECB619A0C6}" type="datetimeFigureOut">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141969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5BE1A-09D4-4E30-9E60-E1ECB619A0C6}" type="datetimeFigureOut">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31870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05BE1A-09D4-4E30-9E60-E1ECB619A0C6}" type="datetimeFigureOut">
              <a:rPr lang="en-US" smtClean="0"/>
              <a:t>11-May-22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267981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05BE1A-09D4-4E30-9E60-E1ECB619A0C6}" type="datetimeFigureOut">
              <a:rPr lang="en-US" smtClean="0"/>
              <a:t>11-May-22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36874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05BE1A-09D4-4E30-9E60-E1ECB619A0C6}" type="datetimeFigureOut">
              <a:rPr lang="en-US" smtClean="0"/>
              <a:t>11-May-22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296264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BE1A-09D4-4E30-9E60-E1ECB619A0C6}" type="datetimeFigureOut">
              <a:rPr lang="en-US" smtClean="0"/>
              <a:t>11-May-22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273777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5BE1A-09D4-4E30-9E60-E1ECB619A0C6}" type="datetimeFigureOut">
              <a:rPr lang="en-US" smtClean="0"/>
              <a:t>11-May-22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159994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5BE1A-09D4-4E30-9E60-E1ECB619A0C6}" type="datetimeFigureOut">
              <a:rPr lang="en-US" smtClean="0"/>
              <a:t>11-May-22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E61B8-215E-4D59-AD35-D7B9179D3FA3}" type="slidenum">
              <a:rPr lang="en-US" smtClean="0"/>
              <a:t>‹#›</a:t>
            </a:fld>
            <a:endParaRPr lang="en-US"/>
          </a:p>
        </p:txBody>
      </p:sp>
    </p:spTree>
    <p:extLst>
      <p:ext uri="{BB962C8B-B14F-4D97-AF65-F5344CB8AC3E}">
        <p14:creationId xmlns:p14="http://schemas.microsoft.com/office/powerpoint/2010/main" val="348652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BE1A-09D4-4E30-9E60-E1ECB619A0C6}" type="datetimeFigureOut">
              <a:rPr lang="en-US" smtClean="0"/>
              <a:t>11-May-22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E61B8-215E-4D59-AD35-D7B9179D3FA3}" type="slidenum">
              <a:rPr lang="en-US" smtClean="0"/>
              <a:t>‹#›</a:t>
            </a:fld>
            <a:endParaRPr lang="en-US"/>
          </a:p>
        </p:txBody>
      </p:sp>
    </p:spTree>
    <p:extLst>
      <p:ext uri="{BB962C8B-B14F-4D97-AF65-F5344CB8AC3E}">
        <p14:creationId xmlns:p14="http://schemas.microsoft.com/office/powerpoint/2010/main" val="111726399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505200"/>
          </a:xfrm>
        </p:spPr>
        <p:txBody>
          <a:bodyPr>
            <a:normAutofit/>
          </a:bodyPr>
          <a:lstStyle/>
          <a:p>
            <a:r>
              <a:rPr lang="en-US" sz="3200" b="1" dirty="0">
                <a:latin typeface="Times New Roman" pitchFamily="18" charset="0"/>
                <a:cs typeface="Times New Roman" pitchFamily="18" charset="0"/>
              </a:rPr>
              <a:t>E-retail factors for customer activation and retention</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000" b="1" dirty="0">
                <a:latin typeface="Times New Roman" pitchFamily="18" charset="0"/>
                <a:cs typeface="Times New Roman" pitchFamily="18" charset="0"/>
              </a:rPr>
              <a:t>A case study from Indian e-commerce customers</a:t>
            </a: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4648200" y="5181600"/>
            <a:ext cx="3733800" cy="1219200"/>
          </a:xfrm>
        </p:spPr>
        <p:txBody>
          <a:bodyPr>
            <a:normAutofit fontScale="85000" lnSpcReduction="20000"/>
          </a:bodyPr>
          <a:lstStyle/>
          <a:p>
            <a:r>
              <a:rPr lang="en-US" dirty="0"/>
              <a:t> </a:t>
            </a:r>
            <a:r>
              <a:rPr lang="en-US" dirty="0">
                <a:solidFill>
                  <a:schemeClr val="tx1"/>
                </a:solidFill>
              </a:rPr>
              <a:t>Submitted by:</a:t>
            </a:r>
          </a:p>
          <a:p>
            <a:r>
              <a:rPr lang="en-US" dirty="0">
                <a:solidFill>
                  <a:schemeClr val="tx1"/>
                </a:solidFill>
              </a:rPr>
              <a:t>                                      VANISREE .P.G</a:t>
            </a:r>
          </a:p>
        </p:txBody>
      </p:sp>
    </p:spTree>
    <p:extLst>
      <p:ext uri="{BB962C8B-B14F-4D97-AF65-F5344CB8AC3E}">
        <p14:creationId xmlns:p14="http://schemas.microsoft.com/office/powerpoint/2010/main" val="423138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DATA ANALYSIS</a:t>
            </a:r>
          </a:p>
        </p:txBody>
      </p:sp>
      <p:sp>
        <p:nvSpPr>
          <p:cNvPr id="3" name="Content Placeholder 2"/>
          <p:cNvSpPr>
            <a:spLocks noGrp="1"/>
          </p:cNvSpPr>
          <p:nvPr>
            <p:ph idx="1"/>
          </p:nvPr>
        </p:nvSpPr>
        <p:spPr>
          <a:xfrm>
            <a:off x="457200" y="1219200"/>
            <a:ext cx="8229600" cy="4906963"/>
          </a:xfrm>
        </p:spPr>
        <p:txBody>
          <a:bodyPr>
            <a:normAutofit/>
          </a:bodyPr>
          <a:lstStyle/>
          <a:p>
            <a:pPr marL="457200" indent="-457200">
              <a:buFont typeface="+mj-lt"/>
              <a:buAutoNum type="alphaLcParenR"/>
            </a:pPr>
            <a:r>
              <a:rPr lang="en-US" sz="2000" dirty="0" smtClean="0">
                <a:latin typeface="Times New Roman" pitchFamily="18" charset="0"/>
                <a:cs typeface="Times New Roman" pitchFamily="18" charset="0"/>
              </a:rPr>
              <a:t>Shortening </a:t>
            </a:r>
            <a:r>
              <a:rPr lang="en-US" sz="2000" dirty="0">
                <a:latin typeface="Times New Roman" pitchFamily="18" charset="0"/>
                <a:cs typeface="Times New Roman" pitchFamily="18" charset="0"/>
              </a:rPr>
              <a:t>the column names with original dataset </a:t>
            </a:r>
          </a:p>
        </p:txBody>
      </p:sp>
      <p:pic>
        <p:nvPicPr>
          <p:cNvPr id="4" name="Picture 3"/>
          <p:cNvPicPr/>
          <p:nvPr/>
        </p:nvPicPr>
        <p:blipFill>
          <a:blip r:embed="rId2"/>
          <a:stretch>
            <a:fillRect/>
          </a:stretch>
        </p:blipFill>
        <p:spPr>
          <a:xfrm>
            <a:off x="533400" y="1752600"/>
            <a:ext cx="8305800" cy="4876800"/>
          </a:xfrm>
          <a:prstGeom prst="rect">
            <a:avLst/>
          </a:prstGeom>
        </p:spPr>
      </p:pic>
    </p:spTree>
    <p:extLst>
      <p:ext uri="{BB962C8B-B14F-4D97-AF65-F5344CB8AC3E}">
        <p14:creationId xmlns:p14="http://schemas.microsoft.com/office/powerpoint/2010/main" val="283982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lvl="0" indent="0">
              <a:buNone/>
            </a:pPr>
            <a:r>
              <a:rPr lang="en-US" sz="2400" dirty="0" smtClean="0">
                <a:latin typeface="Times New Roman" pitchFamily="18" charset="0"/>
                <a:cs typeface="Times New Roman" pitchFamily="18" charset="0"/>
              </a:rPr>
              <a:t>b)  Checking </a:t>
            </a:r>
            <a:r>
              <a:rPr lang="en-US" sz="2400" dirty="0">
                <a:latin typeface="Times New Roman" pitchFamily="18" charset="0"/>
                <a:cs typeface="Times New Roman" pitchFamily="18" charset="0"/>
              </a:rPr>
              <a:t>missing value from the data set.</a:t>
            </a:r>
            <a:endParaRPr lang="en-US" sz="2400" b="1"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There is no null values in the dataset</a:t>
            </a:r>
          </a:p>
          <a:p>
            <a:endParaRPr lang="en-US" sz="28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381000" y="1295400"/>
            <a:ext cx="8153400" cy="5334000"/>
          </a:xfrm>
          <a:prstGeom prst="rect">
            <a:avLst/>
          </a:prstGeom>
        </p:spPr>
      </p:pic>
    </p:spTree>
    <p:extLst>
      <p:ext uri="{BB962C8B-B14F-4D97-AF65-F5344CB8AC3E}">
        <p14:creationId xmlns:p14="http://schemas.microsoft.com/office/powerpoint/2010/main" val="4234616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991600" cy="6400800"/>
          </a:xfrm>
        </p:spPr>
        <p:txBody>
          <a:bodyPr/>
          <a:lstStyle/>
          <a:p>
            <a:pPr lvl="0" algn="just"/>
            <a:r>
              <a:rPr lang="en-US" sz="1800" dirty="0" smtClean="0">
                <a:solidFill>
                  <a:schemeClr val="tx1"/>
                </a:solidFill>
                <a:latin typeface="Times New Roman" pitchFamily="18" charset="0"/>
                <a:cs typeface="Times New Roman" pitchFamily="18" charset="0"/>
              </a:rPr>
              <a:t>   c)  There </a:t>
            </a:r>
            <a:r>
              <a:rPr lang="en-US" sz="1800" dirty="0">
                <a:solidFill>
                  <a:schemeClr val="tx1"/>
                </a:solidFill>
                <a:latin typeface="Times New Roman" pitchFamily="18" charset="0"/>
                <a:cs typeface="Times New Roman" pitchFamily="18" charset="0"/>
              </a:rPr>
              <a:t>is a detailed value count of each columns .iterate each column by using for loop. </a:t>
            </a:r>
            <a:endParaRPr lang="en-US" sz="1800" dirty="0" smtClean="0">
              <a:solidFill>
                <a:schemeClr val="tx1"/>
              </a:solidFill>
              <a:latin typeface="Times New Roman" pitchFamily="18" charset="0"/>
              <a:cs typeface="Times New Roman" pitchFamily="18" charset="0"/>
            </a:endParaRPr>
          </a:p>
          <a:p>
            <a:pPr lvl="0" algn="just"/>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We </a:t>
            </a:r>
            <a:r>
              <a:rPr lang="en-US" sz="1800" dirty="0">
                <a:solidFill>
                  <a:schemeClr val="tx1"/>
                </a:solidFill>
                <a:latin typeface="Times New Roman" pitchFamily="18" charset="0"/>
                <a:cs typeface="Times New Roman" pitchFamily="18" charset="0"/>
              </a:rPr>
              <a:t>can see some value counts of the columns like Gender ,age ,city ,</a:t>
            </a:r>
            <a:r>
              <a:rPr lang="en-US" sz="1800" dirty="0" err="1">
                <a:solidFill>
                  <a:schemeClr val="tx1"/>
                </a:solidFill>
                <a:latin typeface="Times New Roman" pitchFamily="18" charset="0"/>
                <a:cs typeface="Times New Roman" pitchFamily="18" charset="0"/>
              </a:rPr>
              <a:t>ect</a:t>
            </a:r>
            <a:r>
              <a:rPr lang="en-US" sz="1800" dirty="0">
                <a:solidFill>
                  <a:schemeClr val="tx1"/>
                </a:solidFill>
                <a:latin typeface="Times New Roman" pitchFamily="18" charset="0"/>
                <a:cs typeface="Times New Roman" pitchFamily="18" charset="0"/>
              </a:rPr>
              <a:t>.</a:t>
            </a:r>
          </a:p>
          <a:p>
            <a:pPr algn="just"/>
            <a:r>
              <a:rPr lang="en-US" sz="1800" dirty="0">
                <a:solidFill>
                  <a:schemeClr val="tx1"/>
                </a:solidFill>
              </a:rPr>
              <a:t> </a:t>
            </a:r>
          </a:p>
          <a:p>
            <a:endParaRPr lang="en-US" dirty="0"/>
          </a:p>
        </p:txBody>
      </p:sp>
      <p:pic>
        <p:nvPicPr>
          <p:cNvPr id="4" name="Picture 3"/>
          <p:cNvPicPr/>
          <p:nvPr/>
        </p:nvPicPr>
        <p:blipFill>
          <a:blip r:embed="rId2"/>
          <a:stretch>
            <a:fillRect/>
          </a:stretch>
        </p:blipFill>
        <p:spPr>
          <a:xfrm>
            <a:off x="609600" y="1295400"/>
            <a:ext cx="8305800" cy="5181600"/>
          </a:xfrm>
          <a:prstGeom prst="rect">
            <a:avLst/>
          </a:prstGeom>
        </p:spPr>
      </p:pic>
    </p:spTree>
    <p:extLst>
      <p:ext uri="{BB962C8B-B14F-4D97-AF65-F5344CB8AC3E}">
        <p14:creationId xmlns:p14="http://schemas.microsoft.com/office/powerpoint/2010/main" val="3396714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sz="3200" b="1" dirty="0">
                <a:latin typeface="Times New Roman" pitchFamily="18" charset="0"/>
                <a:cs typeface="Times New Roman" pitchFamily="18" charset="0"/>
              </a:rPr>
              <a:t>CORRELATION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smtClean="0">
                <a:latin typeface="Times New Roman" pitchFamily="18" charset="0"/>
                <a:cs typeface="Times New Roman" pitchFamily="18" charset="0"/>
              </a:rPr>
              <a:t>d)   </a:t>
            </a:r>
            <a:r>
              <a:rPr lang="en-US" sz="2000" dirty="0">
                <a:latin typeface="Times New Roman" pitchFamily="18" charset="0"/>
                <a:cs typeface="Times New Roman" pitchFamily="18" charset="0"/>
              </a:rPr>
              <a:t>Correlation between all the columns in the datasets</a:t>
            </a:r>
          </a:p>
        </p:txBody>
      </p:sp>
      <p:pic>
        <p:nvPicPr>
          <p:cNvPr id="4" name="Picture 3"/>
          <p:cNvPicPr/>
          <p:nvPr/>
        </p:nvPicPr>
        <p:blipFill>
          <a:blip r:embed="rId2"/>
          <a:stretch>
            <a:fillRect/>
          </a:stretch>
        </p:blipFill>
        <p:spPr>
          <a:xfrm>
            <a:off x="762000" y="1752600"/>
            <a:ext cx="7620000" cy="4876800"/>
          </a:xfrm>
          <a:prstGeom prst="rect">
            <a:avLst/>
          </a:prstGeom>
        </p:spPr>
      </p:pic>
    </p:spTree>
    <p:extLst>
      <p:ext uri="{BB962C8B-B14F-4D97-AF65-F5344CB8AC3E}">
        <p14:creationId xmlns:p14="http://schemas.microsoft.com/office/powerpoint/2010/main" val="327677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Heat map</a:t>
            </a:r>
          </a:p>
        </p:txBody>
      </p:sp>
      <p:pic>
        <p:nvPicPr>
          <p:cNvPr id="4" name="Content Placeholder 3" descr="C:\Users\Hi\Pictures\Screenshots\Screenshot (72).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219200"/>
            <a:ext cx="8001000" cy="5257800"/>
          </a:xfrm>
          <a:prstGeom prst="rect">
            <a:avLst/>
          </a:prstGeom>
          <a:noFill/>
          <a:ln>
            <a:noFill/>
          </a:ln>
        </p:spPr>
      </p:pic>
    </p:spTree>
    <p:extLst>
      <p:ext uri="{BB962C8B-B14F-4D97-AF65-F5344CB8AC3E}">
        <p14:creationId xmlns:p14="http://schemas.microsoft.com/office/powerpoint/2010/main" val="2717365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Correlation </a:t>
            </a:r>
            <a:r>
              <a:rPr lang="en-US" sz="2400" b="1" dirty="0">
                <a:latin typeface="Times New Roman" pitchFamily="18" charset="0"/>
                <a:cs typeface="Times New Roman" pitchFamily="18" charset="0"/>
              </a:rPr>
              <a:t>Heat </a:t>
            </a:r>
            <a:r>
              <a:rPr lang="en-US" sz="2400" b="1" dirty="0" smtClean="0">
                <a:latin typeface="Times New Roman" pitchFamily="18" charset="0"/>
                <a:cs typeface="Times New Roman" pitchFamily="18" charset="0"/>
              </a:rPr>
              <a:t>map inference: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200000"/>
              </a:lnSpc>
              <a:buFont typeface="Wingdings" pitchFamily="2" charset="2"/>
              <a:buChar char="Ø"/>
            </a:pPr>
            <a:r>
              <a:rPr lang="en-US" sz="2200" dirty="0">
                <a:latin typeface="Times New Roman" pitchFamily="18" charset="0"/>
                <a:cs typeface="Times New Roman" pitchFamily="18" charset="0"/>
              </a:rPr>
              <a:t>In above correlation Heat map, we have the following observations:</a:t>
            </a:r>
          </a:p>
          <a:p>
            <a:pPr lvl="0">
              <a:lnSpc>
                <a:spcPct val="200000"/>
              </a:lnSpc>
              <a:buFont typeface="Wingdings" pitchFamily="2" charset="2"/>
              <a:buChar char="§"/>
            </a:pPr>
            <a:r>
              <a:rPr lang="en-US" sz="2200" dirty="0">
                <a:latin typeface="Times New Roman" pitchFamily="18" charset="0"/>
                <a:cs typeface="Times New Roman" pitchFamily="18" charset="0"/>
              </a:rPr>
              <a:t>Most of the high correlation factors are return replacement policy, convenient payment mode and Relevant payment policy, Monetary saving.</a:t>
            </a:r>
          </a:p>
          <a:p>
            <a:pPr lvl="0">
              <a:lnSpc>
                <a:spcPct val="200000"/>
              </a:lnSpc>
              <a:buFont typeface="Wingdings" pitchFamily="2" charset="2"/>
              <a:buChar char="§"/>
            </a:pPr>
            <a:r>
              <a:rPr lang="en-US" sz="2200" dirty="0" smtClean="0">
                <a:latin typeface="Times New Roman" pitchFamily="18" charset="0"/>
                <a:cs typeface="Times New Roman" pitchFamily="18" charset="0"/>
              </a:rPr>
              <a:t>Screen size </a:t>
            </a:r>
            <a:r>
              <a:rPr lang="en-US" sz="2200" dirty="0">
                <a:latin typeface="Times New Roman" pitchFamily="18" charset="0"/>
                <a:cs typeface="Times New Roman" pitchFamily="18" charset="0"/>
              </a:rPr>
              <a:t>and operating system has the lowest correlation.</a:t>
            </a:r>
          </a:p>
          <a:p>
            <a:pPr lvl="0">
              <a:lnSpc>
                <a:spcPct val="200000"/>
              </a:lnSpc>
              <a:buFont typeface="Wingdings" pitchFamily="2" charset="2"/>
              <a:buChar char="§"/>
            </a:pPr>
            <a:r>
              <a:rPr lang="en-US" sz="2200" dirty="0">
                <a:latin typeface="Times New Roman" pitchFamily="18" charset="0"/>
                <a:cs typeface="Times New Roman" pitchFamily="18" charset="0"/>
              </a:rPr>
              <a:t>‘Ease to read and understand website’  and ‘privacy of customers’ have high </a:t>
            </a:r>
            <a:r>
              <a:rPr lang="en-US" sz="2200" dirty="0" smtClean="0">
                <a:latin typeface="Times New Roman" pitchFamily="18" charset="0"/>
                <a:cs typeface="Times New Roman" pitchFamily="18" charset="0"/>
              </a:rPr>
              <a:t>correlation.</a:t>
            </a:r>
            <a:endParaRPr lang="en-US" sz="2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34047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Visualizations and Inference</a:t>
            </a:r>
            <a:endParaRPr lang="en-US" sz="3600"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lstStyle/>
          <a:p>
            <a:r>
              <a:rPr lang="en-US" dirty="0"/>
              <a:t> </a:t>
            </a:r>
            <a:r>
              <a:rPr lang="en-US" sz="1800" dirty="0">
                <a:latin typeface="Times New Roman" pitchFamily="18" charset="0"/>
                <a:cs typeface="Times New Roman" pitchFamily="18" charset="0"/>
              </a:rPr>
              <a:t>we can see that female shop online higher than male.</a:t>
            </a:r>
          </a:p>
          <a:p>
            <a:endParaRPr lang="en-US" dirty="0"/>
          </a:p>
        </p:txBody>
      </p:sp>
      <p:sp>
        <p:nvSpPr>
          <p:cNvPr id="12" name="Content Placeholder 11"/>
          <p:cNvSpPr>
            <a:spLocks noGrp="1"/>
          </p:cNvSpPr>
          <p:nvPr>
            <p:ph sz="half" idx="2"/>
          </p:nvPr>
        </p:nvSpPr>
        <p:spPr/>
        <p:txBody>
          <a:bodyPr/>
          <a:lstStyle/>
          <a:p>
            <a:r>
              <a:rPr lang="en-US" sz="1600" dirty="0">
                <a:latin typeface="Times New Roman" pitchFamily="18" charset="0"/>
                <a:cs typeface="Times New Roman" pitchFamily="18" charset="0"/>
              </a:rPr>
              <a:t>Only Delhi and Noida have large number of male shopper than that of </a:t>
            </a:r>
            <a:r>
              <a:rPr lang="en-US" sz="1600" dirty="0" smtClean="0">
                <a:latin typeface="Times New Roman" pitchFamily="18" charset="0"/>
                <a:cs typeface="Times New Roman" pitchFamily="18" charset="0"/>
              </a:rPr>
              <a:t>Bangalore,        </a:t>
            </a:r>
            <a:r>
              <a:rPr lang="en-US" sz="1600" dirty="0" err="1" smtClean="0">
                <a:latin typeface="Times New Roman" pitchFamily="18" charset="0"/>
                <a:cs typeface="Times New Roman" pitchFamily="18" charset="0"/>
              </a:rPr>
              <a:t>Karnel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Gurgaon.</a:t>
            </a:r>
          </a:p>
          <a:p>
            <a:r>
              <a:rPr lang="en-US" sz="1600" dirty="0">
                <a:latin typeface="Times New Roman" pitchFamily="18" charset="0"/>
                <a:cs typeface="Times New Roman" pitchFamily="18" charset="0"/>
              </a:rPr>
              <a:t>In Moradabad and </a:t>
            </a:r>
            <a:r>
              <a:rPr lang="en-US" sz="1600" dirty="0" err="1">
                <a:latin typeface="Times New Roman" pitchFamily="18" charset="0"/>
                <a:cs typeface="Times New Roman" pitchFamily="18" charset="0"/>
              </a:rPr>
              <a:t>Bulandshahr</a:t>
            </a:r>
            <a:r>
              <a:rPr lang="en-US" sz="1600" dirty="0">
                <a:latin typeface="Times New Roman" pitchFamily="18" charset="0"/>
                <a:cs typeface="Times New Roman" pitchFamily="18" charset="0"/>
              </a:rPr>
              <a:t> there is no female shopper</a:t>
            </a:r>
          </a:p>
          <a:p>
            <a:endParaRPr lang="en-US" dirty="0"/>
          </a:p>
        </p:txBody>
      </p:sp>
      <p:pic>
        <p:nvPicPr>
          <p:cNvPr id="13" name="Picture 12" descr="C:\Users\Hi\Pictures\Screenshots\Screenshot (57).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71800"/>
            <a:ext cx="3886200" cy="3362960"/>
          </a:xfrm>
          <a:prstGeom prst="rect">
            <a:avLst/>
          </a:prstGeom>
          <a:noFill/>
          <a:ln>
            <a:noFill/>
          </a:ln>
        </p:spPr>
      </p:pic>
      <p:pic>
        <p:nvPicPr>
          <p:cNvPr id="14" name="Picture 13" descr="C:\Users\Hi\Pictures\Screenshots\Screenshot (59).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98489"/>
            <a:ext cx="4800600" cy="3478511"/>
          </a:xfrm>
          <a:prstGeom prst="rect">
            <a:avLst/>
          </a:prstGeom>
          <a:noFill/>
          <a:ln>
            <a:noFill/>
          </a:ln>
        </p:spPr>
      </p:pic>
    </p:spTree>
    <p:extLst>
      <p:ext uri="{BB962C8B-B14F-4D97-AF65-F5344CB8AC3E}">
        <p14:creationId xmlns:p14="http://schemas.microsoft.com/office/powerpoint/2010/main" val="1906984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304800"/>
            <a:ext cx="8229600" cy="5973763"/>
          </a:xfrm>
        </p:spPr>
        <p:txBody>
          <a:bodyPr>
            <a:normAutofit/>
          </a:bodyPr>
          <a:lstStyle/>
          <a:p>
            <a:pPr lvl="0"/>
            <a:endParaRPr lang="en-US" sz="2000" dirty="0" smtClean="0">
              <a:latin typeface="Times New Roman" pitchFamily="18" charset="0"/>
              <a:cs typeface="Times New Roman" pitchFamily="18" charset="0"/>
            </a:endParaRPr>
          </a:p>
          <a:p>
            <a:pPr marL="0" lvl="0" indent="0">
              <a:buNone/>
            </a:pPr>
            <a:r>
              <a:rPr lang="en-US" sz="2000" b="1" u="sng" dirty="0">
                <a:latin typeface="Times New Roman" pitchFamily="18" charset="0"/>
                <a:cs typeface="Times New Roman" pitchFamily="18" charset="0"/>
              </a:rPr>
              <a:t>Online shopping in cities based on various age groups</a:t>
            </a:r>
          </a:p>
          <a:p>
            <a:pPr lvl="0"/>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city like Bangalore and </a:t>
            </a:r>
            <a:r>
              <a:rPr lang="en-US" sz="1800" dirty="0" err="1">
                <a:latin typeface="Times New Roman" pitchFamily="18" charset="0"/>
                <a:cs typeface="Times New Roman" pitchFamily="18" charset="0"/>
              </a:rPr>
              <a:t>karnal</a:t>
            </a:r>
            <a:r>
              <a:rPr lang="en-US" sz="1800" dirty="0">
                <a:latin typeface="Times New Roman" pitchFamily="18" charset="0"/>
                <a:cs typeface="Times New Roman" pitchFamily="18" charset="0"/>
              </a:rPr>
              <a:t> young people(21-30) shop higher</a:t>
            </a:r>
          </a:p>
          <a:p>
            <a:pPr lvl="0"/>
            <a:r>
              <a:rPr lang="en-US" sz="1800" dirty="0">
                <a:latin typeface="Times New Roman" pitchFamily="18" charset="0"/>
                <a:cs typeface="Times New Roman" pitchFamily="18" charset="0"/>
              </a:rPr>
              <a:t>In city like </a:t>
            </a:r>
            <a:r>
              <a:rPr lang="en-US" sz="1800" dirty="0" smtClean="0">
                <a:latin typeface="Times New Roman" pitchFamily="18" charset="0"/>
                <a:cs typeface="Times New Roman" pitchFamily="18" charset="0"/>
              </a:rPr>
              <a:t>Delhi , Noida ,Greater  </a:t>
            </a:r>
            <a:r>
              <a:rPr lang="en-US" sz="1800" dirty="0">
                <a:latin typeface="Times New Roman" pitchFamily="18" charset="0"/>
                <a:cs typeface="Times New Roman" pitchFamily="18" charset="0"/>
              </a:rPr>
              <a:t>Noida mid age (31-40) people shop </a:t>
            </a:r>
            <a:r>
              <a:rPr lang="en-US" sz="1800" dirty="0" smtClean="0">
                <a:latin typeface="Times New Roman" pitchFamily="18" charset="0"/>
                <a:cs typeface="Times New Roman" pitchFamily="18" charset="0"/>
              </a:rPr>
              <a:t>higher.</a:t>
            </a:r>
            <a:endParaRPr lang="en-US"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In </a:t>
            </a:r>
            <a:r>
              <a:rPr lang="en-US" sz="1800" dirty="0" err="1">
                <a:latin typeface="Times New Roman" pitchFamily="18" charset="0"/>
                <a:cs typeface="Times New Roman" pitchFamily="18" charset="0"/>
              </a:rPr>
              <a:t>Bulandshahr</a:t>
            </a:r>
            <a:r>
              <a:rPr lang="en-US" sz="1800" dirty="0">
                <a:latin typeface="Times New Roman" pitchFamily="18" charset="0"/>
                <a:cs typeface="Times New Roman" pitchFamily="18" charset="0"/>
              </a:rPr>
              <a:t> and Moradabad only (31-40) age group shopper are </a:t>
            </a:r>
            <a:r>
              <a:rPr lang="en-US" sz="1800" dirty="0" smtClean="0">
                <a:latin typeface="Times New Roman" pitchFamily="18" charset="0"/>
                <a:cs typeface="Times New Roman" pitchFamily="18" charset="0"/>
              </a:rPr>
              <a:t>there</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 name="Picture 3" descr="C:\Users\Hi\Pictures\Screenshots\Screenshot (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8763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50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1554162"/>
          </a:xfrm>
        </p:spPr>
        <p:txBody>
          <a:bodyPr>
            <a:normAutofit/>
          </a:bodyPr>
          <a:lstStyle/>
          <a:p>
            <a:pPr marL="342900" lvl="0" indent="-342900" algn="l">
              <a:buFont typeface="Wingdings" pitchFamily="2" charset="2"/>
              <a:buChar char="Ø"/>
            </a:pPr>
            <a:r>
              <a:rPr lang="en-US" sz="2000" b="1" dirty="0" smtClean="0">
                <a:latin typeface="Times New Roman" pitchFamily="18" charset="0"/>
                <a:cs typeface="Times New Roman" pitchFamily="18" charset="0"/>
              </a:rPr>
              <a:t>shopping </a:t>
            </a:r>
            <a:r>
              <a:rPr lang="en-US" sz="2000" b="1" dirty="0">
                <a:latin typeface="Times New Roman" pitchFamily="18" charset="0"/>
                <a:cs typeface="Times New Roman" pitchFamily="18" charset="0"/>
              </a:rPr>
              <a:t>frequency of people for past </a:t>
            </a:r>
            <a:r>
              <a:rPr lang="en-US" sz="2000" b="1" dirty="0" smtClean="0">
                <a:latin typeface="Times New Roman" pitchFamily="18" charset="0"/>
                <a:cs typeface="Times New Roman" pitchFamily="18" charset="0"/>
              </a:rPr>
              <a:t>one</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shopping Frequency </a:t>
            </a:r>
            <a:r>
              <a:rPr lang="en-US" sz="2000" dirty="0">
                <a:latin typeface="Times New Roman" pitchFamily="18" charset="0"/>
                <a:cs typeface="Times New Roman" pitchFamily="18" charset="0"/>
              </a:rPr>
              <a:t>are decrease for past one </a:t>
            </a:r>
            <a:r>
              <a:rPr lang="en-US" sz="2000" dirty="0" smtClean="0">
                <a:latin typeface="Times New Roman" pitchFamily="18" charset="0"/>
                <a:cs typeface="Times New Roman" pitchFamily="18" charset="0"/>
              </a:rPr>
              <a:t>year.</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11" name="Content Placeholder 10" descr="C:\Users\Hi\Pictures\Screenshots\Screenshot (78).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0" y="2086521"/>
            <a:ext cx="4572000" cy="3553321"/>
          </a:xfrm>
          <a:prstGeom prst="rect">
            <a:avLst/>
          </a:prstGeom>
          <a:noFill/>
          <a:ln>
            <a:noFill/>
          </a:ln>
        </p:spPr>
      </p:pic>
      <p:pic>
        <p:nvPicPr>
          <p:cNvPr id="10" name="Picture 9" descr="C:\Users\Hi\Pictures\Screenshots\Screenshot (64).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4648199" cy="4800600"/>
          </a:xfrm>
          <a:prstGeom prst="rect">
            <a:avLst/>
          </a:prstGeom>
          <a:noFill/>
          <a:ln>
            <a:noFill/>
          </a:ln>
        </p:spPr>
      </p:pic>
    </p:spTree>
    <p:extLst>
      <p:ext uri="{BB962C8B-B14F-4D97-AF65-F5344CB8AC3E}">
        <p14:creationId xmlns:p14="http://schemas.microsoft.com/office/powerpoint/2010/main" val="2357501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lgn="just">
              <a:buFont typeface="Wingdings" pitchFamily="2" charset="2"/>
              <a:buChar char="Ø"/>
            </a:pPr>
            <a:r>
              <a:rPr lang="en-US" sz="2400" b="1" dirty="0" smtClean="0">
                <a:latin typeface="Times New Roman" pitchFamily="18" charset="0"/>
                <a:cs typeface="Times New Roman" pitchFamily="18" charset="0"/>
              </a:rPr>
              <a:t>Top </a:t>
            </a:r>
            <a:r>
              <a:rPr lang="en-US" sz="2400" b="1" dirty="0">
                <a:latin typeface="Times New Roman" pitchFamily="18" charset="0"/>
                <a:cs typeface="Times New Roman" pitchFamily="18" charset="0"/>
              </a:rPr>
              <a:t>reason for cart abandonment</a:t>
            </a:r>
            <a:r>
              <a:rPr lang="en-US" sz="2400" dirty="0"/>
              <a:t> </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Many people’s Reasons for not purchasing Better alternative </a:t>
            </a:r>
            <a:r>
              <a:rPr lang="en-US" sz="2400" dirty="0" smtClean="0">
                <a:latin typeface="Times New Roman" pitchFamily="18" charset="0"/>
                <a:cs typeface="Times New Roman" pitchFamily="18" charset="0"/>
              </a:rPr>
              <a:t>options. 11.2%  people  with lack of trust</a:t>
            </a:r>
            <a:endParaRPr lang="en-IN" sz="2400" dirty="0">
              <a:latin typeface="Times New Roman" pitchFamily="18" charset="0"/>
              <a:cs typeface="Times New Roman" pitchFamily="18" charset="0"/>
            </a:endParaRPr>
          </a:p>
          <a:p>
            <a:endParaRPr lang="en-US" dirty="0"/>
          </a:p>
        </p:txBody>
      </p:sp>
      <p:pic>
        <p:nvPicPr>
          <p:cNvPr id="5" name="Picture 4" descr="C:\Users\Hi\Pictures\Screenshots\Screenshot (66).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610600" cy="4191000"/>
          </a:xfrm>
          <a:prstGeom prst="rect">
            <a:avLst/>
          </a:prstGeom>
          <a:noFill/>
          <a:ln>
            <a:noFill/>
          </a:ln>
        </p:spPr>
      </p:pic>
    </p:spTree>
    <p:extLst>
      <p:ext uri="{BB962C8B-B14F-4D97-AF65-F5344CB8AC3E}">
        <p14:creationId xmlns:p14="http://schemas.microsoft.com/office/powerpoint/2010/main" val="67924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6781800" cy="685800"/>
          </a:xfrm>
        </p:spPr>
        <p:txBody>
          <a:bodyPr>
            <a:normAutofit fontScale="90000"/>
          </a:bodyPr>
          <a:lstStyle/>
          <a:p>
            <a:r>
              <a:rPr lang="en-US" b="1" dirty="0" smtClean="0"/>
              <a:t/>
            </a:r>
            <a:br>
              <a:rPr lang="en-US" b="1" dirty="0" smtClean="0"/>
            </a:br>
            <a:r>
              <a:rPr lang="en-US" sz="3600" b="1" dirty="0" smtClean="0"/>
              <a:t>INTRODUCTION</a:t>
            </a:r>
            <a:r>
              <a:rPr lang="en-US" sz="3600" dirty="0" smtClean="0"/>
              <a:t/>
            </a:r>
            <a:br>
              <a:rPr lang="en-US" sz="3600" dirty="0" smtClean="0"/>
            </a:br>
            <a:endParaRPr lang="en-US" sz="3600" dirty="0"/>
          </a:p>
        </p:txBody>
      </p:sp>
      <p:sp>
        <p:nvSpPr>
          <p:cNvPr id="3" name="Subtitle 2"/>
          <p:cNvSpPr>
            <a:spLocks noGrp="1"/>
          </p:cNvSpPr>
          <p:nvPr>
            <p:ph type="subTitle" idx="1"/>
          </p:nvPr>
        </p:nvSpPr>
        <p:spPr>
          <a:xfrm>
            <a:off x="304800" y="1143000"/>
            <a:ext cx="8382000" cy="5744570"/>
          </a:xfrm>
        </p:spPr>
        <p:txBody>
          <a:bodyPr>
            <a:normAutofit fontScale="25000" lnSpcReduction="20000"/>
          </a:bodyPr>
          <a:lstStyle/>
          <a:p>
            <a:pPr marL="857250" indent="-857250" algn="just">
              <a:lnSpc>
                <a:spcPct val="170000"/>
              </a:lnSpc>
              <a:buFont typeface="Wingdings" pitchFamily="2" charset="2"/>
              <a:buChar char="Ø"/>
            </a:pPr>
            <a:r>
              <a:rPr lang="en-US" sz="7200" dirty="0" smtClean="0">
                <a:solidFill>
                  <a:schemeClr val="tx1"/>
                </a:solidFill>
                <a:latin typeface="Times New Roman" pitchFamily="18" charset="0"/>
                <a:cs typeface="Times New Roman" pitchFamily="18" charset="0"/>
              </a:rPr>
              <a:t>Customer </a:t>
            </a:r>
            <a:r>
              <a:rPr lang="en-US" sz="7200" dirty="0">
                <a:solidFill>
                  <a:schemeClr val="tx1"/>
                </a:solidFill>
                <a:latin typeface="Times New Roman" pitchFamily="18" charset="0"/>
                <a:cs typeface="Times New Roman" pitchFamily="18" charset="0"/>
              </a:rPr>
              <a:t>satisfaction has emerged as one of the most important factors that guarantee the success of online store; it has been posited as a key stimulant of purchase, repurchase intentions and customer loyalty</a:t>
            </a:r>
            <a:r>
              <a:rPr lang="en-US" sz="7200" dirty="0" smtClean="0">
                <a:solidFill>
                  <a:schemeClr val="tx1"/>
                </a:solidFill>
                <a:latin typeface="Times New Roman" pitchFamily="18" charset="0"/>
                <a:cs typeface="Times New Roman" pitchFamily="18" charset="0"/>
              </a:rPr>
              <a:t>.</a:t>
            </a:r>
          </a:p>
          <a:p>
            <a:pPr marL="857250" indent="-857250" algn="just">
              <a:lnSpc>
                <a:spcPct val="170000"/>
              </a:lnSpc>
              <a:buFont typeface="Wingdings" pitchFamily="2" charset="2"/>
              <a:buChar char="Ø"/>
            </a:pPr>
            <a:r>
              <a:rPr lang="en-US" sz="7200" dirty="0" smtClean="0">
                <a:solidFill>
                  <a:schemeClr val="tx1"/>
                </a:solidFill>
                <a:latin typeface="Times New Roman" pitchFamily="18" charset="0"/>
                <a:cs typeface="Times New Roman" pitchFamily="18" charset="0"/>
              </a:rPr>
              <a:t> </a:t>
            </a:r>
            <a:r>
              <a:rPr lang="en-US" sz="7200" dirty="0">
                <a:solidFill>
                  <a:schemeClr val="tx1"/>
                </a:solidFill>
                <a:latin typeface="Times New Roman" pitchFamily="18" charset="0"/>
                <a:cs typeface="Times New Roman" pitchFamily="18" charset="0"/>
              </a:rPr>
              <a:t>A comprehensive review of the literature, theories and models have been carried out to propose the models for customer activation and customer retention</a:t>
            </a:r>
            <a:r>
              <a:rPr lang="en-US" sz="7200" dirty="0" smtClean="0">
                <a:solidFill>
                  <a:schemeClr val="tx1"/>
                </a:solidFill>
                <a:latin typeface="Times New Roman" pitchFamily="18" charset="0"/>
                <a:cs typeface="Times New Roman" pitchFamily="18" charset="0"/>
              </a:rPr>
              <a:t>.</a:t>
            </a:r>
          </a:p>
          <a:p>
            <a:pPr marL="857250" indent="-857250" algn="just">
              <a:lnSpc>
                <a:spcPct val="170000"/>
              </a:lnSpc>
              <a:buFont typeface="Wingdings" pitchFamily="2" charset="2"/>
              <a:buChar char="Ø"/>
            </a:pPr>
            <a:r>
              <a:rPr lang="en-US" sz="7200" dirty="0" smtClean="0">
                <a:solidFill>
                  <a:schemeClr val="tx1"/>
                </a:solidFill>
                <a:latin typeface="Times New Roman" pitchFamily="18" charset="0"/>
                <a:cs typeface="Times New Roman" pitchFamily="18" charset="0"/>
              </a:rPr>
              <a:t> </a:t>
            </a:r>
            <a:r>
              <a:rPr lang="en-US" sz="7200" dirty="0">
                <a:solidFill>
                  <a:schemeClr val="tx1"/>
                </a:solidFill>
                <a:latin typeface="Times New Roman" pitchFamily="18" charset="0"/>
                <a:cs typeface="Times New Roman" pitchFamily="18" charset="0"/>
              </a:rPr>
              <a:t>Five major factors that contributed to the success of an e-commerce store have been identified as: service quality, system quality, information quality, trust and net </a:t>
            </a:r>
            <a:r>
              <a:rPr lang="en-US" sz="7200" dirty="0" smtClean="0">
                <a:solidFill>
                  <a:schemeClr val="tx1"/>
                </a:solidFill>
                <a:latin typeface="Times New Roman" pitchFamily="18" charset="0"/>
                <a:cs typeface="Times New Roman" pitchFamily="18" charset="0"/>
              </a:rPr>
              <a:t>benefit.</a:t>
            </a:r>
          </a:p>
          <a:p>
            <a:pPr marL="857250" indent="-857250" algn="just">
              <a:lnSpc>
                <a:spcPct val="170000"/>
              </a:lnSpc>
              <a:buFont typeface="Wingdings" pitchFamily="2" charset="2"/>
              <a:buChar char="Ø"/>
            </a:pPr>
            <a:r>
              <a:rPr lang="en-US" sz="7200" dirty="0" smtClean="0">
                <a:solidFill>
                  <a:schemeClr val="tx1"/>
                </a:solidFill>
                <a:latin typeface="Times New Roman" pitchFamily="18" charset="0"/>
                <a:cs typeface="Times New Roman" pitchFamily="18" charset="0"/>
              </a:rPr>
              <a:t>The </a:t>
            </a:r>
            <a:r>
              <a:rPr lang="en-US" sz="7200" dirty="0">
                <a:solidFill>
                  <a:schemeClr val="tx1"/>
                </a:solidFill>
                <a:latin typeface="Times New Roman" pitchFamily="18" charset="0"/>
                <a:cs typeface="Times New Roman" pitchFamily="18" charset="0"/>
              </a:rPr>
              <a:t>research furthermore investigated the factors that influence the online customers repeat purchase intention on the basis of the Means End Chain theory (MEC) and Prospect theory. </a:t>
            </a:r>
            <a:endParaRPr lang="en-US" sz="7200" dirty="0" smtClean="0">
              <a:solidFill>
                <a:schemeClr val="tx1"/>
              </a:solidFill>
              <a:latin typeface="Times New Roman" pitchFamily="18" charset="0"/>
              <a:cs typeface="Times New Roman" pitchFamily="18" charset="0"/>
            </a:endParaRPr>
          </a:p>
          <a:p>
            <a:pPr algn="just">
              <a:lnSpc>
                <a:spcPct val="220000"/>
              </a:lnSpc>
            </a:pPr>
            <a:endParaRPr lang="en-US" dirty="0"/>
          </a:p>
        </p:txBody>
      </p:sp>
    </p:spTree>
    <p:extLst>
      <p:ext uri="{BB962C8B-B14F-4D97-AF65-F5344CB8AC3E}">
        <p14:creationId xmlns:p14="http://schemas.microsoft.com/office/powerpoint/2010/main" val="253971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We </a:t>
            </a:r>
            <a:r>
              <a:rPr lang="en-US" sz="2400" dirty="0" smtClean="0">
                <a:latin typeface="Times New Roman" pitchFamily="18" charset="0"/>
                <a:cs typeface="Times New Roman" pitchFamily="18" charset="0"/>
              </a:rPr>
              <a:t>plot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visualization of all 71 columns above and we iterated using on for </a:t>
            </a:r>
            <a:r>
              <a:rPr lang="en-US" sz="2400" dirty="0" smtClean="0">
                <a:latin typeface="Times New Roman" pitchFamily="18" charset="0"/>
                <a:cs typeface="Times New Roman" pitchFamily="18" charset="0"/>
              </a:rPr>
              <a:t>loop. we </a:t>
            </a:r>
            <a:r>
              <a:rPr lang="en-US" sz="2400" dirty="0">
                <a:latin typeface="Times New Roman" pitchFamily="18" charset="0"/>
                <a:cs typeface="Times New Roman" pitchFamily="18" charset="0"/>
              </a:rPr>
              <a:t>can some visualization of the columns like </a:t>
            </a:r>
            <a:r>
              <a:rPr lang="en-US" sz="2400"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age, city, </a:t>
            </a:r>
            <a:r>
              <a:rPr lang="en-US" sz="2400" dirty="0" err="1">
                <a:latin typeface="Times New Roman" pitchFamily="18" charset="0"/>
                <a:cs typeface="Times New Roman" pitchFamily="18" charset="0"/>
              </a:rPr>
              <a:t>ect</a:t>
            </a:r>
            <a:r>
              <a:rPr lang="en-US" sz="2400" dirty="0" smtClean="0">
                <a:latin typeface="Times New Roman" pitchFamily="18" charset="0"/>
                <a:cs typeface="Times New Roman" pitchFamily="18" charset="0"/>
              </a:rPr>
              <a:t>.</a:t>
            </a:r>
          </a:p>
          <a:p>
            <a:pPr algn="just"/>
            <a:endParaRPr lang="en-US" sz="2400" dirty="0"/>
          </a:p>
        </p:txBody>
      </p:sp>
      <p:pic>
        <p:nvPicPr>
          <p:cNvPr id="5" name="Picture 4"/>
          <p:cNvPicPr/>
          <p:nvPr/>
        </p:nvPicPr>
        <p:blipFill>
          <a:blip r:embed="rId2"/>
          <a:stretch>
            <a:fillRect/>
          </a:stretch>
        </p:blipFill>
        <p:spPr>
          <a:xfrm>
            <a:off x="533400" y="1600200"/>
            <a:ext cx="8077200" cy="5029200"/>
          </a:xfrm>
          <a:prstGeom prst="rect">
            <a:avLst/>
          </a:prstGeom>
        </p:spPr>
      </p:pic>
    </p:spTree>
    <p:extLst>
      <p:ext uri="{BB962C8B-B14F-4D97-AF65-F5344CB8AC3E}">
        <p14:creationId xmlns:p14="http://schemas.microsoft.com/office/powerpoint/2010/main" val="996860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latin typeface="Times New Roman" pitchFamily="18" charset="0"/>
                <a:cs typeface="Times New Roman" pitchFamily="18" charset="0"/>
              </a:rPr>
              <a:t>Inference from </a:t>
            </a:r>
            <a:r>
              <a:rPr lang="en-US" sz="3200" b="1" dirty="0">
                <a:latin typeface="Times New Roman" pitchFamily="18" charset="0"/>
                <a:cs typeface="Times New Roman" pitchFamily="18" charset="0"/>
              </a:rPr>
              <a:t>Visualizations</a:t>
            </a:r>
          </a:p>
        </p:txBody>
      </p:sp>
      <p:sp>
        <p:nvSpPr>
          <p:cNvPr id="3" name="Content Placeholder 2"/>
          <p:cNvSpPr>
            <a:spLocks noGrp="1"/>
          </p:cNvSpPr>
          <p:nvPr>
            <p:ph idx="1"/>
          </p:nvPr>
        </p:nvSpPr>
        <p:spPr>
          <a:xfrm>
            <a:off x="457200" y="1600200"/>
            <a:ext cx="8229600" cy="4876800"/>
          </a:xfrm>
        </p:spPr>
        <p:txBody>
          <a:bodyPr>
            <a:normAutofit/>
          </a:bodyPr>
          <a:lstStyle/>
          <a:p>
            <a:pPr lvl="0"/>
            <a:r>
              <a:rPr lang="en-US" sz="2300" dirty="0">
                <a:latin typeface="Times New Roman" pitchFamily="18" charset="0"/>
                <a:cs typeface="Times New Roman" pitchFamily="18" charset="0"/>
              </a:rPr>
              <a:t>Female do shop than male.</a:t>
            </a:r>
          </a:p>
          <a:p>
            <a:pPr lvl="0"/>
            <a:r>
              <a:rPr lang="en-US" sz="2300" dirty="0">
                <a:latin typeface="Times New Roman" pitchFamily="18" charset="0"/>
                <a:cs typeface="Times New Roman" pitchFamily="18" charset="0"/>
              </a:rPr>
              <a:t>21-50 years age of consumers most prefer to shop online.</a:t>
            </a:r>
          </a:p>
          <a:p>
            <a:pPr lvl="0"/>
            <a:r>
              <a:rPr lang="en-US" sz="2300" dirty="0">
                <a:latin typeface="Times New Roman" pitchFamily="18" charset="0"/>
                <a:cs typeface="Times New Roman" pitchFamily="18" charset="0"/>
              </a:rPr>
              <a:t>Age of less than 20 and 51 years and above people are do shop online are less.</a:t>
            </a:r>
          </a:p>
          <a:p>
            <a:pPr lvl="0"/>
            <a:r>
              <a:rPr lang="en-US" sz="2300" dirty="0">
                <a:latin typeface="Times New Roman" pitchFamily="18" charset="0"/>
                <a:cs typeface="Times New Roman" pitchFamily="18" charset="0"/>
              </a:rPr>
              <a:t>Most of the online shoppers are from Delhi ,Greater Noida ,Noida ,Bangalore.</a:t>
            </a:r>
          </a:p>
          <a:p>
            <a:pPr lvl="0"/>
            <a:r>
              <a:rPr lang="en-US" sz="2300" dirty="0">
                <a:latin typeface="Times New Roman" pitchFamily="18" charset="0"/>
                <a:cs typeface="Times New Roman" pitchFamily="18" charset="0"/>
              </a:rPr>
              <a:t>The maximum people have an experience of above 4 years. Only less of people have an experience of 1-2 years.</a:t>
            </a:r>
          </a:p>
          <a:p>
            <a:pPr lvl="0"/>
            <a:r>
              <a:rPr lang="en-US" sz="2300" dirty="0">
                <a:latin typeface="Times New Roman" pitchFamily="18" charset="0"/>
                <a:cs typeface="Times New Roman" pitchFamily="18" charset="0"/>
              </a:rPr>
              <a:t>The maximum consumers said they shop online at less than 10 times, few of consumers shop online at 42 times and above.</a:t>
            </a:r>
          </a:p>
          <a:p>
            <a:pPr lvl="0"/>
            <a:r>
              <a:rPr lang="en-US" sz="2300" dirty="0">
                <a:latin typeface="Times New Roman" pitchFamily="18" charset="0"/>
                <a:cs typeface="Times New Roman" pitchFamily="18" charset="0"/>
              </a:rPr>
              <a:t>The maximum number of consumers mobile internet use while shopping on-line.</a:t>
            </a:r>
          </a:p>
          <a:p>
            <a:endParaRPr lang="en-US" dirty="0"/>
          </a:p>
        </p:txBody>
      </p:sp>
    </p:spTree>
    <p:extLst>
      <p:ext uri="{BB962C8B-B14F-4D97-AF65-F5344CB8AC3E}">
        <p14:creationId xmlns:p14="http://schemas.microsoft.com/office/powerpoint/2010/main" val="3112267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a:bodyPr>
          <a:lstStyle/>
          <a:p>
            <a:r>
              <a:rPr lang="en-US" sz="3200" b="1" dirty="0">
                <a:latin typeface="Times New Roman" pitchFamily="18" charset="0"/>
                <a:cs typeface="Times New Roman" pitchFamily="18" charset="0"/>
              </a:rPr>
              <a:t>Inference from Visualizations</a:t>
            </a:r>
            <a:endParaRPr lang="en-US" sz="3200" b="1" dirty="0"/>
          </a:p>
        </p:txBody>
      </p:sp>
      <p:sp>
        <p:nvSpPr>
          <p:cNvPr id="8" name="Content Placeholder 7"/>
          <p:cNvSpPr>
            <a:spLocks noGrp="1"/>
          </p:cNvSpPr>
          <p:nvPr>
            <p:ph idx="1"/>
          </p:nvPr>
        </p:nvSpPr>
        <p:spPr>
          <a:xfrm>
            <a:off x="457200" y="1143000"/>
            <a:ext cx="8229600" cy="5715000"/>
          </a:xfrm>
        </p:spPr>
        <p:txBody>
          <a:bodyPr>
            <a:normAutofit fontScale="77500" lnSpcReduction="20000"/>
          </a:bodyPr>
          <a:lstStyle/>
          <a:p>
            <a:pPr lvl="0" algn="just"/>
            <a:r>
              <a:rPr lang="en-US" dirty="0"/>
              <a:t> </a:t>
            </a:r>
            <a:r>
              <a:rPr lang="en-US" sz="2900" dirty="0">
                <a:latin typeface="Times New Roman" pitchFamily="18" charset="0"/>
                <a:cs typeface="Times New Roman" pitchFamily="18" charset="0"/>
              </a:rPr>
              <a:t>Maximum people have shopped from these 5 companies like Amazon.in , FlipKart.com ,paytm.com ,myntra.com ,Snapdeal.com.</a:t>
            </a:r>
          </a:p>
          <a:p>
            <a:pPr lvl="0" algn="just"/>
            <a:r>
              <a:rPr lang="en-US" sz="2900" dirty="0">
                <a:latin typeface="Times New Roman" pitchFamily="18" charset="0"/>
                <a:cs typeface="Times New Roman" pitchFamily="18" charset="0"/>
              </a:rPr>
              <a:t>These companies are  easy to use website or application.</a:t>
            </a:r>
          </a:p>
          <a:p>
            <a:pPr lvl="0" algn="just"/>
            <a:r>
              <a:rPr lang="en-US" sz="2900" dirty="0">
                <a:latin typeface="Times New Roman" pitchFamily="18" charset="0"/>
                <a:cs typeface="Times New Roman" pitchFamily="18" charset="0"/>
              </a:rPr>
              <a:t>In terms of Visual appealing web-page layout and Wild variety of product on offer Amazon.in, Flipkart.com are the major choice of customers.</a:t>
            </a:r>
          </a:p>
          <a:p>
            <a:pPr lvl="0" algn="just"/>
            <a:r>
              <a:rPr lang="en-US" sz="2900" dirty="0">
                <a:latin typeface="Times New Roman" pitchFamily="18" charset="0"/>
                <a:cs typeface="Times New Roman" pitchFamily="18" charset="0"/>
              </a:rPr>
              <a:t>The maximum number of people chosen with Amazon.in, Flipkart.com based on Complete, relevant description information of products. Snapdeal.com have least one</a:t>
            </a:r>
          </a:p>
          <a:p>
            <a:pPr lvl="0" algn="just"/>
            <a:r>
              <a:rPr lang="en-US" sz="2900" dirty="0">
                <a:latin typeface="Times New Roman" pitchFamily="18" charset="0"/>
                <a:cs typeface="Times New Roman" pitchFamily="18" charset="0"/>
              </a:rPr>
              <a:t>Amazon have high score when it comes to fast loading website and Reliability of the website, although Paytm.com are not far behind.</a:t>
            </a:r>
          </a:p>
          <a:p>
            <a:pPr lvl="0" algn="just"/>
            <a:r>
              <a:rPr lang="en-US" sz="2900" dirty="0">
                <a:latin typeface="Times New Roman" pitchFamily="18" charset="0"/>
                <a:cs typeface="Times New Roman" pitchFamily="18" charset="0"/>
              </a:rPr>
              <a:t>When it comes to Quickness to complete purchase, Amazon have high score and next high score is Flipkart.com, Paytm.com.</a:t>
            </a:r>
          </a:p>
          <a:p>
            <a:pPr lvl="0" algn="just"/>
            <a:r>
              <a:rPr lang="en-US" sz="2900" dirty="0">
                <a:latin typeface="Times New Roman" pitchFamily="18" charset="0"/>
                <a:cs typeface="Times New Roman" pitchFamily="18" charset="0"/>
              </a:rPr>
              <a:t>Amazon.in, Flipkart.com have several availability of payment options. Patym.com have least options.</a:t>
            </a:r>
          </a:p>
          <a:p>
            <a:pPr lvl="0" algn="just"/>
            <a:r>
              <a:rPr lang="en-US" sz="2900" dirty="0">
                <a:latin typeface="Times New Roman" pitchFamily="18" charset="0"/>
                <a:cs typeface="Times New Roman" pitchFamily="18" charset="0"/>
              </a:rPr>
              <a:t>Amazon is the best Speedy order delivery website. Flipkart.com, Myntra.com, Snapdeal.com had the least one.</a:t>
            </a:r>
          </a:p>
          <a:p>
            <a:pPr lvl="0"/>
            <a:endParaRPr lang="en-US" dirty="0"/>
          </a:p>
          <a:p>
            <a:pPr marL="0" indent="0">
              <a:buNone/>
            </a:pPr>
            <a:endParaRPr lang="en-US" dirty="0"/>
          </a:p>
        </p:txBody>
      </p:sp>
    </p:spTree>
    <p:extLst>
      <p:ext uri="{BB962C8B-B14F-4D97-AF65-F5344CB8AC3E}">
        <p14:creationId xmlns:p14="http://schemas.microsoft.com/office/powerpoint/2010/main" val="2356405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07707"/>
          </a:xfrm>
        </p:spPr>
        <p:txBody>
          <a:bodyPr>
            <a:noAutofit/>
          </a:bodyPr>
          <a:lstStyle/>
          <a:p>
            <a:pPr lvl="0" algn="just"/>
            <a:r>
              <a:rPr lang="en-US" sz="1800" dirty="0">
                <a:latin typeface="Times New Roman" pitchFamily="18" charset="0"/>
                <a:cs typeface="Times New Roman" pitchFamily="18" charset="0"/>
              </a:rPr>
              <a:t>Privacy of customers’ information have highly maintained by Amazon, followed by </a:t>
            </a:r>
            <a:r>
              <a:rPr lang="en-US" sz="1800" dirty="0" err="1">
                <a:latin typeface="Times New Roman" pitchFamily="18" charset="0"/>
                <a:cs typeface="Times New Roman" pitchFamily="18" charset="0"/>
              </a:rPr>
              <a:t>Flipkart</a:t>
            </a:r>
            <a:r>
              <a:rPr lang="en-US" sz="1800" dirty="0">
                <a:latin typeface="Times New Roman" pitchFamily="18" charset="0"/>
                <a:cs typeface="Times New Roman" pitchFamily="18" charset="0"/>
              </a:rPr>
              <a:t>.</a:t>
            </a:r>
          </a:p>
          <a:p>
            <a:pPr lvl="0" algn="just"/>
            <a:r>
              <a:rPr lang="en-US" sz="1800" dirty="0">
                <a:latin typeface="Times New Roman" pitchFamily="18" charset="0"/>
                <a:cs typeface="Times New Roman" pitchFamily="18" charset="0"/>
              </a:rPr>
              <a:t>Amazon having good trustworthiness. Flipkart.com, Snapdeal.com both also have</a:t>
            </a:r>
          </a:p>
          <a:p>
            <a:pPr marL="0" indent="0" algn="just">
              <a:buNone/>
            </a:pPr>
            <a:r>
              <a:rPr lang="en-US" sz="1800" dirty="0" smtClean="0">
                <a:latin typeface="Times New Roman" pitchFamily="18" charset="0"/>
                <a:cs typeface="Times New Roman" pitchFamily="18" charset="0"/>
              </a:rPr>
              <a:t>     trustworthiness</a:t>
            </a:r>
            <a:r>
              <a:rPr lang="en-US" sz="1800" dirty="0">
                <a:latin typeface="Times New Roman" pitchFamily="18" charset="0"/>
                <a:cs typeface="Times New Roman" pitchFamily="18" charset="0"/>
              </a:rPr>
              <a:t>.</a:t>
            </a:r>
          </a:p>
          <a:p>
            <a:pPr lvl="0" algn="just"/>
            <a:r>
              <a:rPr lang="en-US" sz="1800" dirty="0">
                <a:latin typeface="Times New Roman" pitchFamily="18" charset="0"/>
                <a:cs typeface="Times New Roman" pitchFamily="18" charset="0"/>
              </a:rPr>
              <a:t>Amazon.in, Flipkart.com, Myntra.com, </a:t>
            </a:r>
            <a:r>
              <a:rPr lang="en-US" sz="1800" dirty="0" err="1">
                <a:latin typeface="Times New Roman" pitchFamily="18" charset="0"/>
                <a:cs typeface="Times New Roman" pitchFamily="18" charset="0"/>
              </a:rPr>
              <a:t>Snapdeal</a:t>
            </a:r>
            <a:r>
              <a:rPr lang="en-US" sz="1800" dirty="0">
                <a:latin typeface="Times New Roman" pitchFamily="18" charset="0"/>
                <a:cs typeface="Times New Roman" pitchFamily="18" charset="0"/>
              </a:rPr>
              <a:t> all are provide online assistance through multi-channel</a:t>
            </a:r>
            <a:r>
              <a:rPr lang="en-US" sz="1800" dirty="0" smtClean="0">
                <a:latin typeface="Times New Roman" pitchFamily="18" charset="0"/>
                <a:cs typeface="Times New Roman" pitchFamily="18" charset="0"/>
              </a:rPr>
              <a:t>.</a:t>
            </a:r>
          </a:p>
          <a:p>
            <a:pPr lvl="0" algn="just"/>
            <a:r>
              <a:rPr lang="en-US" sz="1800" dirty="0">
                <a:latin typeface="Times New Roman" pitchFamily="18" charset="0"/>
                <a:cs typeface="Times New Roman" pitchFamily="18" charset="0"/>
              </a:rPr>
              <a:t>Amazon, </a:t>
            </a:r>
            <a:r>
              <a:rPr lang="en-US" sz="1800" dirty="0" err="1">
                <a:latin typeface="Times New Roman" pitchFamily="18" charset="0"/>
                <a:cs typeface="Times New Roman" pitchFamily="18" charset="0"/>
              </a:rPr>
              <a:t>Paytm</a:t>
            </a:r>
            <a:r>
              <a:rPr lang="en-US" sz="1800" dirty="0">
                <a:latin typeface="Times New Roman" pitchFamily="18" charset="0"/>
                <a:cs typeface="Times New Roman" pitchFamily="18" charset="0"/>
              </a:rPr>
              <a:t> takes longer time to get logged in. Flipkart.com doesn’t take longer time to get logged in.</a:t>
            </a:r>
          </a:p>
          <a:p>
            <a:pPr lvl="0" algn="just"/>
            <a:r>
              <a:rPr lang="en-US" sz="1800" dirty="0">
                <a:latin typeface="Times New Roman" pitchFamily="18" charset="0"/>
                <a:cs typeface="Times New Roman" pitchFamily="18" charset="0"/>
              </a:rPr>
              <a:t>Amazon.in, Flipkart.com both are takes longer time in displaying graphics and photos. Paytm.com not takes longer time in displaying graphics and photos.</a:t>
            </a:r>
          </a:p>
          <a:p>
            <a:pPr lvl="0" algn="just"/>
            <a:r>
              <a:rPr lang="en-US" sz="1800" dirty="0">
                <a:latin typeface="Times New Roman" pitchFamily="18" charset="0"/>
                <a:cs typeface="Times New Roman" pitchFamily="18" charset="0"/>
              </a:rPr>
              <a:t>Myntra.com and Paytm.com both are work on late declaration of price.</a:t>
            </a:r>
          </a:p>
          <a:p>
            <a:pPr algn="just"/>
            <a:r>
              <a:rPr lang="en-US" sz="1800" dirty="0">
                <a:latin typeface="Times New Roman" pitchFamily="18" charset="0"/>
                <a:cs typeface="Times New Roman" pitchFamily="18" charset="0"/>
              </a:rPr>
              <a:t>Myntra.com and Paytm.com both are negative feedback in longer page loading time.Amazon.in, Paytm.com, Myntra.com are doesn’t take longer page loading time.</a:t>
            </a:r>
          </a:p>
          <a:p>
            <a:pPr algn="just"/>
            <a:r>
              <a:rPr lang="en-US" sz="1800" dirty="0">
                <a:latin typeface="Times New Roman" pitchFamily="18" charset="0"/>
                <a:cs typeface="Times New Roman" pitchFamily="18" charset="0"/>
              </a:rPr>
              <a:t>Snapdeal.com and Amazon.in have limited mode of payment on most products</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shopper told that Amazon.in and Paytm.com are frequently Change in website/Application design</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While </a:t>
            </a:r>
            <a:r>
              <a:rPr lang="en-US" sz="1800" dirty="0">
                <a:latin typeface="Times New Roman" pitchFamily="18" charset="0"/>
                <a:cs typeface="Times New Roman" pitchFamily="18" charset="0"/>
              </a:rPr>
              <a:t>using Amazon.in, Myntra.com and Snapdeal.com. Frequent disruption when moving from one page to another</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Amazon.in </a:t>
            </a:r>
            <a:r>
              <a:rPr lang="en-US" sz="1800" dirty="0">
                <a:latin typeface="Times New Roman" pitchFamily="18" charset="0"/>
                <a:cs typeface="Times New Roman" pitchFamily="18" charset="0"/>
              </a:rPr>
              <a:t>and Flipkart.com are most recommended Indian online retailer for </a:t>
            </a:r>
            <a:r>
              <a:rPr lang="en-US" sz="1800" dirty="0" smtClean="0">
                <a:latin typeface="Times New Roman" pitchFamily="18" charset="0"/>
                <a:cs typeface="Times New Roman" pitchFamily="18" charset="0"/>
              </a:rPr>
              <a:t>shopper</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27538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 </a:t>
            </a:r>
            <a:r>
              <a:rPr lang="en-US" sz="3200" b="1" dirty="0">
                <a:latin typeface="Times New Roman" pitchFamily="18" charset="0"/>
                <a:cs typeface="Times New Roman" pitchFamily="18" charset="0"/>
              </a:rPr>
              <a:t>MAJOR FINDINGS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rmAutofit/>
          </a:bodyPr>
          <a:lstStyle/>
          <a:p>
            <a:r>
              <a:rPr lang="en-US" sz="2000" dirty="0">
                <a:latin typeface="Times New Roman" pitchFamily="18" charset="0"/>
                <a:cs typeface="Times New Roman" pitchFamily="18" charset="0"/>
              </a:rPr>
              <a:t>Many customers have shopped from amazon and flipkart.it is one of easy to use website. All age group customers are there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Amazon </a:t>
            </a:r>
            <a:r>
              <a:rPr lang="en-US" sz="2000" dirty="0">
                <a:latin typeface="Times New Roman" pitchFamily="18" charset="0"/>
                <a:cs typeface="Times New Roman" pitchFamily="18" charset="0"/>
              </a:rPr>
              <a:t>and </a:t>
            </a:r>
            <a:r>
              <a:rPr lang="en-US" sz="2000" dirty="0" err="1">
                <a:latin typeface="Times New Roman" pitchFamily="18" charset="0"/>
                <a:cs typeface="Times New Roman" pitchFamily="18" charset="0"/>
              </a:rPr>
              <a:t>flipkart</a:t>
            </a:r>
            <a:r>
              <a:rPr lang="en-US" sz="2000" dirty="0">
                <a:latin typeface="Times New Roman" pitchFamily="18" charset="0"/>
                <a:cs typeface="Times New Roman" pitchFamily="18" charset="0"/>
              </a:rPr>
              <a:t> have been suggested as most Visual appealing web-page layout and Wild variety of product on offer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Amazon </a:t>
            </a:r>
            <a:r>
              <a:rPr lang="en-US" sz="2000" dirty="0">
                <a:latin typeface="Times New Roman" pitchFamily="18" charset="0"/>
                <a:cs typeface="Times New Roman" pitchFamily="18" charset="0"/>
              </a:rPr>
              <a:t>and </a:t>
            </a:r>
            <a:r>
              <a:rPr lang="en-US" sz="2000" dirty="0" err="1">
                <a:latin typeface="Times New Roman" pitchFamily="18" charset="0"/>
                <a:cs typeface="Times New Roman" pitchFamily="18" charset="0"/>
              </a:rPr>
              <a:t>flipkart</a:t>
            </a:r>
            <a:r>
              <a:rPr lang="en-US" sz="2000" dirty="0">
                <a:latin typeface="Times New Roman" pitchFamily="18" charset="0"/>
                <a:cs typeface="Times New Roman" pitchFamily="18" charset="0"/>
              </a:rPr>
              <a:t> have got more positive feedbacks than other website with high content readability, information on similar product, relevant information on listed product, ease of navigation in website, Convenient Payment</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Flipkart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gives important to the user friendly Interface, high Empathy towards the customers, able to guarantee the privacy of the </a:t>
            </a:r>
            <a:r>
              <a:rPr lang="en-US" sz="2000" dirty="0" smtClean="0">
                <a:latin typeface="Times New Roman" pitchFamily="18" charset="0"/>
                <a:cs typeface="Times New Roman" pitchFamily="18" charset="0"/>
              </a:rPr>
              <a:t>customer.</a:t>
            </a:r>
          </a:p>
          <a:p>
            <a:r>
              <a:rPr lang="en-US" sz="2000" dirty="0" err="1" smtClean="0">
                <a:latin typeface="Times New Roman" pitchFamily="18" charset="0"/>
                <a:cs typeface="Times New Roman" pitchFamily="18" charset="0"/>
              </a:rPr>
              <a:t>Paytm</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has got less feedbacks in show least Empathy towards the customers, perceived trustworthiness, speed order delivery</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Myntra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dirty="0" err="1">
                <a:latin typeface="Times New Roman" pitchFamily="18" charset="0"/>
                <a:cs typeface="Times New Roman" pitchFamily="18" charset="0"/>
              </a:rPr>
              <a:t>paytm</a:t>
            </a:r>
            <a:r>
              <a:rPr lang="en-US" sz="2000" dirty="0">
                <a:latin typeface="Times New Roman" pitchFamily="18" charset="0"/>
                <a:cs typeface="Times New Roman" pitchFamily="18" charset="0"/>
              </a:rPr>
              <a:t> have low guarantee the privacy of the customer ,trust towards website is low</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692465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a:bodyPr>
          <a:lstStyle/>
          <a:p>
            <a:pPr>
              <a:lnSpc>
                <a:spcPct val="150000"/>
              </a:lnSpc>
            </a:pPr>
            <a:r>
              <a:rPr lang="en-US" sz="2000" dirty="0">
                <a:latin typeface="Times New Roman" pitchFamily="18" charset="0"/>
                <a:cs typeface="Times New Roman" pitchFamily="18" charset="0"/>
              </a:rPr>
              <a:t>Amazon and </a:t>
            </a:r>
            <a:r>
              <a:rPr lang="en-US" sz="2000" dirty="0" err="1"/>
              <a:t>Myntra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both are gives monetary benefit and discount.</a:t>
            </a:r>
          </a:p>
          <a:p>
            <a:pPr>
              <a:lnSpc>
                <a:spcPct val="150000"/>
              </a:lnSpc>
            </a:pPr>
            <a:r>
              <a:rPr lang="en-US" sz="2000" dirty="0">
                <a:latin typeface="Times New Roman" pitchFamily="18" charset="0"/>
                <a:cs typeface="Times New Roman" pitchFamily="18" charset="0"/>
              </a:rPr>
              <a:t>Amazon gives Return and replacement policy to the shoppers.</a:t>
            </a:r>
          </a:p>
          <a:p>
            <a:pPr>
              <a:lnSpc>
                <a:spcPct val="150000"/>
              </a:lnSpc>
            </a:pPr>
            <a:r>
              <a:rPr lang="en-US" sz="2000" dirty="0">
                <a:latin typeface="Times New Roman" pitchFamily="18" charset="0"/>
                <a:cs typeface="Times New Roman" pitchFamily="18" charset="0"/>
              </a:rPr>
              <a:t>In </a:t>
            </a:r>
            <a:r>
              <a:rPr lang="en-US" sz="2000" dirty="0" err="1">
                <a:latin typeface="Times New Roman" pitchFamily="18" charset="0"/>
                <a:cs typeface="Times New Roman" pitchFamily="18" charset="0"/>
              </a:rPr>
              <a:t>Flipkart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Myntra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paytm</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Snapdeal</a:t>
            </a:r>
            <a:r>
              <a:rPr lang="en-US" sz="2000" dirty="0">
                <a:latin typeface="Times New Roman" pitchFamily="18" charset="0"/>
                <a:cs typeface="Times New Roman" pitchFamily="18" charset="0"/>
              </a:rPr>
              <a:t> Return and replacement policy are lower percentage.</a:t>
            </a:r>
          </a:p>
          <a:p>
            <a:pPr>
              <a:lnSpc>
                <a:spcPct val="150000"/>
              </a:lnSpc>
            </a:pPr>
            <a:r>
              <a:rPr lang="en-US" sz="2000" dirty="0">
                <a:latin typeface="Times New Roman" pitchFamily="18" charset="0"/>
                <a:cs typeface="Times New Roman" pitchFamily="18" charset="0"/>
              </a:rPr>
              <a:t>Amazon and </a:t>
            </a:r>
            <a:r>
              <a:rPr lang="en-US" sz="2000" dirty="0" err="1">
                <a:latin typeface="Times New Roman" pitchFamily="18" charset="0"/>
                <a:cs typeface="Times New Roman" pitchFamily="18" charset="0"/>
              </a:rPr>
              <a:t>flipkart</a:t>
            </a:r>
            <a:r>
              <a:rPr lang="en-US" sz="2000" dirty="0">
                <a:latin typeface="Times New Roman" pitchFamily="18" charset="0"/>
                <a:cs typeface="Times New Roman" pitchFamily="18" charset="0"/>
              </a:rPr>
              <a:t> give complete and relevant product information compare with this </a:t>
            </a:r>
            <a:r>
              <a:rPr lang="en-US" sz="2000" dirty="0" err="1">
                <a:latin typeface="Times New Roman" pitchFamily="18" charset="0"/>
                <a:cs typeface="Times New Roman" pitchFamily="18" charset="0"/>
              </a:rPr>
              <a:t>Myntra</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paytm</a:t>
            </a:r>
            <a:r>
              <a:rPr lang="en-US" sz="2000" dirty="0">
                <a:latin typeface="Times New Roman" pitchFamily="18" charset="0"/>
                <a:cs typeface="Times New Roman" pitchFamily="18" charset="0"/>
              </a:rPr>
              <a:t> are least one.</a:t>
            </a:r>
          </a:p>
          <a:p>
            <a:pPr>
              <a:lnSpc>
                <a:spcPct val="150000"/>
              </a:lnSpc>
            </a:pPr>
            <a:r>
              <a:rPr lang="en-US" sz="2000" dirty="0" err="1">
                <a:latin typeface="Times New Roman" pitchFamily="18" charset="0"/>
                <a:cs typeface="Times New Roman" pitchFamily="18" charset="0"/>
              </a:rPr>
              <a:t>Myntra</a:t>
            </a:r>
            <a:r>
              <a:rPr lang="en-US" sz="2000" dirty="0">
                <a:latin typeface="Times New Roman" pitchFamily="18" charset="0"/>
                <a:cs typeface="Times New Roman" pitchFamily="18" charset="0"/>
              </a:rPr>
              <a:t> has got the least feedbacks in website as efficient as before, followed by </a:t>
            </a:r>
            <a:r>
              <a:rPr lang="en-US" sz="2000" dirty="0" err="1">
                <a:latin typeface="Times New Roman" pitchFamily="18" charset="0"/>
                <a:cs typeface="Times New Roman" pitchFamily="18" charset="0"/>
              </a:rPr>
              <a:t>snapdeal</a:t>
            </a:r>
            <a:r>
              <a:rPr lang="en-US" sz="2000" dirty="0">
                <a:latin typeface="Times New Roman" pitchFamily="18" charset="0"/>
                <a:cs typeface="Times New Roman" pitchFamily="18" charset="0"/>
              </a:rPr>
              <a:t>.</a:t>
            </a:r>
          </a:p>
          <a:p>
            <a:pPr>
              <a:lnSpc>
                <a:spcPct val="150000"/>
              </a:lnSpc>
            </a:pPr>
            <a:r>
              <a:rPr lang="en-US" sz="2000" dirty="0">
                <a:latin typeface="Times New Roman" pitchFamily="18" charset="0"/>
                <a:cs typeface="Times New Roman" pitchFamily="18" charset="0"/>
              </a:rPr>
              <a:t>Snapdeal.com has got a smaller number of feedbacks in change of websites/application design. </a:t>
            </a:r>
          </a:p>
          <a:p>
            <a:pPr>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9531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IN" sz="2400" dirty="0">
                <a:solidFill>
                  <a:srgbClr val="000000"/>
                </a:solidFill>
                <a:latin typeface="Times New Roman" pitchFamily="18" charset="0"/>
                <a:ea typeface="Times New Roman" panose="02020603050405020304" pitchFamily="18" charset="0"/>
                <a:cs typeface="Times New Roman" pitchFamily="18" charset="0"/>
              </a:rPr>
              <a:t> </a:t>
            </a:r>
            <a:r>
              <a:rPr lang="en-IN" sz="2400" b="1" dirty="0" smtClean="0">
                <a:solidFill>
                  <a:srgbClr val="000000"/>
                </a:solidFill>
                <a:latin typeface="Times New Roman" pitchFamily="18" charset="0"/>
                <a:ea typeface="Times New Roman" panose="02020603050405020304" pitchFamily="18" charset="0"/>
                <a:cs typeface="Times New Roman" pitchFamily="18" charset="0"/>
              </a:rPr>
              <a:t>suggestions </a:t>
            </a:r>
            <a:r>
              <a:rPr lang="en-IN" sz="2400" b="1" dirty="0">
                <a:solidFill>
                  <a:srgbClr val="000000"/>
                </a:solidFill>
                <a:latin typeface="Times New Roman" pitchFamily="18" charset="0"/>
                <a:ea typeface="Times New Roman" panose="02020603050405020304" pitchFamily="18" charset="0"/>
                <a:cs typeface="Times New Roman" pitchFamily="18" charset="0"/>
              </a:rPr>
              <a:t>and recommendations to all the e-commerce websites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a:bodyPr>
          <a:lstStyle/>
          <a:p>
            <a:pPr marL="0" indent="0">
              <a:buNone/>
            </a:pPr>
            <a:r>
              <a:rPr lang="en-US" sz="2800" dirty="0" smtClean="0">
                <a:latin typeface="Times New Roman" pitchFamily="18" charset="0"/>
                <a:cs typeface="Times New Roman" pitchFamily="18" charset="0"/>
              </a:rPr>
              <a:t>                                1. Amazon.in</a:t>
            </a:r>
          </a:p>
          <a:p>
            <a:pPr marL="0" indent="0">
              <a:buNone/>
            </a:pPr>
            <a:r>
              <a:rPr lang="en-IN" sz="2400" b="1" dirty="0">
                <a:solidFill>
                  <a:srgbClr val="000000"/>
                </a:solidFill>
                <a:latin typeface="Times New Roman" pitchFamily="18" charset="0"/>
                <a:ea typeface="Times New Roman" pitchFamily="18" charset="0"/>
                <a:cs typeface="Times New Roman" pitchFamily="18" charset="0"/>
              </a:rPr>
              <a:t>Positive </a:t>
            </a:r>
            <a:r>
              <a:rPr lang="en-IN" sz="2400" b="1" dirty="0" smtClean="0">
                <a:solidFill>
                  <a:srgbClr val="000000"/>
                </a:solidFill>
                <a:latin typeface="Times New Roman" pitchFamily="18" charset="0"/>
                <a:ea typeface="Times New Roman" pitchFamily="18" charset="0"/>
                <a:cs typeface="Times New Roman" pitchFamily="18" charset="0"/>
              </a:rPr>
              <a:t>feedback</a:t>
            </a:r>
            <a:r>
              <a:rPr lang="en-IN" sz="2000" b="1"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t>
            </a:r>
          </a:p>
          <a:p>
            <a:pPr>
              <a:buFont typeface="Wingdings" pitchFamily="2" charset="2"/>
              <a:buChar char="Ø"/>
            </a:pPr>
            <a:r>
              <a:rPr lang="en-US" sz="1800" dirty="0">
                <a:latin typeface="Times New Roman" pitchFamily="18" charset="0"/>
                <a:cs typeface="Times New Roman" pitchFamily="18" charset="0"/>
              </a:rPr>
              <a:t>Visual appealing web-page layout and Wild variety of product on </a:t>
            </a:r>
            <a:r>
              <a:rPr lang="en-US" sz="1800" dirty="0" smtClean="0">
                <a:latin typeface="Times New Roman" pitchFamily="18" charset="0"/>
                <a:cs typeface="Times New Roman" pitchFamily="18" charset="0"/>
              </a:rPr>
              <a:t>offer.</a:t>
            </a:r>
          </a:p>
          <a:p>
            <a:pPr>
              <a:buFont typeface="Wingdings" pitchFamily="2" charset="2"/>
              <a:buChar char="Ø"/>
            </a:pPr>
            <a:r>
              <a:rPr lang="en-IN" sz="1800" dirty="0">
                <a:solidFill>
                  <a:srgbClr val="000000"/>
                </a:solidFill>
                <a:latin typeface="Times New Roman" pitchFamily="18" charset="0"/>
                <a:ea typeface="Calibri" panose="020F0502020204030204" pitchFamily="34" charset="0"/>
                <a:cs typeface="Times New Roman" pitchFamily="18" charset="0"/>
              </a:rPr>
              <a:t>Convenient to use and also a good website for </a:t>
            </a:r>
            <a:r>
              <a:rPr lang="en-IN" sz="1800" dirty="0" smtClean="0">
                <a:solidFill>
                  <a:srgbClr val="000000"/>
                </a:solidFill>
                <a:latin typeface="Times New Roman" pitchFamily="18" charset="0"/>
                <a:ea typeface="Calibri" panose="020F0502020204030204" pitchFamily="34" charset="0"/>
                <a:cs typeface="Times New Roman" pitchFamily="18" charset="0"/>
              </a:rPr>
              <a:t>shopping</a:t>
            </a:r>
          </a:p>
          <a:p>
            <a:pPr>
              <a:buFont typeface="Wingdings" pitchFamily="2" charset="2"/>
              <a:buChar char="Ø"/>
            </a:pPr>
            <a:r>
              <a:rPr lang="en-US" sz="1800" dirty="0">
                <a:latin typeface="Times New Roman" pitchFamily="18" charset="0"/>
                <a:cs typeface="Times New Roman" pitchFamily="18" charset="0"/>
              </a:rPr>
              <a:t>fast loading website and Reliability of the </a:t>
            </a:r>
            <a:r>
              <a:rPr lang="en-US" sz="1800" dirty="0" smtClean="0">
                <a:latin typeface="Times New Roman" pitchFamily="18" charset="0"/>
                <a:cs typeface="Times New Roman" pitchFamily="18" charset="0"/>
              </a:rPr>
              <a:t>website.</a:t>
            </a:r>
          </a:p>
          <a:p>
            <a:pPr>
              <a:buFont typeface="Wingdings" pitchFamily="2" charset="2"/>
              <a:buChar char="Ø"/>
            </a:pPr>
            <a:r>
              <a:rPr lang="en-US" sz="1800" dirty="0">
                <a:latin typeface="Times New Roman" pitchFamily="18" charset="0"/>
                <a:cs typeface="Times New Roman" pitchFamily="18" charset="0"/>
              </a:rPr>
              <a:t>Speedy order delivery </a:t>
            </a:r>
            <a:r>
              <a:rPr lang="en-US" sz="1800" dirty="0" smtClean="0">
                <a:latin typeface="Times New Roman" pitchFamily="18" charset="0"/>
                <a:cs typeface="Times New Roman" pitchFamily="18" charset="0"/>
              </a:rPr>
              <a:t>website.</a:t>
            </a:r>
          </a:p>
          <a:p>
            <a:pPr>
              <a:buFont typeface="Wingdings" pitchFamily="2" charset="2"/>
              <a:buChar char="Ø"/>
            </a:pPr>
            <a:r>
              <a:rPr lang="en-US" sz="1800" dirty="0">
                <a:latin typeface="Times New Roman" pitchFamily="18" charset="0"/>
                <a:cs typeface="Times New Roman" pitchFamily="18" charset="0"/>
              </a:rPr>
              <a:t>Privacy of customers’ </a:t>
            </a:r>
            <a:r>
              <a:rPr lang="en-US" sz="1800" dirty="0" smtClean="0">
                <a:latin typeface="Times New Roman" pitchFamily="18" charset="0"/>
                <a:cs typeface="Times New Roman" pitchFamily="18" charset="0"/>
              </a:rPr>
              <a:t>information</a:t>
            </a:r>
            <a:r>
              <a:rPr lang="en-US" sz="1800" dirty="0">
                <a:latin typeface="Times New Roman" pitchFamily="18" charset="0"/>
                <a:cs typeface="Times New Roman" pitchFamily="18" charset="0"/>
              </a:rPr>
              <a:t> have highly </a:t>
            </a:r>
            <a:r>
              <a:rPr lang="en-US" sz="1800" dirty="0" smtClean="0">
                <a:latin typeface="Times New Roman" pitchFamily="18" charset="0"/>
                <a:cs typeface="Times New Roman" pitchFamily="18" charset="0"/>
              </a:rPr>
              <a:t>maintained.</a:t>
            </a:r>
          </a:p>
          <a:p>
            <a:pPr>
              <a:buFont typeface="Wingdings" pitchFamily="2" charset="2"/>
              <a:buChar char="Ø"/>
            </a:pPr>
            <a:r>
              <a:rPr lang="en-US" sz="1800" dirty="0">
                <a:latin typeface="Times New Roman" pitchFamily="18" charset="0"/>
                <a:cs typeface="Times New Roman" pitchFamily="18" charset="0"/>
              </a:rPr>
              <a:t>online assistance through </a:t>
            </a:r>
            <a:r>
              <a:rPr lang="en-US" sz="1800" dirty="0" smtClean="0">
                <a:latin typeface="Times New Roman" pitchFamily="18" charset="0"/>
                <a:cs typeface="Times New Roman" pitchFamily="18" charset="0"/>
              </a:rPr>
              <a:t>multi-channel.</a:t>
            </a:r>
          </a:p>
          <a:p>
            <a:pPr lvl="0">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Complete information of products available</a:t>
            </a:r>
            <a:r>
              <a:rPr lang="en-IN" sz="1800" dirty="0" smtClean="0">
                <a:latin typeface="Times New Roman" pitchFamily="18" charset="0"/>
                <a:ea typeface="Calibri" panose="020F0502020204030204" pitchFamily="34" charset="0"/>
                <a:cs typeface="Times New Roman" pitchFamily="18" charset="0"/>
              </a:rPr>
              <a:t>.</a:t>
            </a:r>
            <a:endParaRPr lang="en-US" sz="1800" b="1"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Suggestion to improve</a:t>
            </a:r>
            <a:r>
              <a:rPr lang="en-US" sz="2800" dirty="0" smtClean="0">
                <a:latin typeface="Times New Roman" pitchFamily="18" charset="0"/>
                <a:cs typeface="Times New Roman" pitchFamily="18" charset="0"/>
              </a:rPr>
              <a:t>:</a:t>
            </a:r>
          </a:p>
          <a:p>
            <a:pPr>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Give more payment options to </a:t>
            </a:r>
            <a:r>
              <a:rPr lang="en-IN" sz="1800" dirty="0" smtClean="0">
                <a:latin typeface="Times New Roman" pitchFamily="18" charset="0"/>
                <a:ea typeface="Calibri" panose="020F0502020204030204" pitchFamily="34" charset="0"/>
                <a:cs typeface="Times New Roman" pitchFamily="18" charset="0"/>
              </a:rPr>
              <a:t>customers</a:t>
            </a:r>
          </a:p>
          <a:p>
            <a:pPr>
              <a:buFont typeface="Wingdings" pitchFamily="2" charset="2"/>
              <a:buChar char="Ø"/>
            </a:pPr>
            <a:r>
              <a:rPr lang="en-IN" sz="1800" dirty="0" smtClean="0">
                <a:latin typeface="Times New Roman" pitchFamily="18" charset="0"/>
                <a:cs typeface="Times New Roman" pitchFamily="18" charset="0"/>
              </a:rPr>
              <a:t>Try to avoid </a:t>
            </a:r>
            <a:r>
              <a:rPr lang="en-US" sz="1800" dirty="0">
                <a:latin typeface="Times New Roman" pitchFamily="18" charset="0"/>
                <a:cs typeface="Times New Roman" pitchFamily="18" charset="0"/>
              </a:rPr>
              <a:t>f</a:t>
            </a:r>
            <a:r>
              <a:rPr lang="en-US" sz="1800" dirty="0" smtClean="0">
                <a:latin typeface="Times New Roman" pitchFamily="18" charset="0"/>
                <a:cs typeface="Times New Roman" pitchFamily="18" charset="0"/>
              </a:rPr>
              <a:t>requent </a:t>
            </a:r>
            <a:r>
              <a:rPr lang="en-US" sz="1800" dirty="0">
                <a:latin typeface="Times New Roman" pitchFamily="18" charset="0"/>
                <a:cs typeface="Times New Roman" pitchFamily="18" charset="0"/>
              </a:rPr>
              <a:t>disruption when moving from one page to </a:t>
            </a:r>
            <a:r>
              <a:rPr lang="en-US" sz="1800" dirty="0" smtClean="0">
                <a:latin typeface="Times New Roman" pitchFamily="18" charset="0"/>
                <a:cs typeface="Times New Roman" pitchFamily="18" charset="0"/>
              </a:rPr>
              <a:t>another.</a:t>
            </a:r>
          </a:p>
          <a:p>
            <a:pPr lvl="0">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Try to give price early during promotion</a:t>
            </a:r>
            <a:r>
              <a:rPr lang="en-IN" sz="1800" dirty="0" smtClean="0">
                <a:latin typeface="Times New Roman" pitchFamily="18" charset="0"/>
                <a:ea typeface="Calibri" panose="020F0502020204030204" pitchFamily="34" charset="0"/>
                <a:cs typeface="Times New Roman" pitchFamily="18" charset="0"/>
              </a:rPr>
              <a:t>.</a:t>
            </a:r>
          </a:p>
          <a:p>
            <a:pPr>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Reduce the delivery time of the products</a:t>
            </a:r>
            <a:r>
              <a:rPr lang="en-IN" sz="1800" dirty="0" smtClean="0">
                <a:latin typeface="Times New Roman" pitchFamily="18" charset="0"/>
                <a:ea typeface="Calibri" panose="020F0502020204030204" pitchFamily="34" charset="0"/>
                <a:cs typeface="Times New Roman" pitchFamily="18" charset="0"/>
              </a:rPr>
              <a:t>.</a:t>
            </a: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marL="0" lvl="0" indent="0">
              <a:buNone/>
            </a:pPr>
            <a:endParaRPr lang="en-IN" sz="2000" dirty="0">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87101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Georgia" panose="02040502050405020303" pitchFamily="18" charset="0"/>
              </a:rPr>
              <a:t> </a:t>
            </a:r>
            <a:r>
              <a:rPr lang="en-US" dirty="0">
                <a:latin typeface="Georgia" panose="02040502050405020303" pitchFamily="18" charset="0"/>
              </a:rPr>
              <a:t>2. Flipkart.com</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marL="0" indent="0">
              <a:buNone/>
            </a:pPr>
            <a:r>
              <a:rPr lang="en-IN" sz="2400" b="1" dirty="0">
                <a:solidFill>
                  <a:srgbClr val="000000"/>
                </a:solidFill>
                <a:latin typeface="Times New Roman" pitchFamily="18" charset="0"/>
                <a:ea typeface="Times New Roman" pitchFamily="18" charset="0"/>
                <a:cs typeface="Times New Roman" pitchFamily="18" charset="0"/>
              </a:rPr>
              <a:t>Positive feedback:</a:t>
            </a: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smtClean="0">
                <a:solidFill>
                  <a:srgbClr val="000000"/>
                </a:solidFill>
                <a:latin typeface="Times New Roman" pitchFamily="18" charset="0"/>
                <a:ea typeface="Calibri" panose="020F0502020204030204" pitchFamily="34" charset="0"/>
                <a:cs typeface="Times New Roman" pitchFamily="18" charset="0"/>
              </a:rPr>
              <a:t>Convenient </a:t>
            </a:r>
            <a:r>
              <a:rPr lang="en-IN" sz="1900" dirty="0">
                <a:solidFill>
                  <a:srgbClr val="000000"/>
                </a:solidFill>
                <a:latin typeface="Times New Roman" pitchFamily="18" charset="0"/>
                <a:ea typeface="Calibri" panose="020F0502020204030204" pitchFamily="34" charset="0"/>
                <a:cs typeface="Times New Roman" pitchFamily="18" charset="0"/>
              </a:rPr>
              <a:t>to use and also a good website for shopping.</a:t>
            </a:r>
            <a:endParaRPr lang="en-IN" sz="19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a:solidFill>
                  <a:srgbClr val="000000"/>
                </a:solidFill>
                <a:latin typeface="Times New Roman" pitchFamily="18" charset="0"/>
                <a:ea typeface="Calibri" panose="020F0502020204030204" pitchFamily="34" charset="0"/>
                <a:cs typeface="Times New Roman" pitchFamily="18" charset="0"/>
              </a:rPr>
              <a:t>Fast delivery of products.</a:t>
            </a:r>
            <a:endParaRPr lang="en-IN" sz="19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a:solidFill>
                  <a:srgbClr val="000000"/>
                </a:solidFill>
                <a:latin typeface="Times New Roman" pitchFamily="18" charset="0"/>
                <a:ea typeface="Calibri" panose="020F0502020204030204" pitchFamily="34" charset="0"/>
                <a:cs typeface="Times New Roman" pitchFamily="18" charset="0"/>
              </a:rPr>
              <a:t>Availability of complete information of the products.</a:t>
            </a:r>
            <a:endParaRPr lang="en-IN" sz="19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a:solidFill>
                  <a:srgbClr val="000000"/>
                </a:solidFill>
                <a:latin typeface="Times New Roman" pitchFamily="18" charset="0"/>
                <a:ea typeface="Calibri" panose="020F0502020204030204" pitchFamily="34" charset="0"/>
                <a:cs typeface="Times New Roman" pitchFamily="18" charset="0"/>
              </a:rPr>
              <a:t>Presence of online assistance through multi-channels.</a:t>
            </a:r>
            <a:endParaRPr lang="en-IN" sz="19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a:solidFill>
                  <a:srgbClr val="000000"/>
                </a:solidFill>
                <a:latin typeface="Times New Roman" pitchFamily="18" charset="0"/>
                <a:ea typeface="Calibri" panose="020F0502020204030204" pitchFamily="34" charset="0"/>
                <a:cs typeface="Times New Roman" pitchFamily="18" charset="0"/>
              </a:rPr>
              <a:t>Reliable website or app, perceived trustworthiness.</a:t>
            </a:r>
            <a:endParaRPr lang="en-IN" sz="19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900" dirty="0">
                <a:solidFill>
                  <a:srgbClr val="000000"/>
                </a:solidFill>
                <a:latin typeface="Times New Roman" pitchFamily="18" charset="0"/>
                <a:ea typeface="Calibri" panose="020F0502020204030204" pitchFamily="34" charset="0"/>
                <a:cs typeface="Times New Roman" pitchFamily="18" charset="0"/>
              </a:rPr>
              <a:t>Wild variety of products to </a:t>
            </a:r>
            <a:r>
              <a:rPr lang="en-IN" sz="1900" dirty="0" smtClean="0">
                <a:solidFill>
                  <a:srgbClr val="000000"/>
                </a:solidFill>
                <a:latin typeface="Times New Roman" pitchFamily="18" charset="0"/>
                <a:ea typeface="Calibri" panose="020F0502020204030204" pitchFamily="34" charset="0"/>
                <a:cs typeface="Times New Roman" pitchFamily="18" charset="0"/>
              </a:rPr>
              <a:t>offer and  </a:t>
            </a:r>
            <a:r>
              <a:rPr lang="en-IN" sz="1900" dirty="0">
                <a:solidFill>
                  <a:srgbClr val="000000"/>
                </a:solidFill>
                <a:latin typeface="Times New Roman" pitchFamily="18" charset="0"/>
                <a:ea typeface="Calibri" panose="020F0502020204030204" pitchFamily="34" charset="0"/>
                <a:cs typeface="Times New Roman" pitchFamily="18" charset="0"/>
              </a:rPr>
              <a:t>money </a:t>
            </a:r>
            <a:r>
              <a:rPr lang="en-IN" sz="1900" dirty="0" smtClean="0">
                <a:solidFill>
                  <a:srgbClr val="000000"/>
                </a:solidFill>
                <a:latin typeface="Times New Roman" pitchFamily="18" charset="0"/>
                <a:ea typeface="Calibri" panose="020F0502020204030204" pitchFamily="34" charset="0"/>
                <a:cs typeface="Times New Roman" pitchFamily="18" charset="0"/>
              </a:rPr>
              <a:t>worth.</a:t>
            </a:r>
          </a:p>
          <a:p>
            <a:pPr marL="0" indent="0">
              <a:buNone/>
            </a:pPr>
            <a:r>
              <a:rPr lang="en-US" sz="2000" b="1" dirty="0" smtClean="0">
                <a:latin typeface="Times New Roman" pitchFamily="18" charset="0"/>
                <a:cs typeface="Times New Roman" pitchFamily="18" charset="0"/>
              </a:rPr>
              <a:t>Suggestion </a:t>
            </a:r>
            <a:r>
              <a:rPr lang="en-US" sz="2000" b="1" dirty="0">
                <a:latin typeface="Times New Roman" pitchFamily="18" charset="0"/>
                <a:cs typeface="Times New Roman" pitchFamily="18" charset="0"/>
              </a:rPr>
              <a:t>to improve:</a:t>
            </a:r>
          </a:p>
          <a:p>
            <a:pPr lvl="0" algn="just">
              <a:lnSpc>
                <a:spcPct val="107000"/>
              </a:lnSpc>
              <a:spcAft>
                <a:spcPts val="800"/>
              </a:spcAft>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Give more payment options to customers.</a:t>
            </a:r>
          </a:p>
          <a:p>
            <a:pPr lvl="0" algn="just">
              <a:lnSpc>
                <a:spcPct val="107000"/>
              </a:lnSpc>
              <a:spcAft>
                <a:spcPts val="800"/>
              </a:spcAft>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Try to give the price early during </a:t>
            </a:r>
            <a:r>
              <a:rPr lang="en-IN" sz="1800" dirty="0" smtClean="0">
                <a:latin typeface="Times New Roman" pitchFamily="18" charset="0"/>
                <a:ea typeface="Calibri" panose="020F0502020204030204" pitchFamily="34" charset="0"/>
                <a:cs typeface="Times New Roman" pitchFamily="18" charset="0"/>
              </a:rPr>
              <a:t>promotion.</a:t>
            </a:r>
          </a:p>
          <a:p>
            <a:pPr lvl="0" algn="just">
              <a:lnSpc>
                <a:spcPct val="107000"/>
              </a:lnSpc>
              <a:spcAft>
                <a:spcPts val="800"/>
              </a:spcAft>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During promotions, try to give a disturbance free shopping experience to </a:t>
            </a:r>
            <a:r>
              <a:rPr lang="en-IN" sz="1800" dirty="0" smtClean="0">
                <a:latin typeface="Times New Roman" pitchFamily="18" charset="0"/>
                <a:ea typeface="Calibri" panose="020F0502020204030204" pitchFamily="34" charset="0"/>
                <a:cs typeface="Times New Roman" pitchFamily="18" charset="0"/>
              </a:rPr>
              <a:t>customers.</a:t>
            </a:r>
          </a:p>
          <a:p>
            <a:pPr algn="just">
              <a:lnSpc>
                <a:spcPct val="107000"/>
              </a:lnSpc>
              <a:spcAft>
                <a:spcPts val="800"/>
              </a:spcAft>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Reduce the delivery time of the products</a:t>
            </a:r>
            <a:r>
              <a:rPr lang="en-IN" sz="1800" dirty="0" smtClean="0">
                <a:latin typeface="Times New Roman" pitchFamily="18" charset="0"/>
                <a:ea typeface="Calibri" panose="020F0502020204030204" pitchFamily="34" charset="0"/>
                <a:cs typeface="Times New Roman" pitchFamily="18" charset="0"/>
              </a:rPr>
              <a:t>.</a:t>
            </a:r>
          </a:p>
          <a:p>
            <a:pPr algn="just">
              <a:lnSpc>
                <a:spcPct val="107000"/>
              </a:lnSpc>
              <a:spcAft>
                <a:spcPts val="800"/>
              </a:spcAft>
              <a:buFont typeface="Wingdings" panose="05000000000000000000" pitchFamily="2" charset="2"/>
              <a:buChar char="Ø"/>
              <a:tabLst>
                <a:tab pos="457200" algn="l"/>
              </a:tabLst>
            </a:pP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227918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a:latin typeface="Times New Roman" pitchFamily="18" charset="0"/>
                <a:cs typeface="Times New Roman" pitchFamily="18" charset="0"/>
              </a:rPr>
              <a:t>3. Myntra.com</a:t>
            </a:r>
          </a:p>
        </p:txBody>
      </p:sp>
      <p:sp>
        <p:nvSpPr>
          <p:cNvPr id="3" name="Content Placeholder 2"/>
          <p:cNvSpPr>
            <a:spLocks noGrp="1"/>
          </p:cNvSpPr>
          <p:nvPr>
            <p:ph idx="1"/>
          </p:nvPr>
        </p:nvSpPr>
        <p:spPr>
          <a:xfrm>
            <a:off x="381000" y="762000"/>
            <a:ext cx="8229600" cy="6096000"/>
          </a:xfrm>
        </p:spPr>
        <p:txBody>
          <a:bodyPr>
            <a:normAutofit lnSpcReduction="10000"/>
          </a:bodyPr>
          <a:lstStyle/>
          <a:p>
            <a:pPr marL="0" indent="0">
              <a:lnSpc>
                <a:spcPct val="110000"/>
              </a:lnSpc>
              <a:buNone/>
            </a:pPr>
            <a:r>
              <a:rPr lang="en-IN" sz="2400" b="1" dirty="0">
                <a:solidFill>
                  <a:srgbClr val="000000"/>
                </a:solidFill>
                <a:latin typeface="Times New Roman" pitchFamily="18" charset="0"/>
                <a:ea typeface="Times New Roman" pitchFamily="18" charset="0"/>
                <a:cs typeface="Times New Roman" pitchFamily="18" charset="0"/>
              </a:rPr>
              <a:t>Positive feedback:</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Convenient to use and also a good website.</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Availability of several payment options.</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Faster products delivery.</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Complete information of products available.</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Reliable website or app, perceived trustworthiness.</a:t>
            </a: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Wild variety of product to </a:t>
            </a:r>
            <a:r>
              <a:rPr lang="en-IN" sz="1800" dirty="0" smtClean="0">
                <a:latin typeface="Times New Roman" pitchFamily="18" charset="0"/>
                <a:ea typeface="Calibri" panose="020F0502020204030204" pitchFamily="34" charset="0"/>
                <a:cs typeface="Times New Roman" pitchFamily="18" charset="0"/>
              </a:rPr>
              <a:t>offer.</a:t>
            </a:r>
          </a:p>
          <a:p>
            <a:pPr algn="just">
              <a:lnSpc>
                <a:spcPct val="110000"/>
              </a:lnSpc>
              <a:spcAft>
                <a:spcPts val="800"/>
              </a:spcAft>
              <a:buClr>
                <a:schemeClr val="accent1"/>
              </a:buClr>
              <a:buFont typeface="Wingdings" panose="05000000000000000000" pitchFamily="2" charset="2"/>
              <a:buChar char="Ø"/>
              <a:tabLst>
                <a:tab pos="457200" algn="l"/>
              </a:tabLst>
            </a:pPr>
            <a:r>
              <a:rPr lang="en-US" sz="1800" dirty="0"/>
              <a:t>provide online assistance through </a:t>
            </a:r>
            <a:r>
              <a:rPr lang="en-US" sz="1800" dirty="0" smtClean="0"/>
              <a:t>multi-channel.</a:t>
            </a:r>
            <a:endParaRPr lang="en-IN" sz="1600" dirty="0" smtClean="0">
              <a:latin typeface="Times New Roman" pitchFamily="18" charset="0"/>
              <a:ea typeface="Calibri" panose="020F0502020204030204" pitchFamily="34" charset="0"/>
              <a:cs typeface="Times New Roman" pitchFamily="18" charset="0"/>
            </a:endParaRPr>
          </a:p>
          <a:p>
            <a:pPr marL="0" indent="0">
              <a:lnSpc>
                <a:spcPct val="110000"/>
              </a:lnSpc>
              <a:buNone/>
            </a:pPr>
            <a:r>
              <a:rPr lang="en-US" sz="2400" b="1" dirty="0" smtClean="0">
                <a:latin typeface="Times New Roman" pitchFamily="18" charset="0"/>
                <a:cs typeface="Times New Roman" pitchFamily="18" charset="0"/>
              </a:rPr>
              <a:t>Suggestion </a:t>
            </a:r>
            <a:r>
              <a:rPr lang="en-US" sz="2400" b="1" dirty="0">
                <a:latin typeface="Times New Roman" pitchFamily="18" charset="0"/>
                <a:cs typeface="Times New Roman" pitchFamily="18" charset="0"/>
              </a:rPr>
              <a:t>to improve</a:t>
            </a:r>
            <a:r>
              <a:rPr lang="en-US" sz="2400" b="1" dirty="0" smtClean="0">
                <a:latin typeface="Times New Roman" pitchFamily="18" charset="0"/>
                <a:cs typeface="Times New Roman" pitchFamily="18" charset="0"/>
              </a:rPr>
              <a:t>:</a:t>
            </a:r>
          </a:p>
          <a:p>
            <a:pPr lvl="0">
              <a:lnSpc>
                <a:spcPct val="110000"/>
              </a:lnSpc>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Reduce the delivery time of the products during promotions.</a:t>
            </a:r>
          </a:p>
          <a:p>
            <a:pPr>
              <a:lnSpc>
                <a:spcPct val="110000"/>
              </a:lnSpc>
              <a:buFont typeface="Wingdings" pitchFamily="2" charset="2"/>
              <a:buChar char="Ø"/>
            </a:pPr>
            <a:r>
              <a:rPr lang="en-US" sz="1800" dirty="0" smtClean="0">
                <a:latin typeface="Times New Roman" pitchFamily="18" charset="0"/>
                <a:cs typeface="Times New Roman" pitchFamily="18" charset="0"/>
              </a:rPr>
              <a:t>Try to give relevant </a:t>
            </a:r>
            <a:r>
              <a:rPr lang="en-US" sz="1800" dirty="0">
                <a:latin typeface="Times New Roman" pitchFamily="18" charset="0"/>
                <a:cs typeface="Times New Roman" pitchFamily="18" charset="0"/>
              </a:rPr>
              <a:t>information on listed </a:t>
            </a:r>
            <a:r>
              <a:rPr lang="en-US" sz="1800" dirty="0" smtClean="0">
                <a:latin typeface="Times New Roman" pitchFamily="18" charset="0"/>
                <a:cs typeface="Times New Roman" pitchFamily="18" charset="0"/>
              </a:rPr>
              <a:t>products.</a:t>
            </a:r>
          </a:p>
          <a:p>
            <a:pPr>
              <a:lnSpc>
                <a:spcPct val="110000"/>
              </a:lnSpc>
              <a:buFont typeface="Wingdings" pitchFamily="2" charset="2"/>
              <a:buChar char="Ø"/>
            </a:pPr>
            <a:r>
              <a:rPr lang="en-US" sz="1800" dirty="0">
                <a:latin typeface="Times New Roman" pitchFamily="18" charset="0"/>
                <a:cs typeface="Times New Roman" pitchFamily="18" charset="0"/>
              </a:rPr>
              <a:t>Longer page loading </a:t>
            </a:r>
            <a:r>
              <a:rPr lang="en-US" sz="1800" dirty="0" smtClean="0">
                <a:latin typeface="Times New Roman" pitchFamily="18" charset="0"/>
                <a:cs typeface="Times New Roman" pitchFamily="18" charset="0"/>
              </a:rPr>
              <a:t>time and </a:t>
            </a:r>
            <a:r>
              <a:rPr lang="en-US" sz="1800" dirty="0">
                <a:latin typeface="Times New Roman" pitchFamily="18" charset="0"/>
                <a:cs typeface="Times New Roman" pitchFamily="18" charset="0"/>
              </a:rPr>
              <a:t>Late declaration of </a:t>
            </a:r>
            <a:r>
              <a:rPr lang="en-US" sz="1800" dirty="0" smtClean="0">
                <a:latin typeface="Times New Roman" pitchFamily="18" charset="0"/>
                <a:cs typeface="Times New Roman" pitchFamily="18" charset="0"/>
              </a:rPr>
              <a:t>price.</a:t>
            </a:r>
          </a:p>
          <a:p>
            <a:pPr>
              <a:lnSpc>
                <a:spcPct val="110000"/>
              </a:lnSpc>
              <a:buFont typeface="Wingdings" pitchFamily="2" charset="2"/>
              <a:buChar char="Ø"/>
            </a:pPr>
            <a:r>
              <a:rPr lang="en-US" sz="1800" dirty="0" smtClean="0">
                <a:latin typeface="Times New Roman" pitchFamily="18" charset="0"/>
                <a:cs typeface="Times New Roman" pitchFamily="18" charset="0"/>
              </a:rPr>
              <a:t>Try to give Wild </a:t>
            </a:r>
            <a:r>
              <a:rPr lang="en-US" sz="1800" dirty="0">
                <a:latin typeface="Times New Roman" pitchFamily="18" charset="0"/>
                <a:cs typeface="Times New Roman" pitchFamily="18" charset="0"/>
              </a:rPr>
              <a:t>variety of product on offer and Complete, relevant description information of </a:t>
            </a:r>
            <a:r>
              <a:rPr lang="en-US" sz="1800" dirty="0" smtClean="0">
                <a:latin typeface="Times New Roman" pitchFamily="18" charset="0"/>
                <a:cs typeface="Times New Roman" pitchFamily="18" charset="0"/>
              </a:rPr>
              <a:t>products.</a:t>
            </a:r>
          </a:p>
          <a:p>
            <a:pPr>
              <a:lnSpc>
                <a:spcPct val="110000"/>
              </a:lnSpc>
              <a:buFont typeface="Wingdings" pitchFamily="2" charset="2"/>
              <a:buChar char="Ø"/>
            </a:pPr>
            <a:r>
              <a:rPr lang="en-US" sz="1800" dirty="0">
                <a:latin typeface="Times New Roman" pitchFamily="18" charset="0"/>
                <a:cs typeface="Times New Roman" pitchFamily="18" charset="0"/>
              </a:rPr>
              <a:t>Presence of online assistance through </a:t>
            </a:r>
            <a:r>
              <a:rPr lang="en-US" sz="1800" dirty="0" smtClean="0">
                <a:latin typeface="Times New Roman" pitchFamily="18" charset="0"/>
                <a:cs typeface="Times New Roman" pitchFamily="18" charset="0"/>
              </a:rPr>
              <a:t>multi-channel should be improve.</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3729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eorgia" panose="02040502050405020303" pitchFamily="18" charset="0"/>
              </a:rPr>
              <a:t>4. Paytm.com</a:t>
            </a:r>
            <a:endParaRPr lang="en-US" sz="3600" dirty="0"/>
          </a:p>
        </p:txBody>
      </p:sp>
      <p:sp>
        <p:nvSpPr>
          <p:cNvPr id="3" name="Content Placeholder 2"/>
          <p:cNvSpPr>
            <a:spLocks noGrp="1"/>
          </p:cNvSpPr>
          <p:nvPr>
            <p:ph idx="1"/>
          </p:nvPr>
        </p:nvSpPr>
        <p:spPr>
          <a:xfrm>
            <a:off x="457200" y="1219200"/>
            <a:ext cx="8229600" cy="5257800"/>
          </a:xfrm>
        </p:spPr>
        <p:txBody>
          <a:bodyPr>
            <a:normAutofit lnSpcReduction="10000"/>
          </a:bodyPr>
          <a:lstStyle/>
          <a:p>
            <a:pPr marL="0" indent="0">
              <a:buNone/>
            </a:pPr>
            <a:r>
              <a:rPr lang="en-IN" sz="2400" b="1" dirty="0">
                <a:solidFill>
                  <a:srgbClr val="000000"/>
                </a:solidFill>
                <a:latin typeface="Times New Roman" pitchFamily="18" charset="0"/>
                <a:ea typeface="Times New Roman" panose="02020603050405020304" pitchFamily="18" charset="0"/>
                <a:cs typeface="Times New Roman" pitchFamily="18" charset="0"/>
              </a:rPr>
              <a:t>Positive feedback:</a:t>
            </a:r>
          </a:p>
          <a:p>
            <a:pPr lvl="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Convenient to use and a good website.</a:t>
            </a:r>
            <a:endParaRPr lang="en-IN" sz="18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Quickness to complete a purchase.</a:t>
            </a:r>
            <a:endParaRPr lang="en-IN" sz="18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About 64% of the customers feel that either web or app is reliable.</a:t>
            </a:r>
            <a:endParaRPr lang="en-IN" sz="18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Around 20% of the customers believe that </a:t>
            </a:r>
            <a:r>
              <a:rPr lang="en-IN" sz="1800" dirty="0" err="1">
                <a:solidFill>
                  <a:srgbClr val="000000"/>
                </a:solidFill>
                <a:latin typeface="Times New Roman" pitchFamily="18" charset="0"/>
                <a:ea typeface="Calibri" panose="020F0502020204030204" pitchFamily="34" charset="0"/>
                <a:cs typeface="Times New Roman" pitchFamily="18" charset="0"/>
              </a:rPr>
              <a:t>Paytm</a:t>
            </a:r>
            <a:r>
              <a:rPr lang="en-IN" sz="1800" dirty="0">
                <a:solidFill>
                  <a:srgbClr val="000000"/>
                </a:solidFill>
                <a:latin typeface="Times New Roman" pitchFamily="18" charset="0"/>
                <a:ea typeface="Calibri" panose="020F0502020204030204" pitchFamily="34" charset="0"/>
                <a:cs typeface="Times New Roman" pitchFamily="18" charset="0"/>
              </a:rPr>
              <a:t> has a wild variety of products on offer.</a:t>
            </a:r>
            <a:endParaRPr lang="en-IN" sz="1800" dirty="0">
              <a:latin typeface="Times New Roman" pitchFamily="18" charset="0"/>
              <a:ea typeface="Calibri" panose="020F0502020204030204" pitchFamily="34" charset="0"/>
              <a:cs typeface="Times New Roman" pitchFamily="18" charset="0"/>
            </a:endParaRPr>
          </a:p>
          <a:p>
            <a:pPr marL="0" indent="0">
              <a:buNone/>
            </a:pPr>
            <a:r>
              <a:rPr lang="en-US" sz="2400" b="1" dirty="0">
                <a:latin typeface="Times New Roman" pitchFamily="18" charset="0"/>
                <a:cs typeface="Times New Roman" pitchFamily="18" charset="0"/>
              </a:rPr>
              <a:t>Suggestion to improve:</a:t>
            </a:r>
          </a:p>
          <a:p>
            <a:pPr lvl="0">
              <a:lnSpc>
                <a:spcPct val="150000"/>
              </a:lnSpc>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Reduce the delivery time of the products during promotions.</a:t>
            </a:r>
          </a:p>
          <a:p>
            <a:pPr>
              <a:lnSpc>
                <a:spcPct val="150000"/>
              </a:lnSpc>
              <a:buFont typeface="Wingdings" pitchFamily="2" charset="2"/>
              <a:buChar char="Ø"/>
            </a:pPr>
            <a:r>
              <a:rPr lang="en-US" sz="1800" dirty="0" smtClean="0">
                <a:latin typeface="Times New Roman" pitchFamily="18" charset="0"/>
                <a:cs typeface="Times New Roman" pitchFamily="18" charset="0"/>
              </a:rPr>
              <a:t>Try to give relevant </a:t>
            </a:r>
            <a:r>
              <a:rPr lang="en-US" sz="1800" dirty="0">
                <a:latin typeface="Times New Roman" pitchFamily="18" charset="0"/>
                <a:cs typeface="Times New Roman" pitchFamily="18" charset="0"/>
              </a:rPr>
              <a:t>information on listed </a:t>
            </a:r>
            <a:r>
              <a:rPr lang="en-US" sz="1800" dirty="0" smtClean="0">
                <a:latin typeface="Times New Roman" pitchFamily="18" charset="0"/>
                <a:cs typeface="Times New Roman" pitchFamily="18" charset="0"/>
              </a:rPr>
              <a:t>products.</a:t>
            </a:r>
          </a:p>
          <a:p>
            <a:pPr>
              <a:lnSpc>
                <a:spcPct val="150000"/>
              </a:lnSpc>
              <a:buFont typeface="Wingdings" pitchFamily="2" charset="2"/>
              <a:buChar char="Ø"/>
            </a:pPr>
            <a:r>
              <a:rPr lang="en-US" sz="1800" dirty="0">
                <a:latin typeface="Times New Roman" pitchFamily="18" charset="0"/>
                <a:cs typeface="Times New Roman" pitchFamily="18" charset="0"/>
              </a:rPr>
              <a:t>Longer page loading </a:t>
            </a:r>
            <a:r>
              <a:rPr lang="en-US" sz="1800" dirty="0" smtClean="0">
                <a:latin typeface="Times New Roman" pitchFamily="18" charset="0"/>
                <a:cs typeface="Times New Roman" pitchFamily="18" charset="0"/>
              </a:rPr>
              <a:t>time.</a:t>
            </a:r>
          </a:p>
          <a:p>
            <a:pPr>
              <a:lnSpc>
                <a:spcPct val="150000"/>
              </a:lnSpc>
              <a:buFont typeface="Wingdings" pitchFamily="2" charset="2"/>
              <a:buChar char="Ø"/>
            </a:pPr>
            <a:r>
              <a:rPr lang="en-IN" sz="1800" dirty="0">
                <a:latin typeface="Times New Roman" pitchFamily="18" charset="0"/>
                <a:ea typeface="Calibri" panose="020F0502020204030204" pitchFamily="34" charset="0"/>
                <a:cs typeface="Times New Roman" pitchFamily="18" charset="0"/>
              </a:rPr>
              <a:t>Late declaration of price and </a:t>
            </a:r>
            <a:r>
              <a:rPr lang="en-IN" sz="1800" dirty="0" smtClean="0">
                <a:latin typeface="Times New Roman" pitchFamily="18" charset="0"/>
                <a:ea typeface="Calibri" panose="020F0502020204030204" pitchFamily="34" charset="0"/>
                <a:cs typeface="Times New Roman" pitchFamily="18" charset="0"/>
              </a:rPr>
              <a:t>discounts.</a:t>
            </a:r>
          </a:p>
          <a:p>
            <a:pPr>
              <a:lnSpc>
                <a:spcPct val="150000"/>
              </a:lnSpc>
              <a:buFont typeface="Wingdings" pitchFamily="2" charset="2"/>
              <a:buChar char="Ø"/>
            </a:pPr>
            <a:r>
              <a:rPr lang="en-US" sz="1800" dirty="0">
                <a:latin typeface="Times New Roman" pitchFamily="18" charset="0"/>
                <a:cs typeface="Times New Roman" pitchFamily="18" charset="0"/>
              </a:rPr>
              <a:t>Presence of online assistance through multi-channel should be improve.</a:t>
            </a:r>
          </a:p>
          <a:p>
            <a:pPr>
              <a:lnSpc>
                <a:spcPct val="150000"/>
              </a:lnSpc>
              <a:buFont typeface="Wingdings"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4989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pPr marL="857250" indent="-857250" algn="just">
              <a:lnSpc>
                <a:spcPct val="220000"/>
              </a:lnSpc>
            </a:pPr>
            <a:r>
              <a:rPr lang="en-US" dirty="0" smtClean="0">
                <a:latin typeface="Times New Roman" pitchFamily="18" charset="0"/>
                <a:cs typeface="Times New Roman" pitchFamily="18" charset="0"/>
              </a:rPr>
              <a:t>By </a:t>
            </a:r>
            <a:r>
              <a:rPr lang="en-US" dirty="0" err="1" smtClean="0">
                <a:latin typeface="Times New Roman" pitchFamily="18" charset="0"/>
                <a:cs typeface="Times New Roman" pitchFamily="18" charset="0"/>
              </a:rPr>
              <a:t>hypothesising</a:t>
            </a:r>
            <a:r>
              <a:rPr lang="en-US" dirty="0" smtClean="0">
                <a:latin typeface="Times New Roman" pitchFamily="18" charset="0"/>
                <a:cs typeface="Times New Roman" pitchFamily="18" charset="0"/>
              </a:rPr>
              <a:t> that a combination of both utilitarian value and hedonistic values are needed to affect the repeat purchase intention (loyalty) positively, Structural equation model has been presented on the primary data collected from the Indian online shoppers. </a:t>
            </a:r>
          </a:p>
          <a:p>
            <a:pPr marL="857250" indent="-857250" algn="just">
              <a:lnSpc>
                <a:spcPct val="220000"/>
              </a:lnSpc>
            </a:pPr>
            <a:r>
              <a:rPr lang="en-US" dirty="0" smtClean="0">
                <a:latin typeface="Times New Roman" pitchFamily="18" charset="0"/>
                <a:cs typeface="Times New Roman" pitchFamily="18" charset="0"/>
              </a:rPr>
              <a:t>Results indicate the e-retail success factors, which are very much critical for customer satisfaction. </a:t>
            </a:r>
          </a:p>
          <a:p>
            <a:pPr marL="857250" indent="-857250" algn="just">
              <a:lnSpc>
                <a:spcPct val="220000"/>
              </a:lnSpc>
            </a:pPr>
            <a:r>
              <a:rPr lang="en-US" dirty="0" smtClean="0">
                <a:latin typeface="Times New Roman" pitchFamily="18" charset="0"/>
                <a:cs typeface="Times New Roman" pitchFamily="18" charset="0"/>
              </a:rPr>
              <a:t>By increasing the utilitarian value and hedonistic values derived by the customers, customer satisfaction and hence the customers repeat purchase intention can be increased significantly.</a:t>
            </a:r>
          </a:p>
          <a:p>
            <a:pPr algn="just">
              <a:lnSpc>
                <a:spcPct val="220000"/>
              </a:lnSpc>
            </a:pPr>
            <a:endParaRPr lang="en-US" dirty="0"/>
          </a:p>
        </p:txBody>
      </p:sp>
    </p:spTree>
    <p:extLst>
      <p:ext uri="{BB962C8B-B14F-4D97-AF65-F5344CB8AC3E}">
        <p14:creationId xmlns:p14="http://schemas.microsoft.com/office/powerpoint/2010/main" val="1368112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sz="3600" dirty="0">
                <a:latin typeface="Times New Roman" pitchFamily="18" charset="0"/>
                <a:cs typeface="Times New Roman" pitchFamily="18" charset="0"/>
              </a:rPr>
              <a:t>5. Snapdeal.com</a:t>
            </a:r>
          </a:p>
        </p:txBody>
      </p:sp>
      <p:sp>
        <p:nvSpPr>
          <p:cNvPr id="3" name="Content Placeholder 2"/>
          <p:cNvSpPr>
            <a:spLocks noGrp="1"/>
          </p:cNvSpPr>
          <p:nvPr>
            <p:ph idx="1"/>
          </p:nvPr>
        </p:nvSpPr>
        <p:spPr>
          <a:xfrm>
            <a:off x="457200" y="1143000"/>
            <a:ext cx="8229600" cy="4983163"/>
          </a:xfrm>
        </p:spPr>
        <p:txBody>
          <a:bodyPr>
            <a:normAutofit/>
          </a:bodyPr>
          <a:lstStyle/>
          <a:p>
            <a:pPr marL="0" indent="0" algn="just">
              <a:lnSpc>
                <a:spcPct val="107000"/>
              </a:lnSpc>
              <a:spcAft>
                <a:spcPts val="800"/>
              </a:spcAft>
              <a:buClr>
                <a:schemeClr val="accent1"/>
              </a:buClr>
              <a:buNone/>
              <a:tabLst>
                <a:tab pos="457200" algn="l"/>
              </a:tabLst>
            </a:pPr>
            <a:r>
              <a:rPr lang="en-IN" sz="2000" b="1" dirty="0" smtClean="0">
                <a:solidFill>
                  <a:srgbClr val="000000"/>
                </a:solidFill>
                <a:latin typeface="Times New Roman" pitchFamily="18" charset="0"/>
                <a:ea typeface="Times New Roman" pitchFamily="18" charset="0"/>
                <a:cs typeface="Times New Roman" pitchFamily="18" charset="0"/>
              </a:rPr>
              <a:t>Positive feedback:</a:t>
            </a:r>
            <a:endParaRPr lang="en-IN" sz="2000" dirty="0" smtClean="0">
              <a:latin typeface="Times New Roman" pitchFamily="18" charset="0"/>
              <a:ea typeface="Calibri" panose="020F0502020204030204" pitchFamily="34" charset="0"/>
              <a:cs typeface="Times New Roman" pitchFamily="18" charset="0"/>
            </a:endParaRP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smtClean="0">
                <a:latin typeface="Times New Roman" pitchFamily="18" charset="0"/>
                <a:ea typeface="Calibri" panose="020F0502020204030204" pitchFamily="34" charset="0"/>
                <a:cs typeface="Times New Roman" pitchFamily="18" charset="0"/>
              </a:rPr>
              <a:t>Convenient </a:t>
            </a:r>
            <a:r>
              <a:rPr lang="en-IN" sz="1800" dirty="0">
                <a:latin typeface="Times New Roman" pitchFamily="18" charset="0"/>
                <a:ea typeface="Calibri" panose="020F0502020204030204" pitchFamily="34" charset="0"/>
                <a:cs typeface="Times New Roman" pitchFamily="18" charset="0"/>
              </a:rPr>
              <a:t>to use</a:t>
            </a:r>
            <a:r>
              <a:rPr lang="en-IN" sz="1800" dirty="0" smtClean="0">
                <a:latin typeface="Times New Roman" pitchFamily="18" charset="0"/>
                <a:ea typeface="Calibri" panose="020F0502020204030204" pitchFamily="34" charset="0"/>
                <a:cs typeface="Times New Roman" pitchFamily="18" charset="0"/>
              </a:rPr>
              <a:t>.</a:t>
            </a:r>
          </a:p>
          <a:p>
            <a:pPr algn="just">
              <a:lnSpc>
                <a:spcPct val="110000"/>
              </a:lnSpc>
              <a:spcAft>
                <a:spcPts val="800"/>
              </a:spcAft>
              <a:buClr>
                <a:schemeClr val="accent1"/>
              </a:buClr>
              <a:buFont typeface="Wingdings" panose="05000000000000000000" pitchFamily="2" charset="2"/>
              <a:buChar char="Ø"/>
              <a:tabLst>
                <a:tab pos="457200" algn="l"/>
              </a:tabLst>
            </a:pPr>
            <a:r>
              <a:rPr lang="en-US" sz="1800" dirty="0">
                <a:latin typeface="Times New Roman" pitchFamily="18" charset="0"/>
                <a:cs typeface="Times New Roman" pitchFamily="18" charset="0"/>
              </a:rPr>
              <a:t>provide online assistance through multi-channel</a:t>
            </a:r>
            <a:r>
              <a:rPr lang="en-US" sz="1800" dirty="0" smtClean="0">
                <a:latin typeface="Times New Roman" pitchFamily="18" charset="0"/>
                <a:cs typeface="Times New Roman" pitchFamily="18" charset="0"/>
              </a:rPr>
              <a:t>.</a:t>
            </a:r>
            <a:endParaRPr lang="en-IN" sz="1800" dirty="0">
              <a:latin typeface="Times New Roman" pitchFamily="18" charset="0"/>
              <a:ea typeface="Calibri" panose="020F0502020204030204" pitchFamily="34" charset="0"/>
              <a:cs typeface="Times New Roman" pitchFamily="18" charset="0"/>
            </a:endParaRPr>
          </a:p>
          <a:p>
            <a:pPr lvl="0" algn="just">
              <a:lnSpc>
                <a:spcPct val="110000"/>
              </a:lnSpc>
              <a:spcAft>
                <a:spcPts val="800"/>
              </a:spcAft>
              <a:buClr>
                <a:schemeClr val="accent1"/>
              </a:buClr>
              <a:buFont typeface="Wingdings" panose="05000000000000000000"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54% of the customers are happy about the availability of financial information </a:t>
            </a:r>
            <a:r>
              <a:rPr lang="en-IN" sz="1800" dirty="0" smtClean="0">
                <a:latin typeface="Times New Roman" pitchFamily="18" charset="0"/>
                <a:ea typeface="Calibri" panose="020F0502020204030204" pitchFamily="34" charset="0"/>
                <a:cs typeface="Times New Roman" pitchFamily="18" charset="0"/>
              </a:rPr>
              <a:t>security</a:t>
            </a:r>
          </a:p>
          <a:p>
            <a:pPr lvl="0" algn="just">
              <a:lnSpc>
                <a:spcPct val="107000"/>
              </a:lnSpc>
              <a:spcAft>
                <a:spcPts val="800"/>
              </a:spcAft>
              <a:buClr>
                <a:schemeClr val="accent1"/>
              </a:buClr>
              <a:buFont typeface="Wingdings" panose="05000000000000000000" pitchFamily="2" charset="2"/>
              <a:buChar char="Ø"/>
              <a:tabLst>
                <a:tab pos="457200" algn="l"/>
              </a:tabLst>
            </a:pPr>
            <a:endParaRPr lang="en-IN" sz="1800" dirty="0">
              <a:latin typeface="Times New Roman" pitchFamily="18" charset="0"/>
              <a:cs typeface="Times New Roman" pitchFamily="18" charset="0"/>
            </a:endParaRPr>
          </a:p>
          <a:p>
            <a:pPr marL="0" indent="0" algn="just">
              <a:lnSpc>
                <a:spcPct val="107000"/>
              </a:lnSpc>
              <a:spcAft>
                <a:spcPts val="800"/>
              </a:spcAft>
              <a:buClr>
                <a:schemeClr val="accent1"/>
              </a:buClr>
              <a:buNone/>
              <a:tabLst>
                <a:tab pos="457200" algn="l"/>
              </a:tabLst>
            </a:pPr>
            <a:r>
              <a:rPr lang="en-US" sz="2000" b="1" dirty="0">
                <a:latin typeface="Times New Roman" pitchFamily="18" charset="0"/>
                <a:cs typeface="Times New Roman" pitchFamily="18" charset="0"/>
              </a:rPr>
              <a:t>Suggestion to improve:</a:t>
            </a:r>
          </a:p>
          <a:p>
            <a:pPr lvl="0" algn="just">
              <a:lnSpc>
                <a:spcPct val="107000"/>
              </a:lnSpc>
              <a:spcAft>
                <a:spcPts val="800"/>
              </a:spcAft>
              <a:buClr>
                <a:schemeClr val="accent1"/>
              </a:buClr>
              <a:buFont typeface="Wingdings" pitchFamily="2" charset="2"/>
              <a:buChar char="Ø"/>
              <a:tabLst>
                <a:tab pos="457200" algn="l"/>
              </a:tabLst>
            </a:pPr>
            <a:r>
              <a:rPr lang="en-IN" sz="1800" dirty="0">
                <a:latin typeface="Times New Roman" pitchFamily="18" charset="0"/>
                <a:ea typeface="Calibri" panose="020F0502020204030204" pitchFamily="34" charset="0"/>
                <a:cs typeface="Times New Roman" pitchFamily="18" charset="0"/>
              </a:rPr>
              <a:t>Late declaration of price and </a:t>
            </a:r>
            <a:r>
              <a:rPr lang="en-IN" sz="1800" dirty="0" smtClean="0">
                <a:latin typeface="Times New Roman" pitchFamily="18" charset="0"/>
                <a:ea typeface="Calibri" panose="020F0502020204030204" pitchFamily="34" charset="0"/>
                <a:cs typeface="Times New Roman" pitchFamily="18" charset="0"/>
              </a:rPr>
              <a:t>discounts.</a:t>
            </a:r>
          </a:p>
          <a:p>
            <a:pPr lvl="0" algn="just">
              <a:lnSpc>
                <a:spcPct val="107000"/>
              </a:lnSpc>
              <a:spcAft>
                <a:spcPts val="800"/>
              </a:spcAft>
              <a:buFont typeface="Wingdings"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Try to give the price early during promotion.</a:t>
            </a:r>
            <a:endParaRPr lang="en-IN" sz="18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Font typeface="Wingdings" pitchFamily="2" charset="2"/>
              <a:buChar char="Ø"/>
              <a:tabLst>
                <a:tab pos="457200" algn="l"/>
              </a:tabLst>
            </a:pPr>
            <a:r>
              <a:rPr lang="en-IN" sz="1800" dirty="0">
                <a:solidFill>
                  <a:srgbClr val="000000"/>
                </a:solidFill>
                <a:latin typeface="Times New Roman" pitchFamily="18" charset="0"/>
                <a:ea typeface="Calibri" panose="020F0502020204030204" pitchFamily="34" charset="0"/>
                <a:cs typeface="Times New Roman" pitchFamily="18" charset="0"/>
              </a:rPr>
              <a:t>During promotions, try to give a disturbance free shopping experience to customers</a:t>
            </a:r>
            <a:r>
              <a:rPr lang="en-IN" sz="1800" dirty="0" smtClean="0">
                <a:solidFill>
                  <a:srgbClr val="000000"/>
                </a:solidFill>
                <a:latin typeface="Times New Roman" pitchFamily="18" charset="0"/>
                <a:ea typeface="Calibri" panose="020F0502020204030204" pitchFamily="34" charset="0"/>
                <a:cs typeface="Times New Roman" pitchFamily="18" charset="0"/>
              </a:rPr>
              <a:t>.</a:t>
            </a:r>
          </a:p>
          <a:p>
            <a:pPr algn="just">
              <a:lnSpc>
                <a:spcPct val="107000"/>
              </a:lnSpc>
              <a:spcAft>
                <a:spcPts val="800"/>
              </a:spcAft>
              <a:buFont typeface="Wingdings" pitchFamily="2" charset="2"/>
              <a:buChar char="Ø"/>
              <a:tabLst>
                <a:tab pos="457200" algn="l"/>
              </a:tabLst>
            </a:pPr>
            <a:r>
              <a:rPr lang="en-US" sz="1800" dirty="0">
                <a:latin typeface="Times New Roman" pitchFamily="18" charset="0"/>
                <a:cs typeface="Times New Roman" pitchFamily="18" charset="0"/>
              </a:rPr>
              <a:t>Presence of online assistance through multi-channel should be improve.</a:t>
            </a:r>
          </a:p>
          <a:p>
            <a:pPr lvl="0" algn="just">
              <a:lnSpc>
                <a:spcPct val="107000"/>
              </a:lnSpc>
              <a:spcAft>
                <a:spcPts val="800"/>
              </a:spcAft>
              <a:buFont typeface="Wingdings" pitchFamily="2" charset="2"/>
              <a:buChar char="Ø"/>
              <a:tabLst>
                <a:tab pos="457200" algn="l"/>
              </a:tabLst>
            </a:pPr>
            <a:endParaRPr lang="en-IN" sz="1800" dirty="0">
              <a:latin typeface="Times New Roman" pitchFamily="18" charset="0"/>
              <a:ea typeface="Calibri" panose="020F0502020204030204" pitchFamily="34" charset="0"/>
              <a:cs typeface="Times New Roman"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957897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smtClean="0">
                <a:solidFill>
                  <a:schemeClr val="tx1"/>
                </a:solidFill>
                <a:latin typeface="Times New Roman" pitchFamily="18" charset="0"/>
                <a:cs typeface="Times New Roman" pitchFamily="18" charset="0"/>
              </a:rPr>
              <a:t>General </a:t>
            </a:r>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Suggestions </a:t>
            </a:r>
            <a:r>
              <a:rPr lang="en-IN" sz="2800" b="1" dirty="0">
                <a:solidFill>
                  <a:schemeClr val="tx1"/>
                </a:solidFill>
                <a:latin typeface="Times New Roman" pitchFamily="18" charset="0"/>
                <a:ea typeface="Times New Roman" panose="02020603050405020304" pitchFamily="18" charset="0"/>
                <a:cs typeface="Times New Roman" pitchFamily="18" charset="0"/>
              </a:rPr>
              <a:t>all the e-commerce websites</a:t>
            </a:r>
            <a:endParaRPr lang="en-US" sz="2800" b="1"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lvl="0"/>
            <a:r>
              <a:rPr lang="en-US" sz="2300" dirty="0">
                <a:latin typeface="Times New Roman" pitchFamily="18" charset="0"/>
                <a:cs typeface="Times New Roman" pitchFamily="18" charset="0"/>
              </a:rPr>
              <a:t>Providing more competitive price can attract customers.                  </a:t>
            </a:r>
          </a:p>
          <a:p>
            <a:pPr lvl="0"/>
            <a:r>
              <a:rPr lang="en-US" sz="2300" dirty="0">
                <a:latin typeface="Times New Roman" pitchFamily="18" charset="0"/>
                <a:cs typeface="Times New Roman" pitchFamily="18" charset="0"/>
              </a:rPr>
              <a:t>Online shopping sites should increase the security for online payment. </a:t>
            </a:r>
          </a:p>
          <a:p>
            <a:pPr lvl="0"/>
            <a:r>
              <a:rPr lang="en-US" sz="2300" dirty="0">
                <a:latin typeface="Times New Roman" pitchFamily="18" charset="0"/>
                <a:cs typeface="Times New Roman" pitchFamily="18" charset="0"/>
              </a:rPr>
              <a:t>More attractive offers on products can attract more customers. </a:t>
            </a:r>
          </a:p>
          <a:p>
            <a:pPr lvl="0"/>
            <a:r>
              <a:rPr lang="en-US" sz="2300" dirty="0">
                <a:latin typeface="Times New Roman" pitchFamily="18" charset="0"/>
                <a:cs typeface="Times New Roman" pitchFamily="18" charset="0"/>
              </a:rPr>
              <a:t>Measures to be taken in order to avoid delivery of duplicate products. </a:t>
            </a:r>
          </a:p>
          <a:p>
            <a:pPr lvl="0"/>
            <a:r>
              <a:rPr lang="en-US" sz="2300" dirty="0">
                <a:latin typeface="Times New Roman" pitchFamily="18" charset="0"/>
                <a:cs typeface="Times New Roman" pitchFamily="18" charset="0"/>
              </a:rPr>
              <a:t>Measures to be taken in order to delivery product </a:t>
            </a:r>
            <a:r>
              <a:rPr lang="en-US" sz="2300" dirty="0" err="1" smtClean="0">
                <a:latin typeface="Times New Roman" pitchFamily="18" charset="0"/>
                <a:cs typeface="Times New Roman" pitchFamily="18" charset="0"/>
              </a:rPr>
              <a:t>fastly</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a:p>
            <a:pPr lvl="0"/>
            <a:r>
              <a:rPr lang="en-US" sz="2300" dirty="0">
                <a:latin typeface="Times New Roman" pitchFamily="18" charset="0"/>
                <a:cs typeface="Times New Roman" pitchFamily="18" charset="0"/>
              </a:rPr>
              <a:t> Transaction should be safe and security assured to the people</a:t>
            </a:r>
          </a:p>
          <a:p>
            <a:pPr lvl="0"/>
            <a:r>
              <a:rPr lang="en-US" sz="2300" dirty="0">
                <a:latin typeface="Times New Roman" pitchFamily="18" charset="0"/>
                <a:cs typeface="Times New Roman" pitchFamily="18" charset="0"/>
              </a:rPr>
              <a:t>Attractive discounting offers should be introduce to attract to more customers for online shopping.</a:t>
            </a:r>
          </a:p>
          <a:p>
            <a:endParaRPr lang="en-US" dirty="0"/>
          </a:p>
        </p:txBody>
      </p:sp>
    </p:spTree>
    <p:extLst>
      <p:ext uri="{BB962C8B-B14F-4D97-AF65-F5344CB8AC3E}">
        <p14:creationId xmlns:p14="http://schemas.microsoft.com/office/powerpoint/2010/main" val="416149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 </a:t>
            </a:r>
            <a:r>
              <a:rPr lang="en-US" sz="4000" b="1" dirty="0">
                <a:latin typeface="Times New Roman" pitchFamily="18" charset="0"/>
                <a:cs typeface="Times New Roman" pitchFamily="18" charset="0"/>
              </a:rPr>
              <a:t>Conclusion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a:bodyPr>
          <a:lstStyle/>
          <a:p>
            <a:pPr algn="just"/>
            <a:r>
              <a:rPr lang="en-US" sz="2000" dirty="0">
                <a:latin typeface="Times New Roman" pitchFamily="18" charset="0"/>
                <a:cs typeface="Times New Roman" pitchFamily="18" charset="0"/>
              </a:rPr>
              <a:t>Based on our survey on consumers’ online shopping behavior, online shopping using mobile apps is what preferred by consumers nowadays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It’s one of the e-commerce trends and the future for retail shopping</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Technology has made significant progress over the years to provide consumers a better online shopping experience and will continue to do so for years to come.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the rapid growth of products and brands, people have speculated that online shopping will overtake in-store </a:t>
            </a:r>
            <a:r>
              <a:rPr lang="en-US" sz="2000" dirty="0" smtClean="0">
                <a:latin typeface="Times New Roman" pitchFamily="18" charset="0"/>
                <a:cs typeface="Times New Roman" pitchFamily="18" charset="0"/>
              </a:rPr>
              <a:t>shopping.</a:t>
            </a:r>
          </a:p>
          <a:p>
            <a:pPr algn="just"/>
            <a:r>
              <a:rPr lang="en-US" sz="2000" dirty="0">
                <a:latin typeface="Times New Roman" pitchFamily="18" charset="0"/>
                <a:cs typeface="Times New Roman" pitchFamily="18" charset="0"/>
              </a:rPr>
              <a:t> Online shopping is preferred by </a:t>
            </a:r>
            <a:r>
              <a:rPr lang="en-US" sz="2000" dirty="0" smtClean="0">
                <a:latin typeface="Times New Roman" pitchFamily="18" charset="0"/>
                <a:cs typeface="Times New Roman" pitchFamily="18" charset="0"/>
              </a:rPr>
              <a:t>customers . </a:t>
            </a:r>
            <a:r>
              <a:rPr lang="en-US" sz="2000" dirty="0">
                <a:latin typeface="Times New Roman" pitchFamily="18" charset="0"/>
                <a:cs typeface="Times New Roman" pitchFamily="18" charset="0"/>
              </a:rPr>
              <a:t>Further the  prompt services  by online  retailers and  wide spread  internet has acted as enablers of online shopping</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Online shopping can be made more attractive by clarifying the  apprehension of consumers with respect to financial and security risk</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So, make use of the e-commerce statistics data to increase your competitive advantage on the online purchase trends.</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78298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latin typeface="Times New Roman" pitchFamily="18" charset="0"/>
                <a:cs typeface="Times New Roman" pitchFamily="18" charset="0"/>
              </a:rPr>
              <a:t> PROBLEM  STATEMENT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6324600"/>
          </a:xfrm>
        </p:spPr>
        <p:txBody>
          <a:bodyPr>
            <a:normAutofit/>
          </a:bodyPr>
          <a:lstStyle/>
          <a:p>
            <a:pPr algn="just">
              <a:lnSpc>
                <a:spcPct val="110000"/>
              </a:lnSpc>
            </a:pPr>
            <a:r>
              <a:rPr lang="en-US" sz="1800" dirty="0">
                <a:latin typeface="Times New Roman" pitchFamily="18" charset="0"/>
                <a:cs typeface="Times New Roman" pitchFamily="18" charset="0"/>
              </a:rPr>
              <a:t>The primary goal of this research is to analyze the customer satisfaction and loyalty of the online customers. The theoretical framework discusses in brief about the effects of customer loyalty and retention on customer satisfaction</a:t>
            </a:r>
          </a:p>
          <a:p>
            <a:pPr algn="just">
              <a:lnSpc>
                <a:spcPct val="110000"/>
              </a:lnSpc>
            </a:pPr>
            <a:r>
              <a:rPr lang="en-IN" sz="1800" dirty="0" smtClean="0">
                <a:latin typeface="Times New Roman" pitchFamily="18" charset="0"/>
                <a:cs typeface="Times New Roman" pitchFamily="18" charset="0"/>
              </a:rPr>
              <a:t>Customer </a:t>
            </a:r>
            <a:r>
              <a:rPr lang="en-IN" sz="1800" dirty="0">
                <a:latin typeface="Times New Roman" pitchFamily="18" charset="0"/>
                <a:cs typeface="Times New Roman" pitchFamily="18" charset="0"/>
              </a:rPr>
              <a:t>satisfaction has emerged as one of the most important factors that guarantee the success of online store; it has been posited as a key stimulant of purchase, repurchase intentions and customer loyalty. </a:t>
            </a:r>
            <a:endParaRPr lang="en-IN" sz="1800" dirty="0" smtClean="0">
              <a:latin typeface="Times New Roman" pitchFamily="18" charset="0"/>
              <a:cs typeface="Times New Roman" pitchFamily="18" charset="0"/>
            </a:endParaRPr>
          </a:p>
          <a:p>
            <a:pPr algn="just">
              <a:lnSpc>
                <a:spcPct val="110000"/>
              </a:lnSpc>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comprehensive review of the literature, theories and models have been carried out to propose the models for customer activation and customer retention. </a:t>
            </a:r>
            <a:endParaRPr lang="en-IN" sz="1800" dirty="0" smtClean="0">
              <a:latin typeface="Times New Roman" pitchFamily="18" charset="0"/>
              <a:cs typeface="Times New Roman" pitchFamily="18" charset="0"/>
            </a:endParaRPr>
          </a:p>
          <a:p>
            <a:pPr algn="just">
              <a:lnSpc>
                <a:spcPct val="110000"/>
              </a:lnSpc>
            </a:pPr>
            <a:r>
              <a:rPr lang="en-IN" sz="1800" dirty="0" smtClean="0">
                <a:latin typeface="Times New Roman" pitchFamily="18" charset="0"/>
                <a:cs typeface="Times New Roman" pitchFamily="18" charset="0"/>
              </a:rPr>
              <a:t>Five </a:t>
            </a:r>
            <a:r>
              <a:rPr lang="en-IN" sz="1800" dirty="0">
                <a:latin typeface="Times New Roman" pitchFamily="18" charset="0"/>
                <a:cs typeface="Times New Roman" pitchFamily="18" charset="0"/>
              </a:rPr>
              <a:t>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endParaRPr lang="en-IN" sz="1800" dirty="0" smtClean="0">
              <a:latin typeface="Times New Roman" pitchFamily="18" charset="0"/>
              <a:cs typeface="Times New Roman" pitchFamily="18" charset="0"/>
            </a:endParaRPr>
          </a:p>
          <a:p>
            <a:pPr algn="just">
              <a:lnSpc>
                <a:spcPct val="11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combination of both utilitarian value and hedonistic values are needed to affect the repeat purchase intention (loyalty) positively. </a:t>
            </a:r>
            <a:endParaRPr lang="en-IN" sz="1800" dirty="0" smtClean="0">
              <a:latin typeface="Times New Roman" pitchFamily="18" charset="0"/>
              <a:cs typeface="Times New Roman" pitchFamily="18" charset="0"/>
            </a:endParaRPr>
          </a:p>
          <a:p>
            <a:pPr algn="just">
              <a:lnSpc>
                <a:spcPct val="110000"/>
              </a:lnSpc>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data is collected from the Indian online shoppers. Results indicate the e-retail success factors, which are very much critical for customer satisfaction.</a:t>
            </a:r>
            <a:endParaRPr lang="en-US" sz="1800" dirty="0">
              <a:latin typeface="Times New Roman" pitchFamily="18" charset="0"/>
              <a:cs typeface="Times New Roman" pitchFamily="18" charset="0"/>
            </a:endParaRPr>
          </a:p>
          <a:p>
            <a:pPr algn="just">
              <a:lnSpc>
                <a:spcPct val="110000"/>
              </a:lnSpc>
            </a:pPr>
            <a:endParaRPr lang="en-US" sz="1600" dirty="0"/>
          </a:p>
        </p:txBody>
      </p:sp>
    </p:spTree>
    <p:extLst>
      <p:ext uri="{BB962C8B-B14F-4D97-AF65-F5344CB8AC3E}">
        <p14:creationId xmlns:p14="http://schemas.microsoft.com/office/powerpoint/2010/main" val="251850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Motivation for the Problem Undertaken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95400"/>
            <a:ext cx="8229600" cy="5410200"/>
          </a:xfrm>
        </p:spPr>
        <p:txBody>
          <a:bodyPr>
            <a:normAutofit lnSpcReduction="10000"/>
          </a:bodyPr>
          <a:lstStyle/>
          <a:p>
            <a:pPr>
              <a:lnSpc>
                <a:spcPct val="160000"/>
              </a:lnSpc>
            </a:pPr>
            <a:r>
              <a:rPr lang="en-US" sz="2300" dirty="0">
                <a:latin typeface="Times New Roman" pitchFamily="18" charset="0"/>
                <a:cs typeface="Times New Roman" pitchFamily="18" charset="0"/>
              </a:rPr>
              <a:t>The objective of this research study is to investigate online consumer behavior, which in turn provides E-marketers with a constructional framework for fine-tuning their E-businesses’ strategies. The specific objectives of this research are</a:t>
            </a:r>
            <a:r>
              <a:rPr lang="en-US" sz="2300" dirty="0" smtClean="0">
                <a:latin typeface="Times New Roman" pitchFamily="18" charset="0"/>
                <a:cs typeface="Times New Roman" pitchFamily="18" charset="0"/>
              </a:rPr>
              <a:t>:</a:t>
            </a:r>
          </a:p>
          <a:p>
            <a:pPr marL="0" indent="0">
              <a:buNone/>
            </a:pPr>
            <a:endParaRPr lang="en-US" sz="2300" dirty="0">
              <a:latin typeface="Times New Roman" pitchFamily="18" charset="0"/>
              <a:cs typeface="Times New Roman" pitchFamily="18" charset="0"/>
            </a:endParaRPr>
          </a:p>
          <a:p>
            <a:pPr marL="0" indent="0">
              <a:buNone/>
            </a:pPr>
            <a:r>
              <a:rPr lang="en-US" sz="2300" dirty="0" smtClean="0">
                <a:latin typeface="Times New Roman" pitchFamily="18" charset="0"/>
                <a:cs typeface="Times New Roman" pitchFamily="18" charset="0"/>
              </a:rPr>
              <a:t>  1</a:t>
            </a:r>
            <a:r>
              <a:rPr lang="en-US" sz="2300" dirty="0">
                <a:latin typeface="Times New Roman" pitchFamily="18" charset="0"/>
                <a:cs typeface="Times New Roman" pitchFamily="18" charset="0"/>
              </a:rPr>
              <a:t>. To analysis the consumers awareness about online shopping.</a:t>
            </a:r>
          </a:p>
          <a:p>
            <a:pPr marL="0" indent="0">
              <a:buNone/>
            </a:pPr>
            <a:r>
              <a:rPr lang="en-US" sz="2300" dirty="0" smtClean="0">
                <a:latin typeface="Times New Roman" pitchFamily="18" charset="0"/>
                <a:cs typeface="Times New Roman" pitchFamily="18" charset="0"/>
              </a:rPr>
              <a:t>  2</a:t>
            </a:r>
            <a:r>
              <a:rPr lang="en-US" sz="2300" dirty="0">
                <a:latin typeface="Times New Roman" pitchFamily="18" charset="0"/>
                <a:cs typeface="Times New Roman" pitchFamily="18" charset="0"/>
              </a:rPr>
              <a:t>. To know the various factors which motivate a consumer towards online </a:t>
            </a:r>
            <a:r>
              <a:rPr lang="en-US" sz="2300" dirty="0" smtClean="0">
                <a:latin typeface="Times New Roman" pitchFamily="18" charset="0"/>
                <a:cs typeface="Times New Roman" pitchFamily="18" charset="0"/>
              </a:rPr>
              <a:t>shopping</a:t>
            </a:r>
            <a:r>
              <a:rPr lang="en-US" sz="2300" dirty="0">
                <a:latin typeface="Times New Roman" pitchFamily="18" charset="0"/>
                <a:cs typeface="Times New Roman" pitchFamily="18" charset="0"/>
              </a:rPr>
              <a:t>.</a:t>
            </a:r>
          </a:p>
          <a:p>
            <a:pPr marL="0" indent="0">
              <a:buNone/>
            </a:pPr>
            <a:r>
              <a:rPr lang="en-US" sz="2300" dirty="0" smtClean="0">
                <a:latin typeface="Times New Roman" pitchFamily="18" charset="0"/>
                <a:cs typeface="Times New Roman" pitchFamily="18" charset="0"/>
              </a:rPr>
              <a:t>  3</a:t>
            </a:r>
            <a:r>
              <a:rPr lang="en-US" sz="2300" dirty="0">
                <a:latin typeface="Times New Roman" pitchFamily="18" charset="0"/>
                <a:cs typeface="Times New Roman" pitchFamily="18" charset="0"/>
              </a:rPr>
              <a:t>. To know the problems they face during online shopping</a:t>
            </a:r>
          </a:p>
          <a:p>
            <a:pPr marL="0" indent="0">
              <a:buNone/>
            </a:pPr>
            <a:r>
              <a:rPr lang="en-US" sz="2300" dirty="0" smtClean="0">
                <a:latin typeface="Times New Roman" pitchFamily="18" charset="0"/>
                <a:cs typeface="Times New Roman" pitchFamily="18" charset="0"/>
              </a:rPr>
              <a:t>  4</a:t>
            </a:r>
            <a:r>
              <a:rPr lang="en-US" sz="2300" dirty="0">
                <a:latin typeface="Times New Roman" pitchFamily="18" charset="0"/>
                <a:cs typeface="Times New Roman" pitchFamily="18" charset="0"/>
              </a:rPr>
              <a:t>. To offer suggestions for solving the problems faced by online </a:t>
            </a:r>
            <a:r>
              <a:rPr lang="en-US" sz="2300" dirty="0" smtClean="0">
                <a:latin typeface="Times New Roman" pitchFamily="18" charset="0"/>
                <a:cs typeface="Times New Roman" pitchFamily="18" charset="0"/>
              </a:rPr>
              <a:t>    consumers</a:t>
            </a:r>
            <a:r>
              <a:rPr lang="en-US" sz="2300" dirty="0">
                <a:latin typeface="Times New Roman" pitchFamily="18" charset="0"/>
                <a:cs typeface="Times New Roman" pitchFamily="18" charset="0"/>
              </a:rPr>
              <a:t>.</a:t>
            </a:r>
          </a:p>
          <a:p>
            <a:pPr marL="0" indent="0">
              <a:buNone/>
            </a:pPr>
            <a:r>
              <a:rPr lang="en-US" dirty="0"/>
              <a:t> </a:t>
            </a:r>
          </a:p>
          <a:p>
            <a:endParaRPr lang="en-US" dirty="0"/>
          </a:p>
        </p:txBody>
      </p:sp>
    </p:spTree>
    <p:extLst>
      <p:ext uri="{BB962C8B-B14F-4D97-AF65-F5344CB8AC3E}">
        <p14:creationId xmlns:p14="http://schemas.microsoft.com/office/powerpoint/2010/main" val="317537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000000"/>
                </a:solidFill>
                <a:latin typeface="Times New Roman" pitchFamily="18" charset="0"/>
                <a:ea typeface="Times New Roman" panose="02020603050405020304" pitchFamily="18" charset="0"/>
                <a:cs typeface="Times New Roman" pitchFamily="18" charset="0"/>
              </a:rPr>
              <a:t>HARDWARE AND SOFTWARE REQUIREMENTS AND TOOLS USED</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11763"/>
          </a:xfrm>
        </p:spPr>
        <p:txBody>
          <a:bodyPr>
            <a:normAutofit/>
          </a:bodyPr>
          <a:lstStyle/>
          <a:p>
            <a:pPr>
              <a:lnSpc>
                <a:spcPct val="150000"/>
              </a:lnSpc>
            </a:pPr>
            <a:r>
              <a:rPr lang="en-US" sz="1800" dirty="0" smtClean="0">
                <a:latin typeface="Times New Roman" pitchFamily="18" charset="0"/>
                <a:cs typeface="Times New Roman" pitchFamily="18" charset="0"/>
              </a:rPr>
              <a:t>Hardware used for doing the project is a ‘Laptop’  with high end specification and stable internet connection .while coming to the software part I had used ‘python </a:t>
            </a:r>
            <a:r>
              <a:rPr lang="en-US" sz="1800" dirty="0" err="1" smtClean="0">
                <a:latin typeface="Times New Roman" pitchFamily="18" charset="0"/>
                <a:cs typeface="Times New Roman" pitchFamily="18" charset="0"/>
              </a:rPr>
              <a:t>jupyter</a:t>
            </a:r>
            <a:r>
              <a:rPr lang="en-US" sz="1800" dirty="0" smtClean="0">
                <a:latin typeface="Times New Roman" pitchFamily="18" charset="0"/>
                <a:cs typeface="Times New Roman" pitchFamily="18" charset="0"/>
              </a:rPr>
              <a:t> notebook’ for do my python program and data analysis.</a:t>
            </a:r>
          </a:p>
          <a:p>
            <a:pPr>
              <a:lnSpc>
                <a:spcPct val="150000"/>
              </a:lnSpc>
            </a:pPr>
            <a:r>
              <a:rPr lang="en-US" sz="1800" dirty="0">
                <a:latin typeface="Times New Roman" pitchFamily="18" charset="0"/>
                <a:cs typeface="Times New Roman" pitchFamily="18" charset="0"/>
              </a:rPr>
              <a:t>Excel file and Microsoft excel are required for the data handling. In  </a:t>
            </a:r>
            <a:r>
              <a:rPr lang="en-US" sz="1800" dirty="0" err="1">
                <a:latin typeface="Times New Roman" pitchFamily="18" charset="0"/>
                <a:cs typeface="Times New Roman" pitchFamily="18" charset="0"/>
              </a:rPr>
              <a:t>jupyter</a:t>
            </a:r>
            <a:r>
              <a:rPr lang="en-US" sz="1800" dirty="0">
                <a:latin typeface="Times New Roman" pitchFamily="18" charset="0"/>
                <a:cs typeface="Times New Roman" pitchFamily="18" charset="0"/>
              </a:rPr>
              <a:t> notebook I had imported lot of python libraries are carried to this project and I have mentioned below detailed</a:t>
            </a:r>
            <a:r>
              <a:rPr lang="en-US" sz="1800" dirty="0" smtClean="0">
                <a:latin typeface="Times New Roman" pitchFamily="18" charset="0"/>
                <a:cs typeface="Times New Roman" pitchFamily="18" charset="0"/>
              </a:rPr>
              <a:t>.</a:t>
            </a:r>
          </a:p>
          <a:p>
            <a:pPr marL="0" indent="0">
              <a:lnSpc>
                <a:spcPct val="150000"/>
              </a:lnSpc>
              <a:buNone/>
            </a:pPr>
            <a:r>
              <a:rPr lang="en-US" sz="1800" b="1" dirty="0">
                <a:latin typeface="Times New Roman" pitchFamily="18" charset="0"/>
                <a:cs typeface="Times New Roman" pitchFamily="18" charset="0"/>
              </a:rPr>
              <a:t>1.Pandas</a:t>
            </a:r>
            <a:r>
              <a:rPr lang="en-US" sz="1800" dirty="0">
                <a:latin typeface="Times New Roman" pitchFamily="18" charset="0"/>
                <a:cs typeface="Times New Roman" pitchFamily="18" charset="0"/>
              </a:rPr>
              <a:t>-a  library which is used to read the data ,</a:t>
            </a:r>
            <a:r>
              <a:rPr lang="en-US" sz="1800" dirty="0" smtClean="0">
                <a:latin typeface="Times New Roman" pitchFamily="18" charset="0"/>
                <a:cs typeface="Times New Roman" pitchFamily="18" charset="0"/>
              </a:rPr>
              <a:t>visualization  </a:t>
            </a:r>
            <a:r>
              <a:rPr lang="en-US" sz="1800" dirty="0">
                <a:latin typeface="Times New Roman" pitchFamily="18" charset="0"/>
                <a:cs typeface="Times New Roman" pitchFamily="18" charset="0"/>
              </a:rPr>
              <a:t>and analysis   of data. </a:t>
            </a:r>
          </a:p>
          <a:p>
            <a:pPr marL="0" indent="0">
              <a:lnSpc>
                <a:spcPct val="150000"/>
              </a:lnSpc>
              <a:buNone/>
            </a:pPr>
            <a:r>
              <a:rPr lang="en-US" sz="1800" b="1" dirty="0">
                <a:latin typeface="Times New Roman" pitchFamily="18" charset="0"/>
                <a:cs typeface="Times New Roman" pitchFamily="18" charset="0"/>
              </a:rPr>
              <a:t>2.Numpy</a:t>
            </a:r>
            <a:r>
              <a:rPr lang="en-US" sz="1800" dirty="0">
                <a:latin typeface="Times New Roman" pitchFamily="18" charset="0"/>
                <a:cs typeface="Times New Roman" pitchFamily="18" charset="0"/>
              </a:rPr>
              <a:t>-used for working with array and various mathematical operations  in python.</a:t>
            </a:r>
          </a:p>
          <a:p>
            <a:pPr marL="0" indent="0">
              <a:lnSpc>
                <a:spcPct val="150000"/>
              </a:lnSpc>
              <a:buNone/>
            </a:pPr>
            <a:r>
              <a:rPr lang="en-US" sz="1800" b="1" dirty="0">
                <a:latin typeface="Times New Roman" pitchFamily="18" charset="0"/>
                <a:cs typeface="Times New Roman" pitchFamily="18" charset="0"/>
              </a:rPr>
              <a:t>3.Seaborn</a:t>
            </a:r>
            <a:r>
              <a:rPr lang="en-US" sz="1800" dirty="0">
                <a:latin typeface="Times New Roman" pitchFamily="18" charset="0"/>
                <a:cs typeface="Times New Roman" pitchFamily="18" charset="0"/>
              </a:rPr>
              <a:t>- visualization for plotting  different type of plot.</a:t>
            </a:r>
          </a:p>
          <a:p>
            <a:pPr marL="0" indent="0">
              <a:lnSpc>
                <a:spcPct val="150000"/>
              </a:lnSpc>
              <a:buNone/>
            </a:pPr>
            <a:r>
              <a:rPr lang="en-US" sz="1800" b="1" dirty="0">
                <a:latin typeface="Times New Roman" pitchFamily="18" charset="0"/>
                <a:cs typeface="Times New Roman" pitchFamily="18" charset="0"/>
              </a:rPr>
              <a:t>4.Matplotlib</a:t>
            </a:r>
            <a:r>
              <a:rPr lang="en-US" sz="1800" dirty="0">
                <a:latin typeface="Times New Roman" pitchFamily="18" charset="0"/>
                <a:cs typeface="Times New Roman" pitchFamily="18" charset="0"/>
              </a:rPr>
              <a:t>- It provides an object-oriented API for embedding plots into applications .</a:t>
            </a:r>
          </a:p>
          <a:p>
            <a:endParaRPr lang="en-US" sz="18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2715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a:latin typeface="Times New Roman" pitchFamily="18" charset="0"/>
                <a:cs typeface="Times New Roman" pitchFamily="18" charset="0"/>
              </a:rPr>
              <a:t>Data Sources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pPr algn="just"/>
            <a:r>
              <a:rPr lang="en-US" sz="2300" dirty="0">
                <a:latin typeface="Times New Roman" pitchFamily="18" charset="0"/>
                <a:cs typeface="Times New Roman" pitchFamily="18" charset="0"/>
              </a:rPr>
              <a:t>The data is collecting from the Indian online shoppers. Online store customer data offers many opportunities to improve shopping experience. The use of various types of data sets aims at personalization, better customer service and a better understanding of users.</a:t>
            </a:r>
          </a:p>
          <a:p>
            <a:pPr algn="just"/>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data is been given by a highly-confidential company and they gave it to us in an excel file</a:t>
            </a:r>
            <a:r>
              <a:rPr lang="en-US" sz="2300" dirty="0" smtClean="0">
                <a:latin typeface="Times New Roman" pitchFamily="18" charset="0"/>
                <a:cs typeface="Times New Roman" pitchFamily="18" charset="0"/>
              </a:rPr>
              <a:t>. They </a:t>
            </a:r>
            <a:r>
              <a:rPr lang="en-US" sz="2300" dirty="0">
                <a:latin typeface="Times New Roman" pitchFamily="18" charset="0"/>
                <a:cs typeface="Times New Roman" pitchFamily="18" charset="0"/>
              </a:rPr>
              <a:t>also had provided the problem statement by explaining what they need from us and also the required criteria to be satisfied</a:t>
            </a:r>
          </a:p>
          <a:p>
            <a:pPr algn="just"/>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They </a:t>
            </a:r>
            <a:r>
              <a:rPr lang="en-US" sz="2300" dirty="0">
                <a:latin typeface="Times New Roman" pitchFamily="18" charset="0"/>
                <a:cs typeface="Times New Roman" pitchFamily="18" charset="0"/>
              </a:rPr>
              <a:t>are totally 269 rows and 71 columns in this dataset. Our target is to find the insights of the data and to do thorough data analysis</a:t>
            </a:r>
          </a:p>
          <a:p>
            <a:pPr algn="just"/>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There </a:t>
            </a:r>
            <a:r>
              <a:rPr lang="en-US" sz="2300" dirty="0">
                <a:latin typeface="Times New Roman" pitchFamily="18" charset="0"/>
                <a:cs typeface="Times New Roman" pitchFamily="18" charset="0"/>
              </a:rPr>
              <a:t>are many comprehensive tools that use customer data analytics and artificial intelligence to support business, and integrating them with your store is childishly easy.</a:t>
            </a:r>
          </a:p>
          <a:p>
            <a:endParaRPr lang="en-US" dirty="0"/>
          </a:p>
        </p:txBody>
      </p:sp>
    </p:spTree>
    <p:extLst>
      <p:ext uri="{BB962C8B-B14F-4D97-AF65-F5344CB8AC3E}">
        <p14:creationId xmlns:p14="http://schemas.microsoft.com/office/powerpoint/2010/main" val="1311824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chemeClr val="tx1"/>
                </a:solidFill>
                <a:effectLst/>
                <a:latin typeface="Times New Roman" pitchFamily="18" charset="0"/>
                <a:ea typeface="Calibri" panose="020F0502020204030204" pitchFamily="34" charset="0"/>
                <a:cs typeface="Times New Roman" pitchFamily="18" charset="0"/>
              </a:rPr>
              <a:t>Diagrammatic Representation of Customer Retention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2" descr="Description: https://www.researchgate.net/profile/Vikas_Kumar146/publication/346412647/figure/fig1/AS:962618307145728@1606517497246/Proposed-customer-retention-model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3058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086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69275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latin typeface="Times New Roman" pitchFamily="18" charset="0"/>
                <a:cs typeface="Times New Roman" pitchFamily="18" charset="0"/>
              </a:rPr>
              <a:t>UPLOADING DATA SET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229600" cy="5287963"/>
          </a:xfrm>
        </p:spPr>
        <p:txBody>
          <a:bodyPr>
            <a:normAutofit/>
          </a:bodyPr>
          <a:lstStyle/>
          <a:p>
            <a:r>
              <a:rPr lang="en-US" sz="1900" dirty="0"/>
              <a:t>We have to import libraries necessary for data analysis. After we have to uploading the data using the excel file provided in two different Data Frames.</a:t>
            </a:r>
          </a:p>
          <a:p>
            <a:pPr lvl="0"/>
            <a:r>
              <a:rPr lang="en-US" sz="1900" dirty="0" err="1" smtClean="0"/>
              <a:t>df</a:t>
            </a:r>
            <a:r>
              <a:rPr lang="en-US" sz="1900" dirty="0" smtClean="0"/>
              <a:t>  </a:t>
            </a:r>
            <a:r>
              <a:rPr lang="en-US" sz="1900" dirty="0"/>
              <a:t>- contain the detailed description of datasets .Enable us to analysis the data in encoded form</a:t>
            </a:r>
          </a:p>
          <a:p>
            <a:pPr lvl="0"/>
            <a:r>
              <a:rPr lang="en-US" sz="1900" dirty="0" err="1"/>
              <a:t>df_codesheet</a:t>
            </a:r>
            <a:r>
              <a:rPr lang="en-US" sz="1900" dirty="0"/>
              <a:t> - contain the Encoded form of dataset. Enabling us to analysis the data in encoded form.</a:t>
            </a:r>
          </a:p>
          <a:p>
            <a:pPr marL="0" indent="0">
              <a:buNone/>
            </a:pPr>
            <a:endParaRPr lang="en-US" dirty="0"/>
          </a:p>
        </p:txBody>
      </p:sp>
      <p:pic>
        <p:nvPicPr>
          <p:cNvPr id="4" name="Picture 3"/>
          <p:cNvPicPr/>
          <p:nvPr/>
        </p:nvPicPr>
        <p:blipFill>
          <a:blip r:embed="rId2"/>
          <a:stretch>
            <a:fillRect/>
          </a:stretch>
        </p:blipFill>
        <p:spPr>
          <a:xfrm>
            <a:off x="533400" y="2895600"/>
            <a:ext cx="8305800" cy="3768090"/>
          </a:xfrm>
          <a:prstGeom prst="rect">
            <a:avLst/>
          </a:prstGeom>
        </p:spPr>
      </p:pic>
    </p:spTree>
    <p:extLst>
      <p:ext uri="{BB962C8B-B14F-4D97-AF65-F5344CB8AC3E}">
        <p14:creationId xmlns:p14="http://schemas.microsoft.com/office/powerpoint/2010/main" val="3379141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TotalTime>
  <Words>2345</Words>
  <Application>Microsoft Office PowerPoint</Application>
  <PresentationFormat>On-screen Show (4:3)</PresentationFormat>
  <Paragraphs>198</Paragraphs>
  <Slides>32</Slides>
  <Notes>4</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E-retail factors for customer activation and retention  A case study from Indian e-commerce customers</vt:lpstr>
      <vt:lpstr> INTRODUCTION </vt:lpstr>
      <vt:lpstr>PowerPoint Presentation</vt:lpstr>
      <vt:lpstr> PROBLEM  STATEMENT</vt:lpstr>
      <vt:lpstr>Motivation for the Problem Undertaken</vt:lpstr>
      <vt:lpstr>HARDWARE AND SOFTWARE REQUIREMENTS AND TOOLS USED</vt:lpstr>
      <vt:lpstr>Data Sources </vt:lpstr>
      <vt:lpstr>Diagrammatic Representation of Customer Retention</vt:lpstr>
      <vt:lpstr>UPLOADING DATA SET</vt:lpstr>
      <vt:lpstr>DATA ANALYSIS</vt:lpstr>
      <vt:lpstr>PowerPoint Presentation</vt:lpstr>
      <vt:lpstr>PowerPoint Presentation</vt:lpstr>
      <vt:lpstr>CORRELATION </vt:lpstr>
      <vt:lpstr>Correlation Heat map</vt:lpstr>
      <vt:lpstr>                                                                                      Correlation Heat map inference:</vt:lpstr>
      <vt:lpstr>Visualizations and Inference</vt:lpstr>
      <vt:lpstr>PowerPoint Presentation</vt:lpstr>
      <vt:lpstr>shopping frequency of people for past one  shopping Frequency are decrease for past one year. </vt:lpstr>
      <vt:lpstr>Top reason for cart abandonment </vt:lpstr>
      <vt:lpstr>PowerPoint Presentation</vt:lpstr>
      <vt:lpstr>Inference from Visualizations</vt:lpstr>
      <vt:lpstr>Inference from Visualizations</vt:lpstr>
      <vt:lpstr>PowerPoint Presentation</vt:lpstr>
      <vt:lpstr> MAJOR FINDINGS</vt:lpstr>
      <vt:lpstr>PowerPoint Presentation</vt:lpstr>
      <vt:lpstr> suggestions and recommendations to all the e-commerce websites</vt:lpstr>
      <vt:lpstr> 2. Flipkart.com</vt:lpstr>
      <vt:lpstr>3. Myntra.com</vt:lpstr>
      <vt:lpstr>4. Paytm.com</vt:lpstr>
      <vt:lpstr>5. Snapdeal.com</vt:lpstr>
      <vt:lpstr>General  Suggestions all the e-commerce websites</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Hi</dc:creator>
  <cp:lastModifiedBy>Hi</cp:lastModifiedBy>
  <cp:revision>46</cp:revision>
  <dcterms:created xsi:type="dcterms:W3CDTF">2022-05-09T16:58:10Z</dcterms:created>
  <dcterms:modified xsi:type="dcterms:W3CDTF">2022-05-11T16:40:24Z</dcterms:modified>
</cp:coreProperties>
</file>