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9" r:id="rId3"/>
    <p:sldId id="275" r:id="rId4"/>
    <p:sldId id="294" r:id="rId5"/>
    <p:sldId id="295" r:id="rId6"/>
    <p:sldId id="257" r:id="rId7"/>
    <p:sldId id="258" r:id="rId8"/>
    <p:sldId id="259" r:id="rId9"/>
    <p:sldId id="260" r:id="rId10"/>
    <p:sldId id="270" r:id="rId11"/>
    <p:sldId id="296" r:id="rId12"/>
    <p:sldId id="276" r:id="rId13"/>
    <p:sldId id="277" r:id="rId14"/>
    <p:sldId id="278" r:id="rId15"/>
    <p:sldId id="279" r:id="rId16"/>
    <p:sldId id="285" r:id="rId17"/>
    <p:sldId id="286" r:id="rId18"/>
    <p:sldId id="287" r:id="rId19"/>
    <p:sldId id="288" r:id="rId20"/>
    <p:sldId id="293" r:id="rId21"/>
    <p:sldId id="289" r:id="rId22"/>
    <p:sldId id="290" r:id="rId23"/>
    <p:sldId id="261" r:id="rId24"/>
    <p:sldId id="271" r:id="rId25"/>
    <p:sldId id="272" r:id="rId26"/>
    <p:sldId id="280" r:id="rId27"/>
    <p:sldId id="281" r:id="rId28"/>
    <p:sldId id="273" r:id="rId29"/>
    <p:sldId id="274" r:id="rId30"/>
    <p:sldId id="282" r:id="rId31"/>
    <p:sldId id="283" r:id="rId32"/>
    <p:sldId id="284" r:id="rId33"/>
    <p:sldId id="263" r:id="rId34"/>
    <p:sldId id="264" r:id="rId35"/>
    <p:sldId id="292"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24-Jun-22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extLst>
      <p:ext uri="{BB962C8B-B14F-4D97-AF65-F5344CB8AC3E}">
        <p14:creationId xmlns:p14="http://schemas.microsoft.com/office/powerpoint/2010/main" val="193671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32</a:t>
            </a:fld>
            <a:endParaRPr lang="en-US"/>
          </a:p>
        </p:txBody>
      </p:sp>
    </p:spTree>
    <p:extLst>
      <p:ext uri="{BB962C8B-B14F-4D97-AF65-F5344CB8AC3E}">
        <p14:creationId xmlns:p14="http://schemas.microsoft.com/office/powerpoint/2010/main" val="336672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2808F-1D19-4C1F-B911-DB645644A85A}"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2808F-1D19-4C1F-B911-DB645644A85A}" type="datetimeFigureOut">
              <a:rPr lang="en-US" smtClean="0"/>
              <a:t>24-Jun-22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2808F-1D19-4C1F-B911-DB645644A85A}" type="datetimeFigureOut">
              <a:rPr lang="en-US" smtClean="0"/>
              <a:t>24-Jun-22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24-Jun-22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24-Jun-22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6000" dirty="0" smtClean="0"/>
              <a:t>HOUSING</a:t>
            </a:r>
            <a:r>
              <a:rPr lang="en-IN" sz="6000" dirty="0"/>
              <a:t> </a:t>
            </a:r>
            <a:r>
              <a:rPr lang="en-IN" sz="6000" dirty="0" smtClean="0"/>
              <a:t>PROJECT</a:t>
            </a:r>
            <a:r>
              <a:rPr lang="en-IN" dirty="0" smtClean="0"/>
              <a:t/>
            </a:r>
            <a:br>
              <a:rPr lang="en-IN" dirty="0" smtClean="0"/>
            </a:br>
            <a:r>
              <a:rPr lang="en-US" dirty="0"/>
              <a:t/>
            </a:r>
            <a:br>
              <a:rPr lang="en-US" dirty="0"/>
            </a:br>
            <a:endParaRPr lang="en-US" dirty="0"/>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smtClean="0">
                <a:solidFill>
                  <a:schemeClr val="tx1"/>
                </a:solidFill>
              </a:rPr>
              <a:t>VANISREE P.G</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567B6-447B-459E-B408-B81AE631BF4E}"/>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Motivation for the Problem Undertaken</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A1DC82A8-B7D3-4556-A155-A88B8334A5B4}"/>
              </a:ext>
            </a:extLst>
          </p:cNvPr>
          <p:cNvSpPr>
            <a:spLocks noGrp="1"/>
          </p:cNvSpPr>
          <p:nvPr>
            <p:ph idx="1"/>
          </p:nvPr>
        </p:nvSpPr>
        <p:spPr/>
        <p:txBody>
          <a:bodyPr>
            <a:normAutofit lnSpcReduction="10000"/>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To understand real world problems where Machine Learning and Data Analysis can be applied to help organizations in various domains to make better decisions with the help of which they can gain profit or can be escaped from any loss which otherwise could be possible without the study of data .One of such domain is Real Estate.</a:t>
            </a:r>
            <a:endParaRPr lang="en-IN" sz="1800" dirty="0">
              <a:effectLst/>
              <a:latin typeface="Times New Roman" panose="02020603050405020304" pitchFamily="18" charset="0"/>
              <a:ea typeface="Times New Roman" panose="02020603050405020304" pitchFamily="18" charset="0"/>
            </a:endParaRPr>
          </a:p>
          <a:p>
            <a:pPr marL="0" indent="0" algn="l">
              <a:buNone/>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6411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IN" sz="2400" b="1" dirty="0">
                <a:solidFill>
                  <a:srgbClr val="000000"/>
                </a:solidFill>
                <a:latin typeface="Times New Roman" pitchFamily="18" charset="0"/>
                <a:ea typeface="Times New Roman" panose="02020603050405020304" pitchFamily="18" charset="0"/>
                <a:cs typeface="Times New Roman" pitchFamily="18" charset="0"/>
              </a:rPr>
              <a:t>HARDWARE AND SOFTWARE REQUIREMENTS AND TOOLS USED</a:t>
            </a:r>
            <a:endParaRPr lang="en-US" sz="2400"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lnSpc>
                <a:spcPct val="170000"/>
              </a:lnSpc>
            </a:pPr>
            <a:r>
              <a:rPr lang="en-US" dirty="0">
                <a:latin typeface="Times New Roman" pitchFamily="18" charset="0"/>
                <a:cs typeface="Times New Roman" pitchFamily="18" charset="0"/>
              </a:rPr>
              <a:t>Hardware used for doing the project is a ‘Laptop’  with high end specification and stable internet connection .while coming to the software part I had used ‘python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 for do my python program and data analysis.</a:t>
            </a:r>
          </a:p>
          <a:p>
            <a:pPr>
              <a:lnSpc>
                <a:spcPct val="170000"/>
              </a:lnSpc>
            </a:pPr>
            <a:r>
              <a:rPr lang="en-US" dirty="0">
                <a:latin typeface="Times New Roman" pitchFamily="18" charset="0"/>
                <a:cs typeface="Times New Roman" pitchFamily="18" charset="0"/>
              </a:rPr>
              <a:t>Excel file and Microsoft excel are required for the data handling. In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 I had imported lot of python libraries are carried to this project and I have mentioned below detailed.</a:t>
            </a:r>
          </a:p>
          <a:p>
            <a:pPr marL="0" indent="0">
              <a:lnSpc>
                <a:spcPct val="170000"/>
              </a:lnSpc>
              <a:buNone/>
            </a:pPr>
            <a:r>
              <a:rPr lang="en-US" b="1" dirty="0">
                <a:latin typeface="Times New Roman" pitchFamily="18" charset="0"/>
                <a:cs typeface="Times New Roman" pitchFamily="18" charset="0"/>
              </a:rPr>
              <a:t>1.Pandas</a:t>
            </a:r>
            <a:r>
              <a:rPr lang="en-US" dirty="0">
                <a:latin typeface="Times New Roman" pitchFamily="18" charset="0"/>
                <a:cs typeface="Times New Roman" pitchFamily="18" charset="0"/>
              </a:rPr>
              <a:t>-a  library which is used to read the data ,visualization  and analysis   of data. </a:t>
            </a:r>
          </a:p>
          <a:p>
            <a:pPr marL="0" indent="0">
              <a:lnSpc>
                <a:spcPct val="170000"/>
              </a:lnSpc>
              <a:buNone/>
            </a:pPr>
            <a:r>
              <a:rPr lang="en-US" b="1" dirty="0">
                <a:latin typeface="Times New Roman" pitchFamily="18" charset="0"/>
                <a:cs typeface="Times New Roman" pitchFamily="18" charset="0"/>
              </a:rPr>
              <a:t>2.Numpy</a:t>
            </a:r>
            <a:r>
              <a:rPr lang="en-US" dirty="0">
                <a:latin typeface="Times New Roman" pitchFamily="18" charset="0"/>
                <a:cs typeface="Times New Roman" pitchFamily="18" charset="0"/>
              </a:rPr>
              <a:t>-used for working with array and various mathematical operations  in python.</a:t>
            </a:r>
          </a:p>
          <a:p>
            <a:pPr marL="0" indent="0">
              <a:lnSpc>
                <a:spcPct val="170000"/>
              </a:lnSpc>
              <a:buNone/>
            </a:pPr>
            <a:r>
              <a:rPr lang="en-US" b="1" dirty="0">
                <a:latin typeface="Times New Roman" pitchFamily="18" charset="0"/>
                <a:cs typeface="Times New Roman" pitchFamily="18" charset="0"/>
              </a:rPr>
              <a:t>3.Seaborn</a:t>
            </a:r>
            <a:r>
              <a:rPr lang="en-US" dirty="0">
                <a:latin typeface="Times New Roman" pitchFamily="18" charset="0"/>
                <a:cs typeface="Times New Roman" pitchFamily="18" charset="0"/>
              </a:rPr>
              <a:t>- visualization for plotting  different type of plot.</a:t>
            </a:r>
          </a:p>
          <a:p>
            <a:pPr marL="0" indent="0">
              <a:lnSpc>
                <a:spcPct val="170000"/>
              </a:lnSpc>
              <a:buNone/>
            </a:pPr>
            <a:r>
              <a:rPr lang="en-US" b="1" dirty="0">
                <a:latin typeface="Times New Roman" pitchFamily="18" charset="0"/>
                <a:cs typeface="Times New Roman" pitchFamily="18" charset="0"/>
              </a:rPr>
              <a:t>4.Matplotlib</a:t>
            </a:r>
            <a:r>
              <a:rPr lang="en-US" dirty="0">
                <a:latin typeface="Times New Roman" pitchFamily="18" charset="0"/>
                <a:cs typeface="Times New Roman" pitchFamily="18" charset="0"/>
              </a:rPr>
              <a:t>- It provides an object-oriented API for embedding plots into applications .</a:t>
            </a:r>
          </a:p>
          <a:p>
            <a:endParaRPr lang="en-US" dirty="0"/>
          </a:p>
        </p:txBody>
      </p:sp>
    </p:spTree>
    <p:extLst>
      <p:ext uri="{BB962C8B-B14F-4D97-AF65-F5344CB8AC3E}">
        <p14:creationId xmlns:p14="http://schemas.microsoft.com/office/powerpoint/2010/main" val="192944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DATA </a:t>
            </a:r>
            <a:r>
              <a:rPr lang="en-US" sz="3600" b="1" dirty="0" smtClean="0">
                <a:latin typeface="Times New Roman" pitchFamily="18" charset="0"/>
                <a:cs typeface="Times New Roman" pitchFamily="18" charset="0"/>
              </a:rPr>
              <a:t>ANALYSIS</a:t>
            </a:r>
            <a:endParaRPr lang="en-US" sz="3600" dirty="0"/>
          </a:p>
        </p:txBody>
      </p:sp>
      <p:sp>
        <p:nvSpPr>
          <p:cNvPr id="3" name="Content Placeholder 2"/>
          <p:cNvSpPr>
            <a:spLocks noGrp="1"/>
          </p:cNvSpPr>
          <p:nvPr>
            <p:ph idx="1"/>
          </p:nvPr>
        </p:nvSpPr>
        <p:spPr>
          <a:xfrm>
            <a:off x="457200" y="1600200"/>
            <a:ext cx="8229600" cy="5257800"/>
          </a:xfrm>
        </p:spPr>
        <p:txBody>
          <a:bodyPr>
            <a:normAutofit/>
          </a:bodyPr>
          <a:lstStyle/>
          <a:p>
            <a:r>
              <a:rPr lang="en-US" sz="2000" dirty="0">
                <a:latin typeface="Times New Roman" pitchFamily="18" charset="0"/>
                <a:cs typeface="Times New Roman" pitchFamily="18" charset="0"/>
              </a:rPr>
              <a:t>The raw data is taken and performed various steps to reduce   </a:t>
            </a:r>
            <a:r>
              <a:rPr lang="en-US" sz="2000" dirty="0" err="1">
                <a:latin typeface="Times New Roman" pitchFamily="18" charset="0"/>
                <a:cs typeface="Times New Roman" pitchFamily="18" charset="0"/>
              </a:rPr>
              <a:t>skewness</a:t>
            </a:r>
            <a:r>
              <a:rPr lang="en-US" sz="2000" dirty="0">
                <a:latin typeface="Times New Roman" pitchFamily="18" charset="0"/>
                <a:cs typeface="Times New Roman" pitchFamily="18" charset="0"/>
              </a:rPr>
              <a:t>, outlier, </a:t>
            </a:r>
            <a:r>
              <a:rPr lang="en-US" sz="2000" dirty="0" smtClean="0">
                <a:latin typeface="Times New Roman" pitchFamily="18" charset="0"/>
                <a:cs typeface="Times New Roman" pitchFamily="18" charset="0"/>
              </a:rPr>
              <a:t>class </a:t>
            </a:r>
            <a:r>
              <a:rPr lang="en-US" sz="2000" dirty="0">
                <a:latin typeface="Times New Roman" pitchFamily="18" charset="0"/>
                <a:cs typeface="Times New Roman" pitchFamily="18" charset="0"/>
              </a:rPr>
              <a:t>imbalance and scaling. </a:t>
            </a:r>
            <a:endParaRPr lang="en-US" sz="2000" dirty="0" smtClean="0">
              <a:latin typeface="Times New Roman" pitchFamily="18" charset="0"/>
              <a:cs typeface="Times New Roman" pitchFamily="18" charset="0"/>
            </a:endParaRPr>
          </a:p>
          <a:p>
            <a:pPr marL="0" lvl="0" indent="0">
              <a:buNone/>
            </a:pPr>
            <a:r>
              <a:rPr lang="en-US" sz="2000" b="1" dirty="0" smtClean="0"/>
              <a:t> Checking </a:t>
            </a:r>
            <a:r>
              <a:rPr lang="en-US" sz="2000" b="1" dirty="0"/>
              <a:t>missing value from the data set</a:t>
            </a:r>
            <a:r>
              <a:rPr lang="en-US" sz="2000" b="1" dirty="0" smtClean="0"/>
              <a:t>.</a:t>
            </a:r>
          </a:p>
          <a:p>
            <a:pPr marL="0" lvl="0" indent="0">
              <a:buNone/>
            </a:pPr>
            <a:endParaRPr lang="en-US" sz="2000" b="1" dirty="0"/>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r>
              <a:rPr lang="en-IN" sz="2000" dirty="0"/>
              <a:t>There were null value was present in the dataset but there are some outliers which also get too removed. </a:t>
            </a:r>
            <a:endParaRPr lang="en-US" sz="2000" dirty="0"/>
          </a:p>
          <a:p>
            <a:endParaRPr lang="en-US" sz="2000" dirty="0">
              <a:latin typeface="Times New Roman" pitchFamily="18" charset="0"/>
              <a:cs typeface="Times New Roman" pitchFamily="18" charset="0"/>
            </a:endParaRPr>
          </a:p>
        </p:txBody>
      </p:sp>
      <p:pic>
        <p:nvPicPr>
          <p:cNvPr id="4" name="Picture 3"/>
          <p:cNvPicPr/>
          <p:nvPr/>
        </p:nvPicPr>
        <p:blipFill rotWithShape="1">
          <a:blip r:embed="rId2"/>
          <a:srcRect l="6989" t="24556" r="47420" b="5298"/>
          <a:stretch/>
        </p:blipFill>
        <p:spPr bwMode="auto">
          <a:xfrm>
            <a:off x="1676400" y="2743200"/>
            <a:ext cx="6096000" cy="2895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838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5897563"/>
          </a:xfrm>
        </p:spPr>
        <p:txBody>
          <a:bodyPr/>
          <a:lstStyle/>
          <a:p>
            <a:pPr marL="0" indent="0">
              <a:buNone/>
            </a:pPr>
            <a:r>
              <a:rPr lang="en-IN" sz="1800" dirty="0" smtClean="0">
                <a:latin typeface="Times New Roman" pitchFamily="18" charset="0"/>
                <a:cs typeface="Times New Roman" pitchFamily="18" charset="0"/>
              </a:rPr>
              <a:t>We </a:t>
            </a:r>
            <a:r>
              <a:rPr lang="en-IN" sz="1800" dirty="0">
                <a:latin typeface="Times New Roman" pitchFamily="18" charset="0"/>
                <a:cs typeface="Times New Roman" pitchFamily="18" charset="0"/>
              </a:rPr>
              <a:t>drop large number of missing value columns. some other columns have null values these are Filled  by mean ,median and mode</a:t>
            </a:r>
            <a:r>
              <a:rPr lang="en-IN" sz="1800"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lvl="0" indent="0">
              <a:buNone/>
            </a:pPr>
            <a:r>
              <a:rPr lang="en-IN" sz="1800" b="1" dirty="0"/>
              <a:t>CORRELATION </a:t>
            </a:r>
            <a:endParaRPr lang="en-US" sz="1800" dirty="0"/>
          </a:p>
          <a:p>
            <a:pPr marL="0" indent="0">
              <a:buNone/>
            </a:pPr>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6" name="Picture 5"/>
          <p:cNvPicPr/>
          <p:nvPr/>
        </p:nvPicPr>
        <p:blipFill rotWithShape="1">
          <a:blip r:embed="rId2"/>
          <a:srcRect l="6036" t="24862" r="5058" b="21598"/>
          <a:stretch/>
        </p:blipFill>
        <p:spPr bwMode="auto">
          <a:xfrm>
            <a:off x="1111685" y="1219200"/>
            <a:ext cx="6217920" cy="206375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12146" t="8580" r="5990" b="5292"/>
          <a:stretch/>
        </p:blipFill>
        <p:spPr bwMode="auto">
          <a:xfrm>
            <a:off x="533400" y="3962400"/>
            <a:ext cx="7924800" cy="2771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39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lstStyle/>
          <a:p>
            <a:pPr marL="0" lvl="0" indent="0">
              <a:buNone/>
            </a:pPr>
            <a:r>
              <a:rPr lang="en-IN" b="1" dirty="0" smtClean="0">
                <a:latin typeface="Times New Roman" pitchFamily="18" charset="0"/>
                <a:cs typeface="Times New Roman" pitchFamily="18" charset="0"/>
              </a:rPr>
              <a:t>                       Data Visualizations</a:t>
            </a:r>
          </a:p>
          <a:p>
            <a:pPr lvl="0"/>
            <a:r>
              <a:rPr lang="en-IN" dirty="0"/>
              <a:t> </a:t>
            </a:r>
            <a:r>
              <a:rPr lang="en-IN" sz="2000" dirty="0">
                <a:latin typeface="Times New Roman" pitchFamily="18" charset="0"/>
                <a:cs typeface="Times New Roman" pitchFamily="18" charset="0"/>
              </a:rPr>
              <a:t>Graph based on sale price of the house.100000 to 400000 are range of sale price of house</a:t>
            </a:r>
            <a:r>
              <a:rPr lang="en-IN" dirty="0"/>
              <a:t>.</a:t>
            </a:r>
            <a:endParaRPr lang="en-US" b="1" dirty="0">
              <a:latin typeface="Times New Roman" pitchFamily="18" charset="0"/>
              <a:cs typeface="Times New Roman" pitchFamily="18" charset="0"/>
            </a:endParaRPr>
          </a:p>
          <a:p>
            <a:endParaRPr lang="en-US" dirty="0"/>
          </a:p>
        </p:txBody>
      </p:sp>
      <p:pic>
        <p:nvPicPr>
          <p:cNvPr id="4" name="Picture 3"/>
          <p:cNvPicPr/>
          <p:nvPr/>
        </p:nvPicPr>
        <p:blipFill rotWithShape="1">
          <a:blip r:embed="rId2"/>
          <a:srcRect t="8284" r="42263" b="31634"/>
          <a:stretch/>
        </p:blipFill>
        <p:spPr bwMode="auto">
          <a:xfrm>
            <a:off x="1676400" y="1600200"/>
            <a:ext cx="5334000" cy="237744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5937" t="26211" r="33763" b="11882"/>
          <a:stretch/>
        </p:blipFill>
        <p:spPr bwMode="auto">
          <a:xfrm>
            <a:off x="2438400" y="4267200"/>
            <a:ext cx="4752340" cy="243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372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lvl="0" indent="0">
              <a:buNone/>
            </a:pPr>
            <a:r>
              <a:rPr lang="en-US" sz="1800" b="1" dirty="0" smtClean="0">
                <a:latin typeface="Times New Roman" pitchFamily="18" charset="0"/>
                <a:cs typeface="Times New Roman" pitchFamily="18" charset="0"/>
              </a:rPr>
              <a:t>     Type </a:t>
            </a:r>
            <a:r>
              <a:rPr lang="en-US" sz="1800" b="1" dirty="0">
                <a:latin typeface="Times New Roman" pitchFamily="18" charset="0"/>
                <a:cs typeface="Times New Roman" pitchFamily="18" charset="0"/>
              </a:rPr>
              <a:t>of dwelling involved in the sale</a:t>
            </a:r>
            <a:endParaRPr lang="en-IN" sz="1800" b="1" dirty="0" smtClean="0">
              <a:latin typeface="Times New Roman" pitchFamily="18" charset="0"/>
              <a:cs typeface="Times New Roman" pitchFamily="18" charset="0"/>
            </a:endParaRPr>
          </a:p>
          <a:p>
            <a:pPr lvl="0"/>
            <a:r>
              <a:rPr lang="en-IN" sz="1200" dirty="0" smtClean="0">
                <a:latin typeface="Times New Roman" pitchFamily="18" charset="0"/>
                <a:cs typeface="Times New Roman" pitchFamily="18" charset="0"/>
              </a:rPr>
              <a:t>1-STORY </a:t>
            </a:r>
            <a:r>
              <a:rPr lang="en-IN" sz="1200" dirty="0">
                <a:latin typeface="Times New Roman" pitchFamily="18" charset="0"/>
                <a:cs typeface="Times New Roman" pitchFamily="18" charset="0"/>
              </a:rPr>
              <a:t>1946 &amp; NEWER ALL STYLES(20) are high demand for dwelling involved in the sale</a:t>
            </a:r>
            <a:r>
              <a:rPr lang="en-IN" sz="1200" dirty="0" smtClean="0">
                <a:latin typeface="Times New Roman" pitchFamily="18" charset="0"/>
                <a:cs typeface="Times New Roman" pitchFamily="18" charset="0"/>
              </a:rPr>
              <a: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lvl="0"/>
            <a:r>
              <a:rPr lang="en-IN" sz="1200" dirty="0">
                <a:latin typeface="Times New Roman" pitchFamily="18" charset="0"/>
                <a:cs typeface="Times New Roman" pitchFamily="18" charset="0"/>
              </a:rPr>
              <a:t>2-STORY 1946 &amp; NEWER(60) second higher demand</a:t>
            </a:r>
            <a:r>
              <a:rPr lang="en-IN" sz="1200" dirty="0" smtClean="0">
                <a:latin typeface="Times New Roman" pitchFamily="18" charset="0"/>
                <a:cs typeface="Times New Roman" pitchFamily="18" charset="0"/>
              </a:rPr>
              <a: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lvl="0"/>
            <a:r>
              <a:rPr lang="en-IN" sz="1200" dirty="0">
                <a:latin typeface="Times New Roman" pitchFamily="18" charset="0"/>
                <a:cs typeface="Times New Roman" pitchFamily="18" charset="0"/>
              </a:rPr>
              <a:t>the property with the road access of Pave is in more demand and so its price is also high</a:t>
            </a:r>
            <a:endParaRPr lang="en-US" sz="1200" dirty="0">
              <a:latin typeface="Times New Roman" pitchFamily="18" charset="0"/>
              <a:cs typeface="Times New Roman" pitchFamily="18" charset="0"/>
            </a:endParaRPr>
          </a:p>
          <a:p>
            <a:endParaRPr lang="en-US" sz="1400" dirty="0"/>
          </a:p>
        </p:txBody>
      </p:sp>
      <p:pic>
        <p:nvPicPr>
          <p:cNvPr id="4" name="Picture 3"/>
          <p:cNvPicPr/>
          <p:nvPr/>
        </p:nvPicPr>
        <p:blipFill rotWithShape="1">
          <a:blip r:embed="rId2"/>
          <a:srcRect l="8985" t="16864" r="26788" b="8848"/>
          <a:stretch/>
        </p:blipFill>
        <p:spPr bwMode="auto">
          <a:xfrm>
            <a:off x="1447800" y="1676400"/>
            <a:ext cx="6553200" cy="4648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548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000" b="1" dirty="0" smtClean="0"/>
              <a:t>Road access</a:t>
            </a:r>
          </a:p>
          <a:p>
            <a:endParaRPr lang="en-US" dirty="0"/>
          </a:p>
          <a:p>
            <a:endParaRPr lang="en-US" dirty="0" smtClean="0"/>
          </a:p>
          <a:p>
            <a:endParaRPr lang="en-US" dirty="0"/>
          </a:p>
          <a:p>
            <a:endParaRPr lang="en-US" dirty="0" smtClean="0"/>
          </a:p>
          <a:p>
            <a:endParaRPr lang="en-US" dirty="0"/>
          </a:p>
          <a:p>
            <a:pPr lvl="0"/>
            <a:endParaRPr lang="en-IN" dirty="0" smtClean="0"/>
          </a:p>
          <a:p>
            <a:pPr lvl="0"/>
            <a:r>
              <a:rPr lang="en-IN" sz="2400" dirty="0" smtClean="0"/>
              <a:t>the </a:t>
            </a:r>
            <a:r>
              <a:rPr lang="en-IN" sz="2400" dirty="0"/>
              <a:t>property with the road access of Pave is in more demand and so its price is also high</a:t>
            </a:r>
            <a:endParaRPr lang="en-US" sz="2400"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8652" t="13017" r="36440" b="22757"/>
          <a:stretch/>
        </p:blipFill>
        <p:spPr bwMode="auto">
          <a:xfrm>
            <a:off x="1447800" y="685800"/>
            <a:ext cx="6248400" cy="3108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498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lvl="0"/>
            <a:r>
              <a:rPr lang="en-IN" sz="2000" b="1" dirty="0">
                <a:latin typeface="Times New Roman" pitchFamily="18" charset="0"/>
                <a:cs typeface="Times New Roman" pitchFamily="18" charset="0"/>
              </a:rPr>
              <a:t>Identifies the general zoning classification of the sale</a:t>
            </a:r>
            <a:r>
              <a:rPr lang="en-IN" sz="2000" b="1" dirty="0" smtClean="0">
                <a:latin typeface="Times New Roman" pitchFamily="18" charset="0"/>
                <a:cs typeface="Times New Roman" pitchFamily="18" charset="0"/>
              </a:rPr>
              <a:t>.</a:t>
            </a: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r>
              <a:rPr lang="en-US" sz="2000" b="1" dirty="0"/>
              <a:t>Central air conditioning</a:t>
            </a:r>
            <a:endParaRPr lang="en-US" sz="2000" dirty="0"/>
          </a:p>
          <a:p>
            <a:endParaRPr lang="en-US" sz="2000" dirty="0"/>
          </a:p>
        </p:txBody>
      </p:sp>
      <p:pic>
        <p:nvPicPr>
          <p:cNvPr id="5" name="Picture 4"/>
          <p:cNvPicPr/>
          <p:nvPr/>
        </p:nvPicPr>
        <p:blipFill rotWithShape="1">
          <a:blip r:embed="rId2"/>
          <a:srcRect l="7321" t="30177" r="38103" b="5300"/>
          <a:stretch/>
        </p:blipFill>
        <p:spPr bwMode="auto">
          <a:xfrm>
            <a:off x="457200" y="685800"/>
            <a:ext cx="7391400" cy="301752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7654" t="13314" r="34775" b="25716"/>
          <a:stretch/>
        </p:blipFill>
        <p:spPr bwMode="auto">
          <a:xfrm>
            <a:off x="1600201" y="4343400"/>
            <a:ext cx="6248400" cy="24363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34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IN" b="1" dirty="0"/>
              <a:t>Type of </a:t>
            </a:r>
            <a:r>
              <a:rPr lang="en-IN" b="1" dirty="0" smtClean="0"/>
              <a:t>foundation</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slab </a:t>
            </a:r>
            <a:r>
              <a:rPr lang="en-US" sz="2000" dirty="0"/>
              <a:t>foundation have least sale price.</a:t>
            </a:r>
          </a:p>
          <a:p>
            <a:r>
              <a:rPr lang="en-US" sz="2000" dirty="0" smtClean="0"/>
              <a:t>Poured </a:t>
            </a:r>
            <a:r>
              <a:rPr lang="en-US" sz="2000" dirty="0" err="1"/>
              <a:t>Contrete</a:t>
            </a:r>
            <a:r>
              <a:rPr lang="en-US" sz="2000" dirty="0"/>
              <a:t> foundation have high sale price</a:t>
            </a:r>
          </a:p>
          <a:p>
            <a:endParaRPr lang="en-US" dirty="0"/>
          </a:p>
        </p:txBody>
      </p:sp>
      <p:pic>
        <p:nvPicPr>
          <p:cNvPr id="4" name="Picture 3"/>
          <p:cNvPicPr/>
          <p:nvPr/>
        </p:nvPicPr>
        <p:blipFill rotWithShape="1">
          <a:blip r:embed="rId2"/>
          <a:srcRect l="7236" t="28382" r="27640" b="5612"/>
          <a:stretch/>
        </p:blipFill>
        <p:spPr bwMode="auto">
          <a:xfrm>
            <a:off x="12526" y="1219200"/>
            <a:ext cx="7924800" cy="32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4151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IN" sz="2800" b="1" dirty="0"/>
              <a:t>Electrical </a:t>
            </a:r>
            <a:r>
              <a:rPr lang="en-IN" sz="2800" b="1" dirty="0" smtClean="0"/>
              <a:t>system</a:t>
            </a:r>
          </a:p>
          <a:p>
            <a:endParaRPr lang="en-IN" sz="2800" b="1" dirty="0"/>
          </a:p>
          <a:p>
            <a:endParaRPr lang="en-IN" sz="2800" b="1" dirty="0" smtClean="0"/>
          </a:p>
          <a:p>
            <a:endParaRPr lang="en-IN" sz="2800" b="1" dirty="0"/>
          </a:p>
          <a:p>
            <a:endParaRPr lang="en-IN" sz="2800" b="1" dirty="0" smtClean="0"/>
          </a:p>
          <a:p>
            <a:endParaRPr lang="en-IN" sz="2800" b="1" dirty="0"/>
          </a:p>
          <a:p>
            <a:endParaRPr lang="en-IN" sz="2800" b="1" dirty="0" smtClean="0"/>
          </a:p>
          <a:p>
            <a:endParaRPr lang="en-IN" sz="2800" b="1" dirty="0"/>
          </a:p>
          <a:p>
            <a:endParaRPr lang="en-IN" sz="1900" b="1" dirty="0" smtClean="0"/>
          </a:p>
          <a:p>
            <a:endParaRPr lang="en-IN" sz="1900" b="1" dirty="0"/>
          </a:p>
          <a:p>
            <a:pPr marL="0" indent="0">
              <a:buNone/>
            </a:pPr>
            <a:endParaRPr lang="en-IN" sz="1900" b="1" dirty="0" smtClean="0"/>
          </a:p>
          <a:p>
            <a:pPr marL="0" indent="0">
              <a:buNone/>
            </a:pPr>
            <a:r>
              <a:rPr lang="en-IN" sz="1900" dirty="0"/>
              <a:t> </a:t>
            </a:r>
            <a:endParaRPr lang="en-US" sz="1900" dirty="0"/>
          </a:p>
          <a:p>
            <a:pPr lvl="0"/>
            <a:r>
              <a:rPr lang="en-US" sz="1900" dirty="0"/>
              <a:t>Most of the houses are having the electrical system of standard circuit breakers and </a:t>
            </a:r>
            <a:r>
              <a:rPr lang="en-US" sz="1900" dirty="0" err="1"/>
              <a:t>romex</a:t>
            </a:r>
            <a:r>
              <a:rPr lang="en-US" sz="1900" dirty="0"/>
              <a:t>.</a:t>
            </a:r>
          </a:p>
          <a:p>
            <a:pPr lvl="0"/>
            <a:r>
              <a:rPr lang="en-US" sz="1900" dirty="0"/>
              <a:t>Least of the houses are having the Fuse Box and mostly knob &amp; tube wiring (poor) and mixed.</a:t>
            </a:r>
          </a:p>
          <a:p>
            <a:endParaRPr lang="en-IN" sz="2800" b="1" dirty="0" smtClean="0"/>
          </a:p>
          <a:p>
            <a:endParaRPr lang="en-US" sz="2800" dirty="0"/>
          </a:p>
          <a:p>
            <a:endParaRPr lang="en-US" dirty="0"/>
          </a:p>
        </p:txBody>
      </p:sp>
      <p:pic>
        <p:nvPicPr>
          <p:cNvPr id="4" name="Picture 3"/>
          <p:cNvPicPr/>
          <p:nvPr/>
        </p:nvPicPr>
        <p:blipFill rotWithShape="1">
          <a:blip r:embed="rId2"/>
          <a:srcRect l="7821" t="21598" r="35608" b="14768"/>
          <a:stretch/>
        </p:blipFill>
        <p:spPr bwMode="auto">
          <a:xfrm>
            <a:off x="685800" y="914400"/>
            <a:ext cx="7239000" cy="3474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122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INTRODUCTION</a:t>
            </a:r>
            <a:endParaRPr lang="en-US" dirty="0"/>
          </a:p>
        </p:txBody>
      </p:sp>
      <p:sp>
        <p:nvSpPr>
          <p:cNvPr id="3" name="Content Placeholder 2"/>
          <p:cNvSpPr>
            <a:spLocks noGrp="1"/>
          </p:cNvSpPr>
          <p:nvPr>
            <p:ph idx="1"/>
          </p:nvPr>
        </p:nvSpPr>
        <p:spPr>
          <a:xfrm>
            <a:off x="457200" y="1219200"/>
            <a:ext cx="8229600" cy="5486400"/>
          </a:xfrm>
        </p:spPr>
        <p:txBody>
          <a:bodyPr>
            <a:noAutofit/>
          </a:bodyPr>
          <a:lstStyle/>
          <a:p>
            <a:pPr marL="0" lvl="0" indent="0" algn="just">
              <a:lnSpc>
                <a:spcPct val="210000"/>
              </a:lnSpc>
              <a:buNone/>
            </a:pPr>
            <a:r>
              <a:rPr lang="en-IN" sz="1800" dirty="0" smtClean="0">
                <a:solidFill>
                  <a:srgbClr val="000000"/>
                </a:solidFill>
                <a:effectLst/>
                <a:latin typeface="Times New Roman" pitchFamily="18" charset="0"/>
                <a:ea typeface="Times New Roman" pitchFamily="18" charset="0"/>
                <a:cs typeface="Times New Roman" pitchFamily="18" charset="0"/>
              </a:rPr>
              <a:t>                                  </a:t>
            </a:r>
            <a:r>
              <a:rPr lang="en-US" sz="1800" dirty="0">
                <a:latin typeface="Times New Roman" pitchFamily="18" charset="0"/>
                <a:cs typeface="Times New Roman" pitchFamily="18" charset="0"/>
              </a:rPr>
              <a:t>Investment is a business activity that most people are interested in this globalization era. There are several objects that are often used for investment, for example, gold, stocks and property. In particular, property investment has increased significantly since 2011, both on demand and property selling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One of the increasing of property demand is because of high population in Indonesia. Indonesian Central Bureau of Statistics states that in East Java 50% of the population of East Java classified as a young population who have age approximately at 30 years old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result of this census indicates that the younger generation will need a house or buy a house in the future. </a:t>
            </a:r>
            <a:endParaRPr lang="en-IN" sz="1800" dirty="0">
              <a:solidFill>
                <a:srgbClr val="000000"/>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000" b="1" dirty="0" smtClean="0"/>
              <a:t>Checking </a:t>
            </a:r>
            <a:r>
              <a:rPr lang="en-US" sz="2000" b="1" dirty="0" err="1" smtClean="0"/>
              <a:t>skewness</a:t>
            </a:r>
            <a:endParaRPr lang="en-US" sz="2000" b="1"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16" t="11815" r="6618" b="8219"/>
          <a:stretch/>
        </p:blipFill>
        <p:spPr bwMode="auto">
          <a:xfrm>
            <a:off x="424841" y="1143000"/>
            <a:ext cx="8227249" cy="516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19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lvl="0"/>
            <a:r>
              <a:rPr lang="en-US" sz="2000" b="1" dirty="0"/>
              <a:t>Checking the </a:t>
            </a:r>
            <a:r>
              <a:rPr lang="en-US" sz="2000" b="1" dirty="0" smtClean="0"/>
              <a:t>outliers</a:t>
            </a:r>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marL="0" indent="0">
              <a:buNone/>
            </a:pPr>
            <a:r>
              <a:rPr lang="en-IN" sz="2000" dirty="0"/>
              <a:t>If we perform outliers removal the data loss will be high so not performing outliers removal Technique.</a:t>
            </a:r>
            <a:endParaRPr lang="en-US" sz="2000" dirty="0"/>
          </a:p>
          <a:p>
            <a:pPr lvl="0"/>
            <a:endParaRPr lang="en-US" sz="2000" dirty="0"/>
          </a:p>
          <a:p>
            <a:endParaRPr lang="en-US" dirty="0"/>
          </a:p>
        </p:txBody>
      </p:sp>
      <p:pic>
        <p:nvPicPr>
          <p:cNvPr id="4" name="Picture 3"/>
          <p:cNvPicPr/>
          <p:nvPr/>
        </p:nvPicPr>
        <p:blipFill rotWithShape="1">
          <a:blip r:embed="rId2"/>
          <a:srcRect l="12980" t="13719" r="3326" b="7257"/>
          <a:stretch/>
        </p:blipFill>
        <p:spPr bwMode="auto">
          <a:xfrm>
            <a:off x="685800" y="1143000"/>
            <a:ext cx="8305800" cy="3429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465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u="sng" dirty="0" smtClean="0"/>
              <a:t>Reduce  </a:t>
            </a:r>
            <a:r>
              <a:rPr lang="en-US" sz="2400" b="1" u="sng" dirty="0"/>
              <a:t>the </a:t>
            </a:r>
            <a:r>
              <a:rPr lang="en-US" sz="2400" b="1" u="sng" dirty="0" err="1"/>
              <a:t>skewness</a:t>
            </a:r>
            <a:r>
              <a:rPr lang="en-US" sz="2400" u="sng" dirty="0"/>
              <a:t/>
            </a:r>
            <a:br>
              <a:rPr lang="en-US" sz="2400" u="sng" dirty="0"/>
            </a:br>
            <a:endParaRPr lang="en-US" sz="2400" u="sng" dirty="0"/>
          </a:p>
        </p:txBody>
      </p:sp>
      <p:sp>
        <p:nvSpPr>
          <p:cNvPr id="5" name="Text Placeholder 4"/>
          <p:cNvSpPr>
            <a:spLocks noGrp="1"/>
          </p:cNvSpPr>
          <p:nvPr>
            <p:ph type="body" idx="1"/>
          </p:nvPr>
        </p:nvSpPr>
        <p:spPr/>
        <p:txBody>
          <a:bodyPr/>
          <a:lstStyle/>
          <a:p>
            <a:r>
              <a:rPr lang="en-US" dirty="0" err="1" smtClean="0"/>
              <a:t>Skewness</a:t>
            </a:r>
            <a:r>
              <a:rPr lang="en-US" dirty="0" smtClean="0"/>
              <a:t> present</a:t>
            </a:r>
            <a:endParaRPr lang="en-US" dirty="0"/>
          </a:p>
        </p:txBody>
      </p:sp>
      <p:pic>
        <p:nvPicPr>
          <p:cNvPr id="4" name="Content Placeholder 3"/>
          <p:cNvPicPr>
            <a:picLocks noGrp="1"/>
          </p:cNvPicPr>
          <p:nvPr>
            <p:ph sz="half" idx="2"/>
          </p:nvPr>
        </p:nvPicPr>
        <p:blipFill rotWithShape="1">
          <a:blip r:embed="rId2">
            <a:extLst>
              <a:ext uri="{28A0092B-C50C-407E-A947-70E740481C1C}">
                <a14:useLocalDpi xmlns:a14="http://schemas.microsoft.com/office/drawing/2010/main" val="0"/>
              </a:ext>
            </a:extLst>
          </a:blip>
          <a:srcRect l="5471" t="8671" r="69183" b="5689"/>
          <a:stretch/>
        </p:blipFill>
        <p:spPr bwMode="auto">
          <a:xfrm>
            <a:off x="152400" y="2355728"/>
            <a:ext cx="3581401" cy="4201438"/>
          </a:xfrm>
          <a:prstGeom prst="rect">
            <a:avLst/>
          </a:prstGeom>
          <a:ln>
            <a:noFill/>
          </a:ln>
          <a:extLst>
            <a:ext uri="{53640926-AAD7-44D8-BBD7-CCE9431645EC}">
              <a14:shadowObscured xmlns:a14="http://schemas.microsoft.com/office/drawing/2010/main"/>
            </a:ext>
          </a:extLst>
        </p:spPr>
      </p:pic>
      <p:sp>
        <p:nvSpPr>
          <p:cNvPr id="6" name="Text Placeholder 5"/>
          <p:cNvSpPr>
            <a:spLocks noGrp="1"/>
          </p:cNvSpPr>
          <p:nvPr>
            <p:ph type="body" sz="quarter" idx="3"/>
          </p:nvPr>
        </p:nvSpPr>
        <p:spPr/>
        <p:txBody>
          <a:bodyPr/>
          <a:lstStyle/>
          <a:p>
            <a:r>
              <a:rPr lang="en-US" dirty="0" err="1" smtClean="0"/>
              <a:t>Skewness</a:t>
            </a:r>
            <a:r>
              <a:rPr lang="en-US" dirty="0" smtClean="0"/>
              <a:t> not presented</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027" t="8790" r="69483" b="5250"/>
          <a:stretch/>
        </p:blipFill>
        <p:spPr bwMode="auto">
          <a:xfrm>
            <a:off x="4724406" y="2362200"/>
            <a:ext cx="3200394"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09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dirty="0" smtClean="0"/>
              <a:t/>
            </a:r>
            <a:br>
              <a:rPr lang="en-US" dirty="0" smtClean="0"/>
            </a:br>
            <a:r>
              <a:rPr lang="en-US" dirty="0" smtClean="0"/>
              <a:t>MODELS </a:t>
            </a:r>
            <a:r>
              <a:rPr lang="en-US" dirty="0"/>
              <a:t>USED</a:t>
            </a:r>
            <a:br>
              <a:rPr lang="en-US" dirty="0"/>
            </a:br>
            <a:endParaRPr lang="en-US" dirty="0"/>
          </a:p>
        </p:txBody>
      </p:sp>
      <p:sp>
        <p:nvSpPr>
          <p:cNvPr id="5" name="Content Placeholder 4"/>
          <p:cNvSpPr>
            <a:spLocks noGrp="1"/>
          </p:cNvSpPr>
          <p:nvPr>
            <p:ph idx="1"/>
          </p:nvPr>
        </p:nvSpPr>
        <p:spPr/>
        <p:txBody>
          <a:bodyPr>
            <a:normAutofit lnSpcReduction="10000"/>
          </a:bodyPr>
          <a:lstStyle/>
          <a:p>
            <a:pPr marL="114300" indent="0">
              <a:lnSpc>
                <a:spcPct val="107000"/>
              </a:lnSpc>
              <a:spcAft>
                <a:spcPts val="800"/>
              </a:spcAft>
              <a:buNone/>
            </a:pPr>
            <a:r>
              <a:rPr lang="en-IN" sz="1800" b="1" dirty="0">
                <a:effectLst/>
                <a:latin typeface="Constantia" panose="02030602050306030303" pitchFamily="18" charset="0"/>
                <a:ea typeface="Calibri" panose="020F0502020204030204" pitchFamily="34" charset="0"/>
                <a:cs typeface="Calibri" panose="020F0502020204030204" pitchFamily="34" charset="0"/>
              </a:rPr>
              <a:t>Classification Model with following algorithms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Linear Regression </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Random forest Regression</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smtClean="0">
                <a:effectLst/>
                <a:latin typeface="Constantia" panose="02030602050306030303" pitchFamily="18" charset="0"/>
                <a:ea typeface="Calibri" panose="020F0502020204030204" pitchFamily="34" charset="0"/>
                <a:cs typeface="Calibri" panose="020F0502020204030204" pitchFamily="34" charset="0"/>
              </a:rPr>
              <a:t>Decision Tree </a:t>
            </a:r>
            <a:r>
              <a:rPr lang="en-IN" sz="1800" dirty="0">
                <a:effectLst/>
                <a:latin typeface="Constantia" panose="02030602050306030303" pitchFamily="18" charset="0"/>
                <a:ea typeface="Calibri" panose="020F0502020204030204" pitchFamily="34" charset="0"/>
                <a:cs typeface="Calibri" panose="020F0502020204030204" pitchFamily="34" charset="0"/>
              </a:rPr>
              <a:t>Regression</a:t>
            </a:r>
            <a:endParaRPr lang="en-IN" sz="1800" dirty="0">
              <a:effectLst/>
              <a:latin typeface="Calibri" panose="020F0502020204030204" pitchFamily="34" charset="0"/>
              <a:ea typeface="Calibri" panose="020F0502020204030204" pitchFamily="34" charset="0"/>
              <a:cs typeface="OpenSymbol"/>
            </a:endParaRPr>
          </a:p>
          <a:p>
            <a:pPr marL="114300" indent="0">
              <a:lnSpc>
                <a:spcPct val="107000"/>
              </a:lnSpc>
              <a:spcAft>
                <a:spcPts val="800"/>
              </a:spcAft>
              <a:buNone/>
            </a:pPr>
            <a:r>
              <a:rPr lang="en-IN" sz="1800" b="1" dirty="0">
                <a:effectLst/>
                <a:latin typeface="Constantia" panose="02030602050306030303" pitchFamily="18" charset="0"/>
                <a:ea typeface="Calibri" panose="020F0502020204030204" pitchFamily="34" charset="0"/>
                <a:cs typeface="Calibri" panose="020F0502020204030204" pitchFamily="34" charset="0"/>
              </a:rPr>
              <a:t>Evaluation metrics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Absolute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square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Root mean squared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smtClean="0">
                <a:effectLst/>
                <a:latin typeface="Constantia" panose="02030602050306030303" pitchFamily="18" charset="0"/>
                <a:ea typeface="Calibri" panose="020F0502020204030204" pitchFamily="34" charset="0"/>
                <a:cs typeface="Calibri" panose="020F0502020204030204" pitchFamily="34" charset="0"/>
              </a:rPr>
              <a:t>Variance</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R2 score</a:t>
            </a:r>
            <a:endParaRPr lang="en-IN" sz="1800" dirty="0">
              <a:effectLst/>
              <a:latin typeface="Calibri" panose="020F0502020204030204" pitchFamily="34" charset="0"/>
              <a:ea typeface="Calibri" panose="020F0502020204030204" pitchFamily="34" charset="0"/>
              <a:cs typeface="OpenSymbo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FEA93-303D-44A0-B46C-1A22E9BDAB82}"/>
              </a:ext>
            </a:extLst>
          </p:cNvPr>
          <p:cNvSpPr>
            <a:spLocks noGrp="1"/>
          </p:cNvSpPr>
          <p:nvPr>
            <p:ph type="title"/>
          </p:nvPr>
        </p:nvSpPr>
        <p:spPr/>
        <p:txBody>
          <a:bodyPr>
            <a:normAutofit/>
          </a:bodyPr>
          <a:lstStyle/>
          <a:p>
            <a:r>
              <a:rPr lang="en-IN" sz="3200" b="1" dirty="0">
                <a:effectLst/>
                <a:latin typeface="Times New Roman" pitchFamily="18" charset="0"/>
                <a:ea typeface="Calibri" panose="020F0502020204030204" pitchFamily="34" charset="0"/>
                <a:cs typeface="Times New Roman" pitchFamily="18" charset="0"/>
              </a:rPr>
              <a:t>Testing of Identified Approaches (Algorithms)</a:t>
            </a:r>
            <a:br>
              <a:rPr lang="en-IN" sz="3200" b="1" dirty="0">
                <a:effectLst/>
                <a:latin typeface="Times New Roman" pitchFamily="18" charset="0"/>
                <a:ea typeface="Calibri" panose="020F0502020204030204" pitchFamily="34" charset="0"/>
                <a:cs typeface="Times New Roman" pitchFamily="18" charset="0"/>
              </a:rPr>
            </a:b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7689BD3-4862-4FDC-8F09-AD0498D1B775}"/>
              </a:ext>
            </a:extLst>
          </p:cNvPr>
          <p:cNvSpPr>
            <a:spLocks noGrp="1"/>
          </p:cNvSpPr>
          <p:nvPr>
            <p:ph idx="1"/>
          </p:nvPr>
        </p:nvSpPr>
        <p:spPr/>
        <p:txBody>
          <a:bodyPr/>
          <a:lstStyle/>
          <a:p>
            <a:pPr marL="114300" indent="0">
              <a:lnSpc>
                <a:spcPct val="107000"/>
              </a:lnSpc>
              <a:buNone/>
            </a:pPr>
            <a:r>
              <a:rPr lang="en-IN" sz="1800" b="1" dirty="0">
                <a:effectLst/>
                <a:latin typeface="Constantia" panose="02030602050306030303" pitchFamily="18" charset="0"/>
                <a:ea typeface="Calibri" panose="020F0502020204030204" pitchFamily="34" charset="0"/>
                <a:cs typeface="Calibri" panose="020F0502020204030204" pitchFamily="34" charset="0"/>
              </a:rPr>
              <a:t>Listing down all the algorithms used for the training and testing.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000" dirty="0">
                <a:effectLst/>
                <a:latin typeface="Times New Roman" pitchFamily="18" charset="0"/>
                <a:ea typeface="Calibri" panose="020F0502020204030204" pitchFamily="34" charset="0"/>
                <a:cs typeface="Times New Roman" pitchFamily="18" charset="0"/>
              </a:rPr>
              <a:t>LR=</a:t>
            </a:r>
            <a:r>
              <a:rPr lang="en-IN" sz="2000" dirty="0" err="1">
                <a:effectLst/>
                <a:latin typeface="Times New Roman" pitchFamily="18" charset="0"/>
                <a:ea typeface="Calibri" panose="020F0502020204030204" pitchFamily="34" charset="0"/>
                <a:cs typeface="Times New Roman" pitchFamily="18" charset="0"/>
              </a:rPr>
              <a:t>LinearRegression</a:t>
            </a:r>
            <a:r>
              <a:rPr lang="en-IN" sz="2000" dirty="0">
                <a:effectLst/>
                <a:latin typeface="Times New Roman" pitchFamily="18" charset="0"/>
                <a:ea typeface="Calibri" panose="020F0502020204030204" pitchFamily="34" charset="0"/>
                <a:cs typeface="Times New Roman" pitchFamily="18" charset="0"/>
              </a:rPr>
              <a:t>()</a:t>
            </a:r>
          </a:p>
          <a:p>
            <a:pPr lvl="1" indent="-342900">
              <a:lnSpc>
                <a:spcPct val="107000"/>
              </a:lnSpc>
              <a:buFont typeface="Symbol" panose="05050102010706020507" pitchFamily="18" charset="2"/>
              <a:buChar char=""/>
            </a:pPr>
            <a:r>
              <a:rPr lang="en-IN" sz="2000" dirty="0">
                <a:effectLst/>
                <a:latin typeface="Times New Roman" pitchFamily="18" charset="0"/>
                <a:ea typeface="Calibri" panose="020F0502020204030204" pitchFamily="34" charset="0"/>
                <a:cs typeface="Times New Roman" pitchFamily="18" charset="0"/>
              </a:rPr>
              <a:t>DT=</a:t>
            </a:r>
            <a:r>
              <a:rPr lang="en-IN" sz="2000" dirty="0" err="1">
                <a:effectLst/>
                <a:latin typeface="Times New Roman" pitchFamily="18" charset="0"/>
                <a:ea typeface="Calibri" panose="020F0502020204030204" pitchFamily="34" charset="0"/>
                <a:cs typeface="Times New Roman" pitchFamily="18" charset="0"/>
              </a:rPr>
              <a:t>DecisionTreeRegressor</a:t>
            </a:r>
            <a:r>
              <a:rPr lang="en-IN" sz="2000" dirty="0">
                <a:effectLst/>
                <a:latin typeface="Times New Roman" pitchFamily="18" charset="0"/>
                <a:ea typeface="Calibri" panose="020F0502020204030204" pitchFamily="34" charset="0"/>
                <a:cs typeface="Times New Roman" pitchFamily="18" charset="0"/>
              </a:rPr>
              <a:t>()</a:t>
            </a:r>
          </a:p>
          <a:p>
            <a:pPr lvl="1" indent="-342900">
              <a:lnSpc>
                <a:spcPct val="107000"/>
              </a:lnSpc>
              <a:spcAft>
                <a:spcPts val="800"/>
              </a:spcAft>
              <a:buFont typeface="Symbol" panose="05050102010706020507" pitchFamily="18" charset="2"/>
              <a:buChar char=""/>
            </a:pPr>
            <a:r>
              <a:rPr lang="en-IN" sz="2000" dirty="0">
                <a:effectLst/>
                <a:latin typeface="Times New Roman" pitchFamily="18" charset="0"/>
                <a:ea typeface="Calibri" panose="020F0502020204030204" pitchFamily="34" charset="0"/>
                <a:cs typeface="Times New Roman" pitchFamily="18" charset="0"/>
              </a:rPr>
              <a:t>RF=</a:t>
            </a:r>
            <a:r>
              <a:rPr lang="en-IN" sz="2000" dirty="0" err="1">
                <a:effectLst/>
                <a:latin typeface="Times New Roman" pitchFamily="18" charset="0"/>
                <a:ea typeface="Calibri" panose="020F0502020204030204" pitchFamily="34" charset="0"/>
                <a:cs typeface="Times New Roman" pitchFamily="18" charset="0"/>
              </a:rPr>
              <a:t>RandomForestRegressor</a:t>
            </a:r>
            <a:r>
              <a:rPr lang="en-IN" sz="2000" dirty="0" smtClean="0">
                <a:effectLst/>
                <a:latin typeface="Times New Roman" pitchFamily="18" charset="0"/>
                <a:ea typeface="Calibri" panose="020F0502020204030204" pitchFamily="34" charset="0"/>
                <a:cs typeface="Times New Roman" pitchFamily="18" charset="0"/>
              </a:rPr>
              <a:t>()</a:t>
            </a:r>
          </a:p>
          <a:p>
            <a:pPr lvl="1" indent="-342900">
              <a:lnSpc>
                <a:spcPct val="107000"/>
              </a:lnSpc>
              <a:spcAft>
                <a:spcPts val="800"/>
              </a:spcAft>
              <a:buFont typeface="Symbol" panose="05050102010706020507" pitchFamily="18" charset="2"/>
              <a:buChar char=""/>
            </a:pPr>
            <a:r>
              <a:rPr lang="en-IN" sz="2000" dirty="0" err="1" smtClean="0">
                <a:latin typeface="Times New Roman" pitchFamily="18" charset="0"/>
                <a:ea typeface="Calibri" panose="020F0502020204030204" pitchFamily="34" charset="0"/>
                <a:cs typeface="Times New Roman" pitchFamily="18" charset="0"/>
              </a:rPr>
              <a:t>Svm</a:t>
            </a:r>
            <a:r>
              <a:rPr lang="en-IN" sz="2000" dirty="0" smtClean="0">
                <a:latin typeface="Times New Roman" pitchFamily="18" charset="0"/>
                <a:ea typeface="Calibri" panose="020F0502020204030204" pitchFamily="34" charset="0"/>
                <a:cs typeface="Times New Roman" pitchFamily="18" charset="0"/>
              </a:rPr>
              <a:t>=SVM()</a:t>
            </a:r>
          </a:p>
          <a:p>
            <a:pPr lvl="1" indent="-342900">
              <a:lnSpc>
                <a:spcPct val="107000"/>
              </a:lnSpc>
              <a:spcAft>
                <a:spcPts val="800"/>
              </a:spcAft>
              <a:buFont typeface="Symbol" panose="05050102010706020507" pitchFamily="18" charset="2"/>
              <a:buChar char=""/>
            </a:pPr>
            <a:r>
              <a:rPr lang="en-IN" sz="2000" dirty="0" smtClean="0">
                <a:latin typeface="Times New Roman" pitchFamily="18" charset="0"/>
                <a:ea typeface="Calibri" panose="020F0502020204030204" pitchFamily="34" charset="0"/>
                <a:cs typeface="Times New Roman" pitchFamily="18" charset="0"/>
              </a:rPr>
              <a:t>GBR=</a:t>
            </a:r>
            <a:r>
              <a:rPr lang="en-IN" sz="2000" dirty="0" err="1" smtClean="0">
                <a:latin typeface="Times New Roman" pitchFamily="18" charset="0"/>
                <a:ea typeface="Calibri" panose="020F0502020204030204" pitchFamily="34" charset="0"/>
                <a:cs typeface="Times New Roman" pitchFamily="18" charset="0"/>
              </a:rPr>
              <a:t>GradientBoostingRegressor</a:t>
            </a:r>
            <a:r>
              <a:rPr lang="en-IN" sz="2000" dirty="0">
                <a:latin typeface="Times New Roman" pitchFamily="18" charset="0"/>
                <a:ea typeface="Calibri" panose="020F0502020204030204" pitchFamily="34" charset="0"/>
                <a:cs typeface="Times New Roman" pitchFamily="18" charset="0"/>
              </a:rPr>
              <a:t>()</a:t>
            </a:r>
          </a:p>
          <a:p>
            <a:pPr lvl="1" indent="-342900">
              <a:lnSpc>
                <a:spcPct val="107000"/>
              </a:lnSpc>
              <a:spcAft>
                <a:spcPts val="800"/>
              </a:spcAft>
              <a:buFont typeface="Symbol" panose="05050102010706020507" pitchFamily="18" charset="2"/>
              <a:buChar char=""/>
            </a:pPr>
            <a:endParaRPr lang="en-IN" sz="1400" dirty="0">
              <a:latin typeface="Constantia" panose="02030602050306030303" pitchFamily="18" charset="0"/>
              <a:ea typeface="Calibri" panose="020F0502020204030204" pitchFamily="34" charset="0"/>
              <a:cs typeface="Calibri" panose="020F0502020204030204" pitchFamily="34" charset="0"/>
            </a:endParaRPr>
          </a:p>
          <a:p>
            <a:pPr lvl="1" indent="-342900">
              <a:lnSpc>
                <a:spcPct val="107000"/>
              </a:lnSpc>
              <a:spcAft>
                <a:spcPts val="800"/>
              </a:spcAft>
              <a:buFont typeface="Symbol" panose="05050102010706020507" pitchFamily="18" charset="2"/>
              <a:buChar char=""/>
            </a:pPr>
            <a:endParaRPr lang="en-IN" sz="1400" dirty="0" smtClean="0">
              <a:latin typeface="Constantia" panose="02030602050306030303" pitchFamily="18" charset="0"/>
              <a:ea typeface="Calibri" panose="020F0502020204030204" pitchFamily="34" charset="0"/>
              <a:cs typeface="Calibri" panose="020F0502020204030204" pitchFamily="34" charset="0"/>
            </a:endParaRPr>
          </a:p>
          <a:p>
            <a:pPr lvl="1" indent="-342900">
              <a:lnSpc>
                <a:spcPct val="107000"/>
              </a:lnSpc>
              <a:spcAft>
                <a:spcPts val="800"/>
              </a:spcAft>
              <a:buFont typeface="Symbol" panose="05050102010706020507" pitchFamily="18"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8729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047C0-6A94-4B18-857A-ED2DCDF2D648}"/>
              </a:ext>
            </a:extLst>
          </p:cNvPr>
          <p:cNvSpPr>
            <a:spLocks noGrp="1"/>
          </p:cNvSpPr>
          <p:nvPr>
            <p:ph type="title"/>
          </p:nvPr>
        </p:nvSpPr>
        <p:spPr/>
        <p:txBody>
          <a:bodyPr>
            <a:normAutofit fontScale="90000"/>
          </a:bodyPr>
          <a:lstStyle/>
          <a:p>
            <a:pPr lvl="0"/>
            <a:r>
              <a:rPr lang="en-IN" dirty="0" smtClean="0">
                <a:latin typeface="Constantia" panose="02030602050306030303" pitchFamily="18" charset="0"/>
                <a:ea typeface="Calibri" panose="020F0502020204030204" pitchFamily="34" charset="0"/>
                <a:cs typeface="Calibri" panose="020F0502020204030204" pitchFamily="34" charset="0"/>
              </a:rPr>
              <a:t/>
            </a:r>
            <a:br>
              <a:rPr lang="en-IN" dirty="0" smtClean="0">
                <a:latin typeface="Constantia" panose="02030602050306030303" pitchFamily="18" charset="0"/>
                <a:ea typeface="Calibri" panose="020F0502020204030204" pitchFamily="34" charset="0"/>
                <a:cs typeface="Calibri" panose="020F0502020204030204" pitchFamily="34" charset="0"/>
              </a:rPr>
            </a:br>
            <a:r>
              <a:rPr lang="en-IN" b="1" dirty="0"/>
              <a:t>Evaluate selected </a:t>
            </a:r>
            <a:r>
              <a:rPr lang="en-IN" b="1" dirty="0" smtClean="0"/>
              <a:t>models</a:t>
            </a:r>
            <a:r>
              <a:rPr lang="en-IN" dirty="0" smtClean="0">
                <a:latin typeface="Constantia" panose="02030602050306030303" pitchFamily="18" charset="0"/>
                <a:ea typeface="Calibri" panose="020F0502020204030204" pitchFamily="34" charset="0"/>
                <a:cs typeface="Calibri" panose="020F0502020204030204" pitchFamily="34" charset="0"/>
              </a:rPr>
              <a:t/>
            </a:r>
            <a:br>
              <a:rPr lang="en-IN" dirty="0" smtClean="0">
                <a:latin typeface="Constantia" panose="02030602050306030303" pitchFamily="18" charset="0"/>
                <a:ea typeface="Calibri" panose="020F0502020204030204" pitchFamily="34" charset="0"/>
                <a:cs typeface="Calibri" panose="020F0502020204030204" pitchFamily="34" charset="0"/>
              </a:rPr>
            </a:br>
            <a:endParaRPr lang="en-IN" sz="2700" dirty="0"/>
          </a:p>
        </p:txBody>
      </p:sp>
      <p:sp>
        <p:nvSpPr>
          <p:cNvPr id="3" name="Content Placeholder 2">
            <a:extLst>
              <a:ext uri="{FF2B5EF4-FFF2-40B4-BE49-F238E27FC236}">
                <a16:creationId xmlns:a16="http://schemas.microsoft.com/office/drawing/2014/main" xmlns="" id="{A2F70118-81A0-4DAF-A0CF-83709D4BBAA5}"/>
              </a:ext>
            </a:extLst>
          </p:cNvPr>
          <p:cNvSpPr>
            <a:spLocks noGrp="1"/>
          </p:cNvSpPr>
          <p:nvPr>
            <p:ph idx="1"/>
          </p:nvPr>
        </p:nvSpPr>
        <p:spPr/>
        <p:txBody>
          <a:bodyPr/>
          <a:lstStyle/>
          <a:p>
            <a:pPr marL="114300" indent="0">
              <a:lnSpc>
                <a:spcPct val="107000"/>
              </a:lnSpc>
              <a:spcAft>
                <a:spcPts val="800"/>
              </a:spcAft>
              <a:buNone/>
            </a:pPr>
            <a:r>
              <a:rPr lang="en-IN" sz="1800" dirty="0" smtClean="0">
                <a:effectLst/>
                <a:latin typeface="Constantia" panose="02030602050306030303" pitchFamily="18" charset="0"/>
                <a:ea typeface="Calibri" panose="020F0502020204030204" pitchFamily="34" charset="0"/>
                <a:cs typeface="Calibri" panose="020F0502020204030204" pitchFamily="34" charset="0"/>
              </a:rPr>
              <a:t>Describe </a:t>
            </a:r>
            <a:r>
              <a:rPr lang="en-IN" sz="1800" dirty="0">
                <a:effectLst/>
                <a:latin typeface="Constantia" panose="02030602050306030303" pitchFamily="18" charset="0"/>
                <a:ea typeface="Calibri" panose="020F0502020204030204" pitchFamily="34" charset="0"/>
                <a:cs typeface="Calibri" panose="020F0502020204030204" pitchFamily="34" charset="0"/>
              </a:rPr>
              <a:t>all the algorithms used along with the snapshot of their code and what were the results observed over different evaluation metrics. </a:t>
            </a:r>
            <a:endParaRPr lang="en-IN" sz="1800" dirty="0" smtClean="0">
              <a:effectLst/>
              <a:latin typeface="Constantia" panose="02030602050306030303" pitchFamily="18" charset="0"/>
              <a:ea typeface="Calibri" panose="020F0502020204030204" pitchFamily="34" charset="0"/>
              <a:cs typeface="Calibri" panose="020F0502020204030204" pitchFamily="34" charset="0"/>
            </a:endParaRPr>
          </a:p>
          <a:p>
            <a:pPr marL="114300" indent="0">
              <a:lnSpc>
                <a:spcPct val="107000"/>
              </a:lnSpc>
              <a:spcAft>
                <a:spcPts val="800"/>
              </a:spcAft>
              <a:buNone/>
            </a:pPr>
            <a:r>
              <a:rPr lang="en-IN" sz="2400" b="1" dirty="0">
                <a:latin typeface="Constantia" panose="02030602050306030303" pitchFamily="18" charset="0"/>
                <a:ea typeface="Calibri" panose="020F0502020204030204" pitchFamily="34" charset="0"/>
                <a:cs typeface="Calibri" panose="020F0502020204030204" pitchFamily="34" charset="0"/>
              </a:rPr>
              <a:t>1.Linear </a:t>
            </a:r>
            <a:r>
              <a:rPr lang="en-IN" sz="2400" b="1" dirty="0" err="1">
                <a:latin typeface="Constantia" panose="02030602050306030303" pitchFamily="18" charset="0"/>
                <a:ea typeface="Calibri" panose="020F0502020204030204" pitchFamily="34" charset="0"/>
                <a:cs typeface="Calibri" panose="020F0502020204030204" pitchFamily="34" charset="0"/>
              </a:rPr>
              <a:t>Regressor</a:t>
            </a:r>
            <a:r>
              <a:rPr lang="en-IN" sz="2400" b="1" dirty="0">
                <a:latin typeface="Constantia" panose="02030602050306030303" pitchFamily="18"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Times New Roman" panose="02020603050405020304" pitchFamily="18" charset="0"/>
              </a:rPr>
              <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p:cNvPicPr/>
          <p:nvPr/>
        </p:nvPicPr>
        <p:blipFill rotWithShape="1">
          <a:blip r:embed="rId2"/>
          <a:srcRect l="6309" t="29373" r="23187" b="5611"/>
          <a:stretch/>
        </p:blipFill>
        <p:spPr bwMode="auto">
          <a:xfrm>
            <a:off x="1443625" y="2971800"/>
            <a:ext cx="6490570" cy="3581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611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2.Random Forest </a:t>
            </a:r>
            <a:r>
              <a:rPr lang="en-IN" dirty="0" err="1"/>
              <a:t>Regressor</a:t>
            </a:r>
            <a:r>
              <a:rPr lang="en-US" dirty="0"/>
              <a:t/>
            </a:r>
            <a:br>
              <a:rPr lang="en-US" dirty="0"/>
            </a:br>
            <a:endParaRPr lang="en-US" dirty="0"/>
          </a:p>
        </p:txBody>
      </p:sp>
      <p:pic>
        <p:nvPicPr>
          <p:cNvPr id="5" name="Content Placeholder 4"/>
          <p:cNvPicPr>
            <a:picLocks noGrp="1"/>
          </p:cNvPicPr>
          <p:nvPr>
            <p:ph idx="1"/>
          </p:nvPr>
        </p:nvPicPr>
        <p:blipFill rotWithShape="1">
          <a:blip r:embed="rId2"/>
          <a:srcRect l="5565" t="34376" r="25414" b="14191"/>
          <a:stretch/>
        </p:blipFill>
        <p:spPr bwMode="auto">
          <a:xfrm>
            <a:off x="457200" y="1295400"/>
            <a:ext cx="8229600" cy="47243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9321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 Decision Tree</a:t>
            </a:r>
            <a:r>
              <a:rPr lang="en-US" dirty="0"/>
              <a:t/>
            </a:r>
            <a:br>
              <a:rPr lang="en-US" dirty="0"/>
            </a:br>
            <a:endParaRPr lang="en-US" dirty="0"/>
          </a:p>
        </p:txBody>
      </p:sp>
      <p:pic>
        <p:nvPicPr>
          <p:cNvPr id="4" name="Content Placeholder 3"/>
          <p:cNvPicPr>
            <a:picLocks noGrp="1"/>
          </p:cNvPicPr>
          <p:nvPr>
            <p:ph idx="1"/>
          </p:nvPr>
        </p:nvPicPr>
        <p:blipFill rotWithShape="1">
          <a:blip r:embed="rId2"/>
          <a:srcRect l="5565" t="40074" r="27455" b="6271"/>
          <a:stretch/>
        </p:blipFill>
        <p:spPr bwMode="auto">
          <a:xfrm>
            <a:off x="457200" y="1143000"/>
            <a:ext cx="8229600" cy="4952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652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26C1D-6B5B-43C0-BC8E-1DBFC8D11227}"/>
              </a:ext>
            </a:extLst>
          </p:cNvPr>
          <p:cNvSpPr>
            <a:spLocks noGrp="1"/>
          </p:cNvSpPr>
          <p:nvPr>
            <p:ph type="title"/>
          </p:nvPr>
        </p:nvSpPr>
        <p:spPr/>
        <p:txBody>
          <a:bodyPr/>
          <a:lstStyle/>
          <a:p>
            <a:r>
              <a:rPr lang="en-IN" b="1" dirty="0"/>
              <a:t>4.SVR</a:t>
            </a:r>
            <a:endParaRPr lang="en-US" b="1" dirty="0"/>
          </a:p>
        </p:txBody>
      </p:sp>
      <p:pic>
        <p:nvPicPr>
          <p:cNvPr id="7" name="Content Placeholder 6"/>
          <p:cNvPicPr>
            <a:picLocks noGrp="1"/>
          </p:cNvPicPr>
          <p:nvPr>
            <p:ph idx="1"/>
          </p:nvPr>
        </p:nvPicPr>
        <p:blipFill rotWithShape="1">
          <a:blip r:embed="rId2"/>
          <a:srcRect l="7236" t="24422" r="25043" b="21453"/>
          <a:stretch/>
        </p:blipFill>
        <p:spPr bwMode="auto">
          <a:xfrm>
            <a:off x="457200" y="2014195"/>
            <a:ext cx="8229600" cy="36979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6646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8E204-AD8F-42A5-90C2-38D0D895FB42}"/>
              </a:ext>
            </a:extLst>
          </p:cNvPr>
          <p:cNvSpPr>
            <a:spLocks noGrp="1"/>
          </p:cNvSpPr>
          <p:nvPr>
            <p:ph type="title"/>
          </p:nvPr>
        </p:nvSpPr>
        <p:spPr/>
        <p:txBody>
          <a:bodyPr/>
          <a:lstStyle/>
          <a:p>
            <a:r>
              <a:rPr lang="en-IN" dirty="0"/>
              <a:t>5.Gradient Boosting </a:t>
            </a:r>
            <a:r>
              <a:rPr lang="en-IN" dirty="0" err="1"/>
              <a:t>Regressor</a:t>
            </a:r>
            <a:endParaRPr lang="en-IN" dirty="0"/>
          </a:p>
        </p:txBody>
      </p:sp>
      <p:pic>
        <p:nvPicPr>
          <p:cNvPr id="7" name="Content Placeholder 6"/>
          <p:cNvPicPr>
            <a:picLocks noGrp="1"/>
          </p:cNvPicPr>
          <p:nvPr>
            <p:ph idx="1"/>
          </p:nvPr>
        </p:nvPicPr>
        <p:blipFill rotWithShape="1">
          <a:blip r:embed="rId2"/>
          <a:srcRect l="7422" t="28383" r="27640" b="19142"/>
          <a:stretch/>
        </p:blipFill>
        <p:spPr bwMode="auto">
          <a:xfrm>
            <a:off x="457200" y="1788155"/>
            <a:ext cx="8229600" cy="37388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846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lvl="0" indent="0" algn="just">
              <a:lnSpc>
                <a:spcPct val="210000"/>
              </a:lnSpc>
              <a:buNone/>
            </a:pPr>
            <a:r>
              <a:rPr lang="en-IN" sz="1600" dirty="0" smtClean="0">
                <a:solidFill>
                  <a:srgbClr val="000000"/>
                </a:solidFill>
                <a:latin typeface="Times New Roman" pitchFamily="18" charset="0"/>
                <a:ea typeface="Times New Roman" pitchFamily="18" charset="0"/>
                <a:cs typeface="Times New Roman" pitchFamily="18" charset="0"/>
              </a:rPr>
              <a:t>                                       </a:t>
            </a:r>
            <a:r>
              <a:rPr lang="en-US" sz="1600" dirty="0">
                <a:latin typeface="Times New Roman" pitchFamily="18" charset="0"/>
                <a:cs typeface="Times New Roman" pitchFamily="18" charset="0"/>
              </a:rPr>
              <a:t>Based on preliminary research conducted, there are two standards of house price which are valid in buying and selling transaction of a house that is house price based on the developer (market selling price) and price based on Value of Selling Tax Object (NJOP). According to Lim, et al the fundamental problem for a developer is to determine the selling price of a house . </a:t>
            </a:r>
            <a:endParaRPr lang="en-US" sz="1600" dirty="0" smtClean="0">
              <a:latin typeface="Times New Roman" pitchFamily="18" charset="0"/>
              <a:cs typeface="Times New Roman" pitchFamily="18" charset="0"/>
            </a:endParaRPr>
          </a:p>
          <a:p>
            <a:pPr marL="0" lvl="0" indent="0" algn="just">
              <a:lnSpc>
                <a:spcPct val="210000"/>
              </a:lnSpc>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In </a:t>
            </a:r>
            <a:r>
              <a:rPr lang="en-US" sz="1600" dirty="0">
                <a:latin typeface="Times New Roman" pitchFamily="18" charset="0"/>
                <a:cs typeface="Times New Roman" pitchFamily="18" charset="0"/>
              </a:rPr>
              <a:t>determining the price of home, the developer must calculate carefully and determine the appropriate method because property prices always increase continuously and almost never fall in the long term or short </a:t>
            </a:r>
            <a:endParaRPr lang="en-IN" sz="1600" dirty="0">
              <a:solidFill>
                <a:srgbClr val="00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2040452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Hyper parameter tuning</a:t>
            </a:r>
            <a:r>
              <a:rPr lang="en-US" b="1" dirty="0" smtClean="0"/>
              <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000" b="1" dirty="0" err="1" smtClean="0"/>
              <a:t>GradientBoostingRegressor</a:t>
            </a:r>
            <a:endParaRPr lang="en-US" sz="2000" b="1" dirty="0" smtClean="0"/>
          </a:p>
          <a:p>
            <a:endParaRPr lang="en-US" sz="2000" dirty="0"/>
          </a:p>
        </p:txBody>
      </p:sp>
      <p:pic>
        <p:nvPicPr>
          <p:cNvPr id="4" name="Picture 3" descr="C:\Users\Hi\Pictures\Screenshots\Screenshot (225).png"/>
          <p:cNvPicPr/>
          <p:nvPr/>
        </p:nvPicPr>
        <p:blipFill rotWithShape="1">
          <a:blip r:embed="rId2">
            <a:extLst>
              <a:ext uri="{28A0092B-C50C-407E-A947-70E740481C1C}">
                <a14:useLocalDpi xmlns:a14="http://schemas.microsoft.com/office/drawing/2010/main" val="0"/>
              </a:ext>
            </a:extLst>
          </a:blip>
          <a:srcRect l="6494" t="9902" r="35065" b="7910"/>
          <a:stretch/>
        </p:blipFill>
        <p:spPr bwMode="auto">
          <a:xfrm>
            <a:off x="1143000" y="1447800"/>
            <a:ext cx="6934200" cy="5029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823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1800" dirty="0">
                <a:latin typeface="Times New Roman" pitchFamily="18" charset="0"/>
                <a:cs typeface="Times New Roman" pitchFamily="18" charset="0"/>
              </a:rPr>
              <a:t>The best model after hyper parameter tuning is </a:t>
            </a:r>
            <a:r>
              <a:rPr lang="en-US" sz="1800" dirty="0" err="1">
                <a:latin typeface="Times New Roman" pitchFamily="18" charset="0"/>
                <a:cs typeface="Times New Roman" pitchFamily="18" charset="0"/>
              </a:rPr>
              <a:t>GradientBoostingRegressor</a:t>
            </a:r>
            <a:r>
              <a:rPr lang="en-US" sz="1800" dirty="0">
                <a:latin typeface="Times New Roman" pitchFamily="18" charset="0"/>
                <a:cs typeface="Times New Roman" pitchFamily="18" charset="0"/>
              </a:rPr>
              <a:t> has </a:t>
            </a:r>
            <a:r>
              <a:rPr lang="en-US" sz="1800" dirty="0" smtClean="0">
                <a:latin typeface="Times New Roman" pitchFamily="18" charset="0"/>
                <a:cs typeface="Times New Roman" pitchFamily="18" charset="0"/>
              </a:rPr>
              <a:t>89% </a:t>
            </a:r>
            <a:r>
              <a:rPr lang="en-US" sz="1800" dirty="0">
                <a:latin typeface="Times New Roman" pitchFamily="18" charset="0"/>
                <a:cs typeface="Times New Roman" pitchFamily="18" charset="0"/>
              </a:rPr>
              <a:t>of accuracy.</a:t>
            </a:r>
          </a:p>
          <a:p>
            <a:pPr marL="0" indent="0">
              <a:buNone/>
            </a:pPr>
            <a:r>
              <a:rPr lang="en-US" sz="1800"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FINAL MODEL</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dirty="0"/>
          </a:p>
        </p:txBody>
      </p:sp>
      <p:pic>
        <p:nvPicPr>
          <p:cNvPr id="4" name="Picture 3"/>
          <p:cNvPicPr/>
          <p:nvPr/>
        </p:nvPicPr>
        <p:blipFill rotWithShape="1">
          <a:blip r:embed="rId2"/>
          <a:srcRect l="6123" t="9241" r="28753" b="57096"/>
          <a:stretch/>
        </p:blipFill>
        <p:spPr bwMode="auto">
          <a:xfrm>
            <a:off x="304800" y="1676400"/>
            <a:ext cx="8001000" cy="22860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6308" t="9901" r="40072" b="42244"/>
          <a:stretch/>
        </p:blipFill>
        <p:spPr bwMode="auto">
          <a:xfrm>
            <a:off x="1207134" y="3962400"/>
            <a:ext cx="7098665" cy="2667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7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rotWithShape="1">
          <a:blip r:embed="rId3"/>
          <a:srcRect l="5450" t="9900" r="47586" b="38738"/>
          <a:stretch/>
        </p:blipFill>
        <p:spPr bwMode="auto">
          <a:xfrm>
            <a:off x="304800" y="838200"/>
            <a:ext cx="8458200" cy="4876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7633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MAJOR FINDINGS</a:t>
            </a:r>
            <a:endParaRPr lang="en-US" sz="3200" dirty="0"/>
          </a:p>
        </p:txBody>
      </p:sp>
      <p:sp>
        <p:nvSpPr>
          <p:cNvPr id="3" name="Content Placeholder 2"/>
          <p:cNvSpPr>
            <a:spLocks noGrp="1"/>
          </p:cNvSpPr>
          <p:nvPr>
            <p:ph idx="1"/>
          </p:nvPr>
        </p:nvSpPr>
        <p:spPr>
          <a:xfrm>
            <a:off x="228600" y="1295400"/>
            <a:ext cx="8763000" cy="5410200"/>
          </a:xfrm>
        </p:spPr>
        <p:txBody>
          <a:bodyPr>
            <a:normAutofit fontScale="70000" lnSpcReduction="20000"/>
          </a:bodyPr>
          <a:lstStyle/>
          <a:p>
            <a:r>
              <a:rPr lang="en-US" sz="2900" dirty="0">
                <a:latin typeface="Times New Roman" pitchFamily="18" charset="0"/>
                <a:cs typeface="Times New Roman" pitchFamily="18" charset="0"/>
              </a:rPr>
              <a:t>Totally 5 models are performed </a:t>
            </a:r>
          </a:p>
          <a:p>
            <a:pPr marL="1028700" lvl="1" indent="-571500">
              <a:buFont typeface="+mj-lt"/>
              <a:buAutoNum type="romanLcPeriod"/>
            </a:pPr>
            <a:r>
              <a:rPr lang="en-IN" sz="2900" dirty="0" smtClean="0">
                <a:latin typeface="Times New Roman" pitchFamily="18" charset="0"/>
                <a:cs typeface="Times New Roman" pitchFamily="18" charset="0"/>
              </a:rPr>
              <a:t>Logistic Regression</a:t>
            </a:r>
            <a:endParaRPr lang="en-US" sz="2900" dirty="0">
              <a:latin typeface="Times New Roman" pitchFamily="18" charset="0"/>
              <a:cs typeface="Times New Roman" pitchFamily="18" charset="0"/>
            </a:endParaRPr>
          </a:p>
          <a:p>
            <a:pPr marL="1028700" lvl="1" indent="-571500">
              <a:buFont typeface="+mj-lt"/>
              <a:buAutoNum type="romanLcPeriod"/>
            </a:pPr>
            <a:r>
              <a:rPr lang="en-IN" sz="2900" dirty="0" smtClean="0">
                <a:latin typeface="Times New Roman" pitchFamily="18" charset="0"/>
                <a:cs typeface="Times New Roman" pitchFamily="18" charset="0"/>
              </a:rPr>
              <a:t>Decision Tree Classifier</a:t>
            </a:r>
            <a:endParaRPr lang="en-US" sz="2900" dirty="0">
              <a:latin typeface="Times New Roman" pitchFamily="18" charset="0"/>
              <a:cs typeface="Times New Roman" pitchFamily="18" charset="0"/>
            </a:endParaRPr>
          </a:p>
          <a:p>
            <a:pPr marL="1028700" lvl="1" indent="-571500">
              <a:buFont typeface="+mj-lt"/>
              <a:buAutoNum type="romanLcPeriod"/>
            </a:pPr>
            <a:r>
              <a:rPr lang="en-IN" sz="2900" dirty="0" smtClean="0">
                <a:latin typeface="Times New Roman" pitchFamily="18" charset="0"/>
                <a:cs typeface="Times New Roman" pitchFamily="18" charset="0"/>
              </a:rPr>
              <a:t>SVC</a:t>
            </a:r>
            <a:endParaRPr lang="en-IN" sz="2900" dirty="0">
              <a:latin typeface="Times New Roman" pitchFamily="18" charset="0"/>
              <a:cs typeface="Times New Roman" pitchFamily="18" charset="0"/>
            </a:endParaRPr>
          </a:p>
          <a:p>
            <a:pPr marL="1028700" lvl="1" indent="-571500">
              <a:buFont typeface="+mj-lt"/>
              <a:buAutoNum type="romanLcPeriod"/>
            </a:pPr>
            <a:r>
              <a:rPr lang="en-US" sz="2900" dirty="0" smtClean="0">
                <a:latin typeface="Times New Roman" pitchFamily="18" charset="0"/>
                <a:cs typeface="Times New Roman" pitchFamily="18" charset="0"/>
              </a:rPr>
              <a:t>Random Forest </a:t>
            </a:r>
            <a:r>
              <a:rPr lang="en-US" sz="2400" dirty="0" err="1"/>
              <a:t>regressor</a:t>
            </a:r>
            <a:endParaRPr lang="en-US" sz="2900" dirty="0">
              <a:latin typeface="Times New Roman" pitchFamily="18" charset="0"/>
              <a:cs typeface="Times New Roman" pitchFamily="18" charset="0"/>
            </a:endParaRPr>
          </a:p>
          <a:p>
            <a:pPr marL="1028700" lvl="1" indent="-571500">
              <a:buFont typeface="+mj-lt"/>
              <a:buAutoNum type="romanLcPeriod"/>
            </a:pPr>
            <a:r>
              <a:rPr lang="en-US" sz="2900" dirty="0" smtClean="0">
                <a:latin typeface="Times New Roman" pitchFamily="18" charset="0"/>
                <a:cs typeface="Times New Roman" pitchFamily="18" charset="0"/>
              </a:rPr>
              <a:t>Gradient </a:t>
            </a:r>
            <a:r>
              <a:rPr lang="en-US" sz="2900" dirty="0">
                <a:latin typeface="Times New Roman" pitchFamily="18" charset="0"/>
                <a:cs typeface="Times New Roman" pitchFamily="18" charset="0"/>
              </a:rPr>
              <a:t>Boosting </a:t>
            </a:r>
            <a:r>
              <a:rPr lang="en-US" sz="2400" dirty="0" err="1"/>
              <a:t>regressor</a:t>
            </a:r>
            <a:endParaRPr lang="en-US" sz="2900" dirty="0">
              <a:latin typeface="Times New Roman" pitchFamily="18" charset="0"/>
              <a:cs typeface="Times New Roman" pitchFamily="18" charset="0"/>
            </a:endParaRPr>
          </a:p>
          <a:p>
            <a:pPr marL="342900" lvl="1" indent="-342900">
              <a:buFont typeface="Arial" pitchFamily="34" charset="0"/>
              <a:buChar char="•"/>
            </a:pPr>
            <a:r>
              <a:rPr lang="en-US" sz="2900" dirty="0" smtClean="0">
                <a:latin typeface="Times New Roman" pitchFamily="18" charset="0"/>
                <a:cs typeface="Times New Roman" pitchFamily="18" charset="0"/>
              </a:rPr>
              <a:t>Among </a:t>
            </a:r>
            <a:r>
              <a:rPr lang="en-US" sz="2900" dirty="0">
                <a:latin typeface="Times New Roman" pitchFamily="18" charset="0"/>
                <a:cs typeface="Times New Roman" pitchFamily="18" charset="0"/>
              </a:rPr>
              <a:t>that </a:t>
            </a:r>
            <a:r>
              <a:rPr lang="en-US" sz="2900" dirty="0" smtClean="0">
                <a:latin typeface="Times New Roman" pitchFamily="18" charset="0"/>
                <a:cs typeface="Times New Roman" pitchFamily="18" charset="0"/>
              </a:rPr>
              <a:t>Gradient Boosting </a:t>
            </a:r>
            <a:r>
              <a:rPr lang="en-US" sz="2900" dirty="0" err="1" smtClean="0">
                <a:latin typeface="Times New Roman" pitchFamily="18" charset="0"/>
                <a:cs typeface="Times New Roman" pitchFamily="18" charset="0"/>
              </a:rPr>
              <a:t>Regressor</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model </a:t>
            </a:r>
            <a:r>
              <a:rPr lang="en-US" sz="2900" dirty="0" smtClean="0">
                <a:latin typeface="Times New Roman" pitchFamily="18" charset="0"/>
                <a:cs typeface="Times New Roman" pitchFamily="18" charset="0"/>
              </a:rPr>
              <a:t>and </a:t>
            </a:r>
            <a:r>
              <a:rPr lang="en-US" sz="2900" dirty="0">
                <a:latin typeface="Times New Roman" pitchFamily="18" charset="0"/>
                <a:cs typeface="Times New Roman" pitchFamily="18" charset="0"/>
              </a:rPr>
              <a:t>Random Forest </a:t>
            </a:r>
            <a:r>
              <a:rPr lang="en-US" sz="2900" dirty="0" err="1">
                <a:latin typeface="Times New Roman" pitchFamily="18" charset="0"/>
                <a:cs typeface="Times New Roman" pitchFamily="18" charset="0"/>
              </a:rPr>
              <a:t>Regressor</a:t>
            </a:r>
            <a:endParaRPr lang="en-US" sz="2900" dirty="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have </a:t>
            </a:r>
            <a:r>
              <a:rPr lang="en-US" sz="2900" dirty="0">
                <a:latin typeface="Times New Roman" pitchFamily="18" charset="0"/>
                <a:cs typeface="Times New Roman" pitchFamily="18" charset="0"/>
              </a:rPr>
              <a:t>been chosen and performed hyper parameter tuning.</a:t>
            </a:r>
          </a:p>
          <a:p>
            <a:r>
              <a:rPr lang="en-US" sz="2900" dirty="0" smtClean="0">
                <a:latin typeface="Times New Roman" pitchFamily="18" charset="0"/>
                <a:cs typeface="Times New Roman" pitchFamily="18" charset="0"/>
              </a:rPr>
              <a:t>Then </a:t>
            </a:r>
            <a:r>
              <a:rPr lang="en-US" sz="2900" dirty="0">
                <a:latin typeface="Times New Roman" pitchFamily="18" charset="0"/>
                <a:cs typeface="Times New Roman" pitchFamily="18" charset="0"/>
              </a:rPr>
              <a:t>those Gradient Boosting </a:t>
            </a:r>
            <a:r>
              <a:rPr lang="en-US" sz="2900" dirty="0" err="1">
                <a:latin typeface="Times New Roman" pitchFamily="18" charset="0"/>
                <a:cs typeface="Times New Roman" pitchFamily="18" charset="0"/>
              </a:rPr>
              <a:t>Regressor</a:t>
            </a:r>
            <a:r>
              <a:rPr lang="en-US" sz="2900" dirty="0">
                <a:latin typeface="Times New Roman" pitchFamily="18" charset="0"/>
                <a:cs typeface="Times New Roman" pitchFamily="18" charset="0"/>
              </a:rPr>
              <a:t> is evaluated using the evaluation metrics and the best model is chosen.</a:t>
            </a:r>
          </a:p>
          <a:p>
            <a:r>
              <a:rPr lang="en-US" sz="2900" dirty="0">
                <a:latin typeface="Times New Roman" pitchFamily="18" charset="0"/>
                <a:cs typeface="Times New Roman" pitchFamily="18" charset="0"/>
              </a:rPr>
              <a:t>The best model is Gradient Boosting </a:t>
            </a:r>
            <a:r>
              <a:rPr lang="en-US" sz="2900" dirty="0" err="1">
                <a:latin typeface="Times New Roman" pitchFamily="18" charset="0"/>
                <a:cs typeface="Times New Roman" pitchFamily="18" charset="0"/>
              </a:rPr>
              <a:t>Regressor</a:t>
            </a: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with</a:t>
            </a:r>
          </a:p>
          <a:p>
            <a:pPr marL="0" indent="0">
              <a:buNone/>
            </a:pPr>
            <a:r>
              <a:rPr lang="en-US" dirty="0" smtClean="0"/>
              <a:t>   </a:t>
            </a:r>
          </a:p>
          <a:p>
            <a:pPr marL="0" indent="0">
              <a:buNone/>
            </a:pP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Mean </a:t>
            </a:r>
            <a:r>
              <a:rPr lang="en-US" i="1" dirty="0">
                <a:latin typeface="Times New Roman" pitchFamily="18" charset="0"/>
                <a:cs typeface="Times New Roman" pitchFamily="18" charset="0"/>
              </a:rPr>
              <a:t>Absolute Error:  0.09254705809797661</a:t>
            </a:r>
          </a:p>
          <a:p>
            <a:pPr marL="0" indent="0">
              <a:buNone/>
            </a:pPr>
            <a:r>
              <a:rPr lang="en-US" i="1" dirty="0" smtClean="0">
                <a:latin typeface="Times New Roman" pitchFamily="18" charset="0"/>
                <a:cs typeface="Times New Roman" pitchFamily="18" charset="0"/>
              </a:rPr>
              <a:t>    Mean </a:t>
            </a:r>
            <a:r>
              <a:rPr lang="en-US" i="1" dirty="0">
                <a:latin typeface="Times New Roman" pitchFamily="18" charset="0"/>
                <a:cs typeface="Times New Roman" pitchFamily="18" charset="0"/>
              </a:rPr>
              <a:t>Squared Error:  0.017361233604325524</a:t>
            </a:r>
          </a:p>
          <a:p>
            <a:pPr marL="0" indent="0">
              <a:buNone/>
            </a:pPr>
            <a:r>
              <a:rPr lang="en-US" i="1" dirty="0" smtClean="0">
                <a:latin typeface="Times New Roman" pitchFamily="18" charset="0"/>
                <a:cs typeface="Times New Roman" pitchFamily="18" charset="0"/>
              </a:rPr>
              <a:t>    Root </a:t>
            </a:r>
            <a:r>
              <a:rPr lang="en-US" i="1" dirty="0">
                <a:latin typeface="Times New Roman" pitchFamily="18" charset="0"/>
                <a:cs typeface="Times New Roman" pitchFamily="18" charset="0"/>
              </a:rPr>
              <a:t>Mean Squared Error:  </a:t>
            </a:r>
            <a:r>
              <a:rPr lang="en-US" i="1" dirty="0" smtClean="0">
                <a:latin typeface="Times New Roman" pitchFamily="18" charset="0"/>
                <a:cs typeface="Times New Roman" pitchFamily="18" charset="0"/>
              </a:rPr>
              <a:t>0.13176203400192912</a:t>
            </a:r>
          </a:p>
          <a:p>
            <a:pPr marL="0" indent="0">
              <a:buNone/>
            </a:pPr>
            <a:r>
              <a:rPr lang="en-US" i="1" dirty="0" smtClean="0">
                <a:latin typeface="Times New Roman" pitchFamily="18" charset="0"/>
                <a:cs typeface="Times New Roman" pitchFamily="18" charset="0"/>
              </a:rPr>
              <a:t>    Explained Variance Score:  0.8940629407615017</a:t>
            </a:r>
          </a:p>
          <a:p>
            <a:pPr marL="0" indent="0">
              <a:buNone/>
            </a:pPr>
            <a:r>
              <a:rPr lang="en-US" i="1" dirty="0" smtClean="0">
                <a:latin typeface="Times New Roman" pitchFamily="18" charset="0"/>
                <a:cs typeface="Times New Roman" pitchFamily="18" charset="0"/>
              </a:rPr>
              <a:t>     r2_score</a:t>
            </a:r>
            <a:r>
              <a:rPr lang="en-US" i="1" dirty="0">
                <a:latin typeface="Times New Roman" pitchFamily="18" charset="0"/>
                <a:cs typeface="Times New Roman" pitchFamily="18" charset="0"/>
              </a:rPr>
              <a:t>: 0.8931605400835932</a:t>
            </a:r>
            <a:endParaRPr lang="en-US" i="1" dirty="0" smtClean="0">
              <a:latin typeface="Times New Roman" pitchFamily="18" charset="0"/>
              <a:cs typeface="Times New Roman" pitchFamily="18" charset="0"/>
            </a:endParaRPr>
          </a:p>
          <a:p>
            <a:endParaRPr lang="en-US" dirty="0"/>
          </a:p>
        </p:txBody>
      </p:sp>
      <p:sp>
        <p:nvSpPr>
          <p:cNvPr id="4" name="Rectangle 3"/>
          <p:cNvSpPr/>
          <p:nvPr/>
        </p:nvSpPr>
        <p:spPr>
          <a:xfrm>
            <a:off x="533400" y="4724400"/>
            <a:ext cx="58674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4572000"/>
            <a:ext cx="6096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US" dirty="0" smtClean="0"/>
              <a:t> First uploaded the data in  </a:t>
            </a:r>
            <a:r>
              <a:rPr lang="en-US" dirty="0" err="1" smtClean="0"/>
              <a:t>jupyter</a:t>
            </a:r>
            <a:r>
              <a:rPr lang="en-US" dirty="0" smtClean="0"/>
              <a:t> </a:t>
            </a:r>
            <a:r>
              <a:rPr lang="en-US" dirty="0" smtClean="0"/>
              <a:t>notebook and </a:t>
            </a:r>
            <a:r>
              <a:rPr lang="en-US" dirty="0" smtClean="0"/>
              <a:t>check the data  than I visualize the features ,Perform the preprocessing  in the data and understand the relationship between different features.</a:t>
            </a:r>
          </a:p>
          <a:p>
            <a:pPr algn="just">
              <a:lnSpc>
                <a:spcPct val="120000"/>
              </a:lnSpc>
            </a:pPr>
            <a:r>
              <a:rPr lang="en-US" dirty="0" smtClean="0"/>
              <a:t>Correlation between the features </a:t>
            </a:r>
            <a:r>
              <a:rPr lang="en-US" dirty="0"/>
              <a:t>are checked. </a:t>
            </a:r>
            <a:r>
              <a:rPr lang="en-US" dirty="0" err="1" smtClean="0"/>
              <a:t>skewness</a:t>
            </a:r>
            <a:r>
              <a:rPr lang="en-US" dirty="0" smtClean="0"/>
              <a:t> and outliers are checked </a:t>
            </a:r>
            <a:r>
              <a:rPr lang="en-US" dirty="0" smtClean="0"/>
              <a:t>.</a:t>
            </a:r>
            <a:r>
              <a:rPr lang="en-US" dirty="0"/>
              <a:t> </a:t>
            </a:r>
            <a:r>
              <a:rPr lang="en-US" dirty="0" err="1"/>
              <a:t>Skewness</a:t>
            </a:r>
            <a:r>
              <a:rPr lang="en-US" dirty="0" smtClean="0"/>
              <a:t> </a:t>
            </a:r>
            <a:r>
              <a:rPr lang="en-US" dirty="0" smtClean="0"/>
              <a:t>are  </a:t>
            </a:r>
            <a:r>
              <a:rPr lang="en-IN" dirty="0" smtClean="0"/>
              <a:t>removed by using  </a:t>
            </a:r>
            <a:r>
              <a:rPr lang="en-IN" dirty="0"/>
              <a:t>Technique.</a:t>
            </a:r>
            <a:endParaRPr lang="en-US" dirty="0" smtClean="0"/>
          </a:p>
          <a:p>
            <a:pPr algn="just">
              <a:lnSpc>
                <a:spcPct val="120000"/>
              </a:lnSpc>
            </a:pPr>
            <a:r>
              <a:rPr lang="en-US" dirty="0" smtClean="0"/>
              <a:t>I used both train-validation split and the cross validation to evaluate the model effectiveness to predict the target values.5 predictive models in the data.</a:t>
            </a:r>
          </a:p>
          <a:p>
            <a:pPr algn="just">
              <a:lnSpc>
                <a:spcPct val="120000"/>
              </a:lnSpc>
            </a:pPr>
            <a:r>
              <a:rPr lang="en-US" dirty="0"/>
              <a:t>Then after performing Hyper parameter tuning  the best model is chosen as </a:t>
            </a:r>
            <a:r>
              <a:rPr lang="en-US" dirty="0" smtClean="0"/>
              <a:t>Gradient Boosting </a:t>
            </a:r>
            <a:r>
              <a:rPr lang="en-US" dirty="0" err="1" smtClean="0"/>
              <a:t>Regressor</a:t>
            </a:r>
            <a:r>
              <a:rPr lang="en-US" dirty="0" smtClean="0"/>
              <a:t>  </a:t>
            </a:r>
            <a:r>
              <a:rPr lang="en-US" dirty="0"/>
              <a:t>with </a:t>
            </a:r>
            <a:r>
              <a:rPr lang="en-US" dirty="0" smtClean="0"/>
              <a:t>accuracy </a:t>
            </a:r>
            <a:r>
              <a:rPr lang="en-US" dirty="0"/>
              <a:t>of </a:t>
            </a:r>
            <a:r>
              <a:rPr lang="en-IN" b="0" i="0" dirty="0" smtClean="0">
                <a:solidFill>
                  <a:srgbClr val="212121"/>
                </a:solidFill>
                <a:effectLst/>
                <a:latin typeface="Courier New" panose="02070309020205020404" pitchFamily="49" charset="0"/>
              </a:rPr>
              <a:t>0.8931.</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Limitations and </a:t>
            </a:r>
            <a:r>
              <a:rPr lang="en-IN" dirty="0" smtClean="0"/>
              <a:t>Scope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used pre-processing methods do help in the prediction accuracy. However, experimenting with different combinations of pre-processing methods to achieve better prediction </a:t>
            </a:r>
            <a:r>
              <a:rPr lang="en-IN" sz="2600" dirty="0" smtClean="0">
                <a:latin typeface="Times New Roman" pitchFamily="18" charset="0"/>
                <a:cs typeface="Times New Roman" pitchFamily="18" charset="0"/>
              </a:rPr>
              <a:t>accuracy.</a:t>
            </a:r>
            <a:endParaRPr lang="en-US" sz="2600" dirty="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Make </a:t>
            </a:r>
            <a:r>
              <a:rPr lang="en-IN" sz="2600" dirty="0">
                <a:latin typeface="Times New Roman" pitchFamily="18" charset="0"/>
                <a:cs typeface="Times New Roman" pitchFamily="18" charset="0"/>
              </a:rPr>
              <a:t>use of the available features and if they could be combined as binning features has shown that the data got improved</a:t>
            </a:r>
            <a:r>
              <a:rPr lang="en-IN"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The correlation has shown the association in the local data. Thus, attempting to enhance the local data is required to make rich with features that vary and can provide a strong correlation relationship.</a:t>
            </a:r>
            <a:endParaRPr lang="en-US" sz="2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09575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latin typeface="Times New Roman" pitchFamily="18" charset="0"/>
                <a:cs typeface="Times New Roman" pitchFamily="18" charset="0"/>
              </a:rPr>
              <a:t>PROBLEM  STATEMENT</a:t>
            </a:r>
            <a:endParaRPr lang="en-US" sz="3600" dirty="0"/>
          </a:p>
        </p:txBody>
      </p:sp>
      <p:sp>
        <p:nvSpPr>
          <p:cNvPr id="3" name="Content Placeholder 2"/>
          <p:cNvSpPr>
            <a:spLocks noGrp="1"/>
          </p:cNvSpPr>
          <p:nvPr>
            <p:ph idx="1"/>
          </p:nvPr>
        </p:nvSpPr>
        <p:spPr>
          <a:xfrm>
            <a:off x="457200" y="1066800"/>
            <a:ext cx="8229600" cy="5059363"/>
          </a:xfrm>
        </p:spPr>
        <p:txBody>
          <a:bodyPr>
            <a:normAutofit/>
          </a:bodyPr>
          <a:lstStyle/>
          <a:p>
            <a:pPr marL="0" indent="0">
              <a:lnSpc>
                <a:spcPct val="200000"/>
              </a:lnSpc>
              <a:buNone/>
            </a:pPr>
            <a:r>
              <a:rPr lang="en-US" dirty="0"/>
              <a:t> </a:t>
            </a:r>
            <a:r>
              <a:rPr lang="en-US" dirty="0" smtClean="0"/>
              <a:t>                       </a:t>
            </a:r>
            <a:r>
              <a:rPr lang="en-US" sz="1600" dirty="0" smtClean="0">
                <a:latin typeface="Times New Roman" pitchFamily="18" charset="0"/>
                <a:cs typeface="Times New Roman" pitchFamily="18" charset="0"/>
              </a:rPr>
              <a:t>Houses </a:t>
            </a:r>
            <a:r>
              <a:rPr lang="en-US" sz="1600" dirty="0">
                <a:latin typeface="Times New Roman" pitchFamily="18" charset="0"/>
                <a:cs typeface="Times New Roman" pitchFamily="18" charset="0"/>
              </a:rPr>
              <a:t>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600" dirty="0" err="1">
                <a:latin typeface="Times New Roman" pitchFamily="18" charset="0"/>
                <a:cs typeface="Times New Roman" pitchFamily="18" charset="0"/>
              </a:rPr>
              <a:t>modelling</a:t>
            </a:r>
            <a:r>
              <a:rPr lang="en-US" sz="1600" dirty="0">
                <a:latin typeface="Times New Roman" pitchFamily="18" charset="0"/>
                <a:cs typeface="Times New Roman" pitchFamily="18" charset="0"/>
              </a:rPr>
              <a:t>, Market mix </a:t>
            </a:r>
            <a:r>
              <a:rPr lang="en-US" sz="1600" dirty="0" err="1">
                <a:latin typeface="Times New Roman" pitchFamily="18" charset="0"/>
                <a:cs typeface="Times New Roman" pitchFamily="18" charset="0"/>
              </a:rPr>
              <a:t>modelling</a:t>
            </a:r>
            <a:r>
              <a:rPr lang="en-US" sz="1600" dirty="0">
                <a:latin typeface="Times New Roman" pitchFamily="18" charset="0"/>
                <a:cs typeface="Times New Roman" pitchFamily="18" charset="0"/>
              </a:rPr>
              <a:t>, recommendation systems are some of the machine learning techniques used for achieving the business goals for housing companies. Our problem is related to one such housing company. </a:t>
            </a:r>
          </a:p>
        </p:txBody>
      </p:sp>
    </p:spTree>
    <p:extLst>
      <p:ext uri="{BB962C8B-B14F-4D97-AF65-F5344CB8AC3E}">
        <p14:creationId xmlns:p14="http://schemas.microsoft.com/office/powerpoint/2010/main" val="229735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lnSpc>
                <a:spcPct val="150000"/>
              </a:lnSpc>
              <a:buNone/>
            </a:pPr>
            <a:r>
              <a:rPr lang="en-US" dirty="0"/>
              <a:t> </a:t>
            </a:r>
            <a:r>
              <a:rPr lang="en-US" dirty="0" smtClean="0"/>
              <a:t>  </a:t>
            </a:r>
            <a:r>
              <a:rPr lang="en-US" sz="23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US-based housing company named </a:t>
            </a:r>
            <a:r>
              <a:rPr lang="en-US" sz="1800" b="1" dirty="0">
                <a:latin typeface="Times New Roman" pitchFamily="18" charset="0"/>
                <a:cs typeface="Times New Roman" pitchFamily="18" charset="0"/>
              </a:rPr>
              <a:t>Surprise Housing </a:t>
            </a:r>
            <a:r>
              <a:rPr lang="en-US" sz="1800" dirty="0">
                <a:latin typeface="Times New Roman" pitchFamily="18" charset="0"/>
                <a:cs typeface="Times New Roman" pitchFamily="18" charset="0"/>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lgn="just">
              <a:lnSpc>
                <a:spcPct val="150000"/>
              </a:lnSpc>
              <a:buNone/>
            </a:pPr>
            <a:r>
              <a:rPr lang="en-US" sz="1800" dirty="0" smtClean="0">
                <a:latin typeface="Times New Roman" pitchFamily="18" charset="0"/>
                <a:cs typeface="Times New Roman" pitchFamily="18" charset="0"/>
              </a:rPr>
              <a:t>                                The </a:t>
            </a:r>
            <a:r>
              <a:rPr lang="en-US" sz="1800" dirty="0">
                <a:latin typeface="Times New Roman" pitchFamily="18" charset="0"/>
                <a:cs typeface="Times New Roman" pitchFamily="18" charset="0"/>
              </a:rPr>
              <a:t>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Which variables are important to predict the price of variable? </a:t>
            </a:r>
          </a:p>
          <a:p>
            <a:pPr algn="just">
              <a:lnSpc>
                <a:spcPct val="150000"/>
              </a:lnSpc>
            </a:pPr>
            <a:r>
              <a:rPr lang="en-US" sz="1800" dirty="0" smtClean="0">
                <a:latin typeface="Times New Roman" pitchFamily="18" charset="0"/>
                <a:cs typeface="Times New Roman" pitchFamily="18" charset="0"/>
              </a:rPr>
              <a:t>How </a:t>
            </a:r>
            <a:r>
              <a:rPr lang="en-US" sz="1800" dirty="0">
                <a:latin typeface="Times New Roman" pitchFamily="18" charset="0"/>
                <a:cs typeface="Times New Roman" pitchFamily="18" charset="0"/>
              </a:rPr>
              <a:t>do these variables describe the price of the house? </a:t>
            </a:r>
          </a:p>
          <a:p>
            <a:pPr marL="0" indent="0">
              <a:buNone/>
            </a:pPr>
            <a:endParaRPr lang="en-US" dirty="0"/>
          </a:p>
        </p:txBody>
      </p:sp>
    </p:spTree>
    <p:extLst>
      <p:ext uri="{BB962C8B-B14F-4D97-AF65-F5344CB8AC3E}">
        <p14:creationId xmlns:p14="http://schemas.microsoft.com/office/powerpoint/2010/main" val="217587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Data Sources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nSpc>
                <a:spcPct val="150000"/>
              </a:lnSpc>
            </a:pPr>
            <a:r>
              <a:rPr lang="en-IN" sz="2200" dirty="0">
                <a:latin typeface="Times New Roman" pitchFamily="18" charset="0"/>
                <a:cs typeface="Times New Roman" pitchFamily="18" charset="0"/>
              </a:rPr>
              <a:t>Data files are get from Flip </a:t>
            </a:r>
            <a:r>
              <a:rPr lang="en-IN" sz="2200" dirty="0" err="1">
                <a:latin typeface="Times New Roman" pitchFamily="18" charset="0"/>
                <a:cs typeface="Times New Roman" pitchFamily="18" charset="0"/>
              </a:rPr>
              <a:t>Robo</a:t>
            </a:r>
            <a:r>
              <a:rPr lang="en-IN" sz="2200" dirty="0">
                <a:latin typeface="Times New Roman" pitchFamily="18" charset="0"/>
                <a:cs typeface="Times New Roman" pitchFamily="18" charset="0"/>
              </a:rPr>
              <a:t> . The data is provided in the CSV file they are test.csv, train.csv file. A detailed description of data also give to know about each attribute in dataset in a ‘txt ‘ file  format.</a:t>
            </a:r>
            <a:endParaRPr lang="en-US" sz="2200" dirty="0">
              <a:latin typeface="Times New Roman" pitchFamily="18" charset="0"/>
              <a:cs typeface="Times New Roman" pitchFamily="18" charset="0"/>
            </a:endParaRPr>
          </a:p>
          <a:p>
            <a:pPr>
              <a:lnSpc>
                <a:spcPct val="150000"/>
              </a:lnSpc>
            </a:pPr>
            <a:r>
              <a:rPr lang="en-IN" sz="2200" dirty="0">
                <a:latin typeface="Times New Roman" pitchFamily="18" charset="0"/>
                <a:cs typeface="Times New Roman" pitchFamily="18" charset="0"/>
              </a:rPr>
              <a:t>They are totally 1168 rows and 81 columns in a train.csv file. 292 rows and 80 columns in test.csv file . Our target is to find the insights of the data and to do thorough data analysis.</a:t>
            </a:r>
            <a:endParaRPr lang="en-US" sz="2200" dirty="0">
              <a:latin typeface="Times New Roman" pitchFamily="18" charset="0"/>
              <a:cs typeface="Times New Roman" pitchFamily="18" charset="0"/>
            </a:endParaRPr>
          </a:p>
          <a:p>
            <a:pPr>
              <a:lnSpc>
                <a:spcPct val="150000"/>
              </a:lnSpc>
            </a:pPr>
            <a:endParaRPr lang="en-US" sz="2200" dirty="0" smtClean="0">
              <a:latin typeface="Times New Roman" pitchFamily="18" charset="0"/>
              <a:cs typeface="Times New Roman" pitchFamily="18" charset="0"/>
            </a:endParaRPr>
          </a:p>
          <a:p>
            <a:pPr>
              <a:lnSpc>
                <a:spcPct val="150000"/>
              </a:lnSpc>
            </a:pPr>
            <a:r>
              <a:rPr lang="en-IN" sz="2200" dirty="0">
                <a:latin typeface="Times New Roman" pitchFamily="18" charset="0"/>
                <a:cs typeface="Times New Roman" pitchFamily="18" charset="0"/>
              </a:rPr>
              <a:t>We have to import libraries necessary for data analysis. After we have to uploading the data using the excel file provided in two different Data Frames</a:t>
            </a:r>
            <a:endParaRPr lang="en-US" sz="2200" dirty="0">
              <a:latin typeface="Times New Roman" pitchFamily="18" charset="0"/>
              <a:cs typeface="Times New Roman" pitchFamily="18" charset="0"/>
            </a:endParaRPr>
          </a:p>
          <a:p>
            <a:pPr>
              <a:lnSpc>
                <a:spcPct val="150000"/>
              </a:lnSpc>
              <a:buFont typeface="Wingdings" pitchFamily="2" charset="2"/>
              <a:buChar char="Ø"/>
            </a:pPr>
            <a:r>
              <a:rPr lang="en-IN" sz="2200" dirty="0" smtClean="0">
                <a:latin typeface="Times New Roman" pitchFamily="18" charset="0"/>
                <a:cs typeface="Times New Roman" pitchFamily="18" charset="0"/>
              </a:rPr>
              <a:t>df1-train.csv </a:t>
            </a:r>
            <a:r>
              <a:rPr lang="en-IN" sz="2200" dirty="0">
                <a:latin typeface="Times New Roman" pitchFamily="18" charset="0"/>
                <a:cs typeface="Times New Roman" pitchFamily="18" charset="0"/>
              </a:rPr>
              <a:t>file</a:t>
            </a:r>
            <a:endParaRPr lang="en-US" sz="2200" dirty="0">
              <a:latin typeface="Times New Roman" pitchFamily="18" charset="0"/>
              <a:cs typeface="Times New Roman" pitchFamily="18" charset="0"/>
            </a:endParaRPr>
          </a:p>
          <a:p>
            <a:pPr>
              <a:lnSpc>
                <a:spcPct val="150000"/>
              </a:lnSpc>
              <a:buFont typeface="Wingdings" pitchFamily="2" charset="2"/>
              <a:buChar char="Ø"/>
            </a:pPr>
            <a:r>
              <a:rPr lang="en-IN" sz="2200" dirty="0" smtClean="0">
                <a:latin typeface="Times New Roman" pitchFamily="18" charset="0"/>
                <a:cs typeface="Times New Roman" pitchFamily="18" charset="0"/>
              </a:rPr>
              <a:t> df2- </a:t>
            </a:r>
            <a:r>
              <a:rPr lang="en-IN" sz="2200" dirty="0">
                <a:latin typeface="Times New Roman" pitchFamily="18" charset="0"/>
                <a:cs typeface="Times New Roman" pitchFamily="18" charset="0"/>
              </a:rPr>
              <a:t>test.csv file</a:t>
            </a:r>
            <a:endParaRPr lang="en-US" sz="2200" dirty="0">
              <a:latin typeface="Times New Roman" pitchFamily="18" charset="0"/>
              <a:cs typeface="Times New Roman" pitchFamily="18" charset="0"/>
            </a:endParaRPr>
          </a:p>
          <a:p>
            <a:pPr marL="0" indent="0">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533400" y="533400"/>
            <a:ext cx="7924800" cy="563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8534400" cy="5821363"/>
          </a:xfrm>
        </p:spPr>
        <p:txBody>
          <a:bodyPr/>
          <a:lstStyle/>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375" t="26426" r="4306" b="12101"/>
          <a:stretch/>
        </p:blipFill>
        <p:spPr bwMode="auto">
          <a:xfrm>
            <a:off x="685800" y="381000"/>
            <a:ext cx="785466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Conceptual Background of the Domain Problem</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p:cNvSpPr>
            <a:spLocks noGrp="1"/>
          </p:cNvSpPr>
          <p:nvPr>
            <p:ph idx="1"/>
          </p:nvPr>
        </p:nvSpPr>
        <p:spPr/>
        <p:txBody>
          <a:bodyPr>
            <a:normAutofit/>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In real estate the value of property usually increases with time as seen in many countries. One of the causes for this is due to rising population.</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value of property also depends on the proximity of the property, its size its neighbourhood and audience for which the property is subjected to be sold. For example if audience is mainly concerned of commercial purpose. Then the property which is located in densely populated area will be sold very fast and at high prices compared to the one located at remote place. Similarly if audience is concerned only on living place then property with less dense area having large area with all services will be sold at higher prices.</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company is looking at prospective properties to buy houses to enter the market. We are required to build a model using Machine Learning in order to predict the actual value of the prospective properties and decide whether to invest in them or not.</a:t>
            </a:r>
            <a:endParaRPr lang="en-IN" sz="1800" dirty="0">
              <a:effectLst/>
              <a:latin typeface="Times New Roman" panose="02020603050405020304" pitchFamily="18" charset="0"/>
              <a:ea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498</TotalTime>
  <Words>1616</Words>
  <Application>Microsoft Office PowerPoint</Application>
  <PresentationFormat>On-screen Show (4:3)</PresentationFormat>
  <Paragraphs>199</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HOUSING PROJECT  </vt:lpstr>
      <vt:lpstr>INTRODUCTION</vt:lpstr>
      <vt:lpstr>PowerPoint Presentation</vt:lpstr>
      <vt:lpstr>PROBLEM  STATEMENT</vt:lpstr>
      <vt:lpstr>PowerPoint Presentation</vt:lpstr>
      <vt:lpstr>Data Sources </vt:lpstr>
      <vt:lpstr>PowerPoint Presentation</vt:lpstr>
      <vt:lpstr>PowerPoint Presentation</vt:lpstr>
      <vt:lpstr>Conceptual Background of the Domain Problem </vt:lpstr>
      <vt:lpstr>Motivation for the Problem Undertaken </vt:lpstr>
      <vt:lpstr>HARDWARE AND SOFTWARE REQUIREMENTS AND TOOLS USED</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Reduce  the skewness </vt:lpstr>
      <vt:lpstr>  MODELS USED </vt:lpstr>
      <vt:lpstr>Testing of Identified Approaches (Algorithms) </vt:lpstr>
      <vt:lpstr> Evaluate selected models </vt:lpstr>
      <vt:lpstr>2.Random Forest Regressor </vt:lpstr>
      <vt:lpstr>3. Decision Tree </vt:lpstr>
      <vt:lpstr>4.SVR</vt:lpstr>
      <vt:lpstr>5.Gradient Boosting Regressor</vt:lpstr>
      <vt:lpstr>Hyper parameter tuning </vt:lpstr>
      <vt:lpstr>PowerPoint Presentation</vt:lpstr>
      <vt:lpstr>PowerPoint Presentation</vt:lpstr>
      <vt:lpstr>MAJOR FINDINGS</vt:lpstr>
      <vt:lpstr>Conclusion</vt:lpstr>
      <vt:lpstr>Limitations and Scope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Hi</cp:lastModifiedBy>
  <cp:revision>32</cp:revision>
  <dcterms:created xsi:type="dcterms:W3CDTF">2021-05-22T13:42:32Z</dcterms:created>
  <dcterms:modified xsi:type="dcterms:W3CDTF">2022-06-24T04:36:26Z</dcterms:modified>
</cp:coreProperties>
</file>