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1" r:id="rId4"/>
    <p:sldId id="259" r:id="rId5"/>
    <p:sldId id="260" r:id="rId6"/>
    <p:sldId id="262" r:id="rId7"/>
    <p:sldId id="263" r:id="rId8"/>
    <p:sldId id="264" r:id="rId9"/>
    <p:sldId id="268" r:id="rId10"/>
    <p:sldId id="267" r:id="rId11"/>
    <p:sldId id="265"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08A89-7339-43F3-A876-3447C48D2194}" v="1" dt="2021-02-21T16:41:49.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62" d="100"/>
          <a:sy n="62" d="100"/>
        </p:scale>
        <p:origin x="48"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i Hovale" userId="15057608d199edcf" providerId="LiveId" clId="{79408A89-7339-43F3-A876-3447C48D2194}"/>
    <pc:docChg chg="undo custSel addSld modSld sldOrd">
      <pc:chgData name="Vani Hovale" userId="15057608d199edcf" providerId="LiveId" clId="{79408A89-7339-43F3-A876-3447C48D2194}" dt="2021-02-22T13:47:26.515" v="446" actId="22"/>
      <pc:docMkLst>
        <pc:docMk/>
      </pc:docMkLst>
      <pc:sldChg chg="modSp new mod">
        <pc:chgData name="Vani Hovale" userId="15057608d199edcf" providerId="LiveId" clId="{79408A89-7339-43F3-A876-3447C48D2194}" dt="2021-02-21T16:26:52.822" v="194" actId="255"/>
        <pc:sldMkLst>
          <pc:docMk/>
          <pc:sldMk cId="2494112940" sldId="262"/>
        </pc:sldMkLst>
        <pc:spChg chg="mod">
          <ac:chgData name="Vani Hovale" userId="15057608d199edcf" providerId="LiveId" clId="{79408A89-7339-43F3-A876-3447C48D2194}" dt="2021-02-21T16:25:03.649" v="181" actId="20577"/>
          <ac:spMkLst>
            <pc:docMk/>
            <pc:sldMk cId="2494112940" sldId="262"/>
            <ac:spMk id="2" creationId="{45A58994-1758-48B8-9526-C62EBF4AF23B}"/>
          </ac:spMkLst>
        </pc:spChg>
        <pc:spChg chg="mod">
          <ac:chgData name="Vani Hovale" userId="15057608d199edcf" providerId="LiveId" clId="{79408A89-7339-43F3-A876-3447C48D2194}" dt="2021-02-21T16:26:52.822" v="194" actId="255"/>
          <ac:spMkLst>
            <pc:docMk/>
            <pc:sldMk cId="2494112940" sldId="262"/>
            <ac:spMk id="3" creationId="{4E4B1E05-0102-4EC6-9309-9756573D7FA5}"/>
          </ac:spMkLst>
        </pc:spChg>
      </pc:sldChg>
      <pc:sldChg chg="modSp new mod ord">
        <pc:chgData name="Vani Hovale" userId="15057608d199edcf" providerId="LiveId" clId="{79408A89-7339-43F3-A876-3447C48D2194}" dt="2021-02-21T16:39:31.272" v="428" actId="20577"/>
        <pc:sldMkLst>
          <pc:docMk/>
          <pc:sldMk cId="1321843548" sldId="263"/>
        </pc:sldMkLst>
        <pc:spChg chg="mod">
          <ac:chgData name="Vani Hovale" userId="15057608d199edcf" providerId="LiveId" clId="{79408A89-7339-43F3-A876-3447C48D2194}" dt="2021-02-21T16:38:51.268" v="410" actId="21"/>
          <ac:spMkLst>
            <pc:docMk/>
            <pc:sldMk cId="1321843548" sldId="263"/>
            <ac:spMk id="2" creationId="{B1075AD1-6056-4241-9B3C-F565F8D6B4BD}"/>
          </ac:spMkLst>
        </pc:spChg>
        <pc:spChg chg="mod">
          <ac:chgData name="Vani Hovale" userId="15057608d199edcf" providerId="LiveId" clId="{79408A89-7339-43F3-A876-3447C48D2194}" dt="2021-02-21T16:39:31.272" v="428" actId="20577"/>
          <ac:spMkLst>
            <pc:docMk/>
            <pc:sldMk cId="1321843548" sldId="263"/>
            <ac:spMk id="3" creationId="{9196E31A-71E7-4685-8A7A-C4D0A9E8E5CC}"/>
          </ac:spMkLst>
        </pc:spChg>
      </pc:sldChg>
      <pc:sldChg chg="modSp new mod">
        <pc:chgData name="Vani Hovale" userId="15057608d199edcf" providerId="LiveId" clId="{79408A89-7339-43F3-A876-3447C48D2194}" dt="2021-02-21T16:37:58.211" v="409" actId="20577"/>
        <pc:sldMkLst>
          <pc:docMk/>
          <pc:sldMk cId="1852781380" sldId="264"/>
        </pc:sldMkLst>
        <pc:spChg chg="mod">
          <ac:chgData name="Vani Hovale" userId="15057608d199edcf" providerId="LiveId" clId="{79408A89-7339-43F3-A876-3447C48D2194}" dt="2021-02-21T16:37:47.159" v="404" actId="20577"/>
          <ac:spMkLst>
            <pc:docMk/>
            <pc:sldMk cId="1852781380" sldId="264"/>
            <ac:spMk id="2" creationId="{E23D27CF-7549-4449-A4DA-50893D3755D2}"/>
          </ac:spMkLst>
        </pc:spChg>
        <pc:spChg chg="mod">
          <ac:chgData name="Vani Hovale" userId="15057608d199edcf" providerId="LiveId" clId="{79408A89-7339-43F3-A876-3447C48D2194}" dt="2021-02-21T16:37:58.211" v="409" actId="20577"/>
          <ac:spMkLst>
            <pc:docMk/>
            <pc:sldMk cId="1852781380" sldId="264"/>
            <ac:spMk id="3" creationId="{4D911D88-5E39-46DE-9F94-D294BD64BA32}"/>
          </ac:spMkLst>
        </pc:spChg>
      </pc:sldChg>
      <pc:sldChg chg="modSp new mod ord">
        <pc:chgData name="Vani Hovale" userId="15057608d199edcf" providerId="LiveId" clId="{79408A89-7339-43F3-A876-3447C48D2194}" dt="2021-02-21T16:37:12.358" v="394" actId="20577"/>
        <pc:sldMkLst>
          <pc:docMk/>
          <pc:sldMk cId="381608878" sldId="265"/>
        </pc:sldMkLst>
        <pc:spChg chg="mod">
          <ac:chgData name="Vani Hovale" userId="15057608d199edcf" providerId="LiveId" clId="{79408A89-7339-43F3-A876-3447C48D2194}" dt="2021-02-21T16:37:05.272" v="389" actId="20577"/>
          <ac:spMkLst>
            <pc:docMk/>
            <pc:sldMk cId="381608878" sldId="265"/>
            <ac:spMk id="2" creationId="{DED53A13-73B2-45CF-AD17-755DC44AED5B}"/>
          </ac:spMkLst>
        </pc:spChg>
        <pc:spChg chg="mod">
          <ac:chgData name="Vani Hovale" userId="15057608d199edcf" providerId="LiveId" clId="{79408A89-7339-43F3-A876-3447C48D2194}" dt="2021-02-21T16:37:12.358" v="394" actId="20577"/>
          <ac:spMkLst>
            <pc:docMk/>
            <pc:sldMk cId="381608878" sldId="265"/>
            <ac:spMk id="3" creationId="{62D9AAA5-8045-433C-8178-388AAEFDB954}"/>
          </ac:spMkLst>
        </pc:spChg>
      </pc:sldChg>
      <pc:sldChg chg="modSp new mod">
        <pc:chgData name="Vani Hovale" userId="15057608d199edcf" providerId="LiveId" clId="{79408A89-7339-43F3-A876-3447C48D2194}" dt="2021-02-21T16:39:54.352" v="429" actId="33524"/>
        <pc:sldMkLst>
          <pc:docMk/>
          <pc:sldMk cId="1039308527" sldId="266"/>
        </pc:sldMkLst>
        <pc:spChg chg="mod">
          <ac:chgData name="Vani Hovale" userId="15057608d199edcf" providerId="LiveId" clId="{79408A89-7339-43F3-A876-3447C48D2194}" dt="2021-02-21T16:37:23.268" v="398" actId="20577"/>
          <ac:spMkLst>
            <pc:docMk/>
            <pc:sldMk cId="1039308527" sldId="266"/>
            <ac:spMk id="2" creationId="{01A03917-E7E8-41C7-B8E3-78F1FDD55146}"/>
          </ac:spMkLst>
        </pc:spChg>
        <pc:spChg chg="mod">
          <ac:chgData name="Vani Hovale" userId="15057608d199edcf" providerId="LiveId" clId="{79408A89-7339-43F3-A876-3447C48D2194}" dt="2021-02-21T16:39:54.352" v="429" actId="33524"/>
          <ac:spMkLst>
            <pc:docMk/>
            <pc:sldMk cId="1039308527" sldId="266"/>
            <ac:spMk id="3" creationId="{A7D8A717-0E48-410B-A17F-88180C4F110D}"/>
          </ac:spMkLst>
        </pc:spChg>
      </pc:sldChg>
      <pc:sldChg chg="addSp delSp modSp new mod ord modClrScheme chgLayout">
        <pc:chgData name="Vani Hovale" userId="15057608d199edcf" providerId="LiveId" clId="{79408A89-7339-43F3-A876-3447C48D2194}" dt="2021-02-21T17:27:40.205" v="444" actId="21"/>
        <pc:sldMkLst>
          <pc:docMk/>
          <pc:sldMk cId="471748693" sldId="267"/>
        </pc:sldMkLst>
        <pc:spChg chg="del">
          <ac:chgData name="Vani Hovale" userId="15057608d199edcf" providerId="LiveId" clId="{79408A89-7339-43F3-A876-3447C48D2194}" dt="2021-02-21T16:41:54.794" v="432" actId="26606"/>
          <ac:spMkLst>
            <pc:docMk/>
            <pc:sldMk cId="471748693" sldId="267"/>
            <ac:spMk id="2" creationId="{98C9B4E5-30CF-4DA3-9BB5-9CF9C83B89DF}"/>
          </ac:spMkLst>
        </pc:spChg>
        <pc:spChg chg="del">
          <ac:chgData name="Vani Hovale" userId="15057608d199edcf" providerId="LiveId" clId="{79408A89-7339-43F3-A876-3447C48D2194}" dt="2021-02-21T16:41:49.354" v="431"/>
          <ac:spMkLst>
            <pc:docMk/>
            <pc:sldMk cId="471748693" sldId="267"/>
            <ac:spMk id="3" creationId="{4B87AB87-BC6B-42E7-BE52-A02E7CF969E6}"/>
          </ac:spMkLst>
        </pc:spChg>
        <pc:spChg chg="add mod">
          <ac:chgData name="Vani Hovale" userId="15057608d199edcf" providerId="LiveId" clId="{79408A89-7339-43F3-A876-3447C48D2194}" dt="2021-02-21T16:41:54.794" v="432" actId="26606"/>
          <ac:spMkLst>
            <pc:docMk/>
            <pc:sldMk cId="471748693" sldId="267"/>
            <ac:spMk id="71" creationId="{33491B63-4816-4CD1-827D-36A30260301B}"/>
          </ac:spMkLst>
        </pc:spChg>
        <pc:spChg chg="add mod">
          <ac:chgData name="Vani Hovale" userId="15057608d199edcf" providerId="LiveId" clId="{79408A89-7339-43F3-A876-3447C48D2194}" dt="2021-02-21T16:41:54.794" v="432" actId="26606"/>
          <ac:spMkLst>
            <pc:docMk/>
            <pc:sldMk cId="471748693" sldId="267"/>
            <ac:spMk id="73" creationId="{322F0613-859B-40D3-A3CA-7D41047E05B1}"/>
          </ac:spMkLst>
        </pc:spChg>
        <pc:picChg chg="add del mod">
          <ac:chgData name="Vani Hovale" userId="15057608d199edcf" providerId="LiveId" clId="{79408A89-7339-43F3-A876-3447C48D2194}" dt="2021-02-21T17:27:40.205" v="444" actId="21"/>
          <ac:picMkLst>
            <pc:docMk/>
            <pc:sldMk cId="471748693" sldId="267"/>
            <ac:picMk id="5" creationId="{29E1C7D3-B18D-4FB7-819F-BC88802F527A}"/>
          </ac:picMkLst>
        </pc:picChg>
        <pc:picChg chg="add mod">
          <ac:chgData name="Vani Hovale" userId="15057608d199edcf" providerId="LiveId" clId="{79408A89-7339-43F3-A876-3447C48D2194}" dt="2021-02-21T17:20:17.278" v="441" actId="1076"/>
          <ac:picMkLst>
            <pc:docMk/>
            <pc:sldMk cId="471748693" sldId="267"/>
            <ac:picMk id="1026" creationId="{6E0DEB16-D78F-4005-9BA5-E81E6659EA5C}"/>
          </ac:picMkLst>
        </pc:picChg>
      </pc:sldChg>
      <pc:sldChg chg="new">
        <pc:chgData name="Vani Hovale" userId="15057608d199edcf" providerId="LiveId" clId="{79408A89-7339-43F3-A876-3447C48D2194}" dt="2021-02-21T17:12:25.160" v="438" actId="680"/>
        <pc:sldMkLst>
          <pc:docMk/>
          <pc:sldMk cId="3367605433" sldId="268"/>
        </pc:sldMkLst>
      </pc:sldChg>
      <pc:sldChg chg="addSp delSp modSp new mod">
        <pc:chgData name="Vani Hovale" userId="15057608d199edcf" providerId="LiveId" clId="{79408A89-7339-43F3-A876-3447C48D2194}" dt="2021-02-22T13:47:26.515" v="446" actId="22"/>
        <pc:sldMkLst>
          <pc:docMk/>
          <pc:sldMk cId="546936502" sldId="269"/>
        </pc:sldMkLst>
        <pc:spChg chg="del">
          <ac:chgData name="Vani Hovale" userId="15057608d199edcf" providerId="LiveId" clId="{79408A89-7339-43F3-A876-3447C48D2194}" dt="2021-02-22T13:47:26.515" v="446" actId="22"/>
          <ac:spMkLst>
            <pc:docMk/>
            <pc:sldMk cId="546936502" sldId="269"/>
            <ac:spMk id="3" creationId="{BD98D403-4227-4F60-9F79-BB1B6BFA1303}"/>
          </ac:spMkLst>
        </pc:spChg>
        <pc:picChg chg="add mod ord">
          <ac:chgData name="Vani Hovale" userId="15057608d199edcf" providerId="LiveId" clId="{79408A89-7339-43F3-A876-3447C48D2194}" dt="2021-02-22T13:47:26.515" v="446" actId="22"/>
          <ac:picMkLst>
            <pc:docMk/>
            <pc:sldMk cId="546936502" sldId="269"/>
            <ac:picMk id="5" creationId="{83969E6F-4FDD-4620-99C5-9F1F5E502FE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643466" y="786383"/>
            <a:ext cx="3517567" cy="2093975"/>
          </a:xfrm>
        </p:spPr>
        <p:txBody>
          <a:bodyPr anchor="b">
            <a:normAutofit/>
          </a:bodyPr>
          <a:lstStyle/>
          <a:p>
            <a:r>
              <a:rPr lang="en-US" dirty="0"/>
              <a:t>Twitter Data Analysis</a:t>
            </a:r>
            <a:endParaRPr lang="en-US"/>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13557" r="1" b="26158"/>
          <a:stretch/>
        </p:blipFill>
        <p:spPr>
          <a:xfrm>
            <a:off x="5458984" y="812799"/>
            <a:ext cx="5928344" cy="5294757"/>
          </a:xfrm>
          <a:prstGeom prst="rect">
            <a:avLst/>
          </a:prstGeom>
          <a:noFill/>
        </p:spPr>
      </p:pic>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643465" y="3043050"/>
            <a:ext cx="3517567" cy="3064505"/>
          </a:xfrm>
        </p:spPr>
        <p:txBody>
          <a:bodyPr>
            <a:normAutofit/>
          </a:bodyPr>
          <a:lstStyle/>
          <a:p>
            <a:r>
              <a:rPr lang="en-US"/>
              <a:t>Team Skyler, </a:t>
            </a:r>
            <a:r>
              <a:rPr lang="en-US" err="1"/>
              <a:t>heydan</a:t>
            </a:r>
            <a:r>
              <a:rPr lang="en-US"/>
              <a:t>, </a:t>
            </a:r>
            <a:r>
              <a:rPr lang="en-US" err="1"/>
              <a:t>xia</a:t>
            </a:r>
            <a:r>
              <a:rPr lang="en-US"/>
              <a:t> and </a:t>
            </a:r>
            <a:r>
              <a:rPr lang="en-US" err="1"/>
              <a:t>vani</a:t>
            </a:r>
            <a:endParaRPr lang="en-US"/>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33491B63-4816-4CD1-827D-36A30260301B}"/>
              </a:ext>
            </a:extLst>
          </p:cNvPr>
          <p:cNvSpPr>
            <a:spLocks noGrp="1"/>
          </p:cNvSpPr>
          <p:nvPr>
            <p:ph type="title"/>
          </p:nvPr>
        </p:nvSpPr>
        <p:spPr>
          <a:xfrm>
            <a:off x="643466" y="786383"/>
            <a:ext cx="3517567" cy="2093975"/>
          </a:xfrm>
        </p:spPr>
        <p:txBody>
          <a:bodyPr/>
          <a:lstStyle/>
          <a:p>
            <a:endParaRPr lang="en-US" dirty="0"/>
          </a:p>
        </p:txBody>
      </p:sp>
      <p:pic>
        <p:nvPicPr>
          <p:cNvPr id="1026" name="Picture 2" descr="Chart, bar chart&#10;&#10;Description automatically generated">
            <a:extLst>
              <a:ext uri="{FF2B5EF4-FFF2-40B4-BE49-F238E27FC236}">
                <a16:creationId xmlns:a16="http://schemas.microsoft.com/office/drawing/2014/main" id="{6E0DEB16-D78F-4005-9BA5-E81E6659EA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54867"/>
            <a:ext cx="5928344" cy="355700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3" name="Text Placeholder 3">
            <a:extLst>
              <a:ext uri="{FF2B5EF4-FFF2-40B4-BE49-F238E27FC236}">
                <a16:creationId xmlns:a16="http://schemas.microsoft.com/office/drawing/2014/main" id="{322F0613-859B-40D3-A3CA-7D41047E05B1}"/>
              </a:ext>
            </a:extLst>
          </p:cNvPr>
          <p:cNvSpPr>
            <a:spLocks noGrp="1"/>
          </p:cNvSpPr>
          <p:nvPr>
            <p:ph type="body" sz="half" idx="2"/>
          </p:nvPr>
        </p:nvSpPr>
        <p:spPr>
          <a:xfrm>
            <a:off x="643465" y="3043050"/>
            <a:ext cx="3517567" cy="3064505"/>
          </a:xfrm>
        </p:spPr>
        <p:txBody>
          <a:bodyPr/>
          <a:lstStyle/>
          <a:p>
            <a:endParaRPr lang="en-US"/>
          </a:p>
        </p:txBody>
      </p:sp>
    </p:spTree>
    <p:extLst>
      <p:ext uri="{BB962C8B-B14F-4D97-AF65-F5344CB8AC3E}">
        <p14:creationId xmlns:p14="http://schemas.microsoft.com/office/powerpoint/2010/main" val="47174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3A13-73B2-45CF-AD17-755DC44AED5B}"/>
              </a:ext>
            </a:extLst>
          </p:cNvPr>
          <p:cNvSpPr>
            <a:spLocks noGrp="1"/>
          </p:cNvSpPr>
          <p:nvPr>
            <p:ph type="title"/>
          </p:nvPr>
        </p:nvSpPr>
        <p:spPr/>
        <p:txBody>
          <a:bodyPr/>
          <a:lstStyle/>
          <a:p>
            <a:r>
              <a:rPr lang="en-US" dirty="0"/>
              <a:t> ‘meme-stocks’</a:t>
            </a:r>
          </a:p>
        </p:txBody>
      </p:sp>
      <p:sp>
        <p:nvSpPr>
          <p:cNvPr id="3" name="Content Placeholder 2">
            <a:extLst>
              <a:ext uri="{FF2B5EF4-FFF2-40B4-BE49-F238E27FC236}">
                <a16:creationId xmlns:a16="http://schemas.microsoft.com/office/drawing/2014/main" id="{62D9AAA5-8045-433C-8178-388AAEFDB954}"/>
              </a:ext>
            </a:extLst>
          </p:cNvPr>
          <p:cNvSpPr>
            <a:spLocks noGrp="1"/>
          </p:cNvSpPr>
          <p:nvPr>
            <p:ph idx="1"/>
          </p:nvPr>
        </p:nvSpPr>
        <p:spPr/>
        <p:txBody>
          <a:bodyPr/>
          <a:lstStyle/>
          <a:p>
            <a:r>
              <a:rPr lang="en-US" sz="4000" b="0" i="0" dirty="0">
                <a:solidFill>
                  <a:srgbClr val="24292E"/>
                </a:solidFill>
                <a:effectLst/>
                <a:latin typeface="-apple-system"/>
              </a:rPr>
              <a:t>Q4.How do other ‘meme-stocks’ such as $GME &amp; $AMC compare with $DOGE? What languages do most people use to talk about meme stocks?</a:t>
            </a:r>
          </a:p>
          <a:p>
            <a:endParaRPr lang="en-US" dirty="0"/>
          </a:p>
        </p:txBody>
      </p:sp>
    </p:spTree>
    <p:extLst>
      <p:ext uri="{BB962C8B-B14F-4D97-AF65-F5344CB8AC3E}">
        <p14:creationId xmlns:p14="http://schemas.microsoft.com/office/powerpoint/2010/main" val="38160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3917-E7E8-41C7-B8E3-78F1FDD55146}"/>
              </a:ext>
            </a:extLst>
          </p:cNvPr>
          <p:cNvSpPr>
            <a:spLocks noGrp="1"/>
          </p:cNvSpPr>
          <p:nvPr>
            <p:ph type="title"/>
          </p:nvPr>
        </p:nvSpPr>
        <p:spPr/>
        <p:txBody>
          <a:bodyPr/>
          <a:lstStyle/>
          <a:p>
            <a:r>
              <a:rPr lang="en-US" dirty="0"/>
              <a:t> Most Active Hours</a:t>
            </a:r>
          </a:p>
        </p:txBody>
      </p:sp>
      <p:sp>
        <p:nvSpPr>
          <p:cNvPr id="3" name="Content Placeholder 2">
            <a:extLst>
              <a:ext uri="{FF2B5EF4-FFF2-40B4-BE49-F238E27FC236}">
                <a16:creationId xmlns:a16="http://schemas.microsoft.com/office/drawing/2014/main" id="{A7D8A717-0E48-410B-A17F-88180C4F110D}"/>
              </a:ext>
            </a:extLst>
          </p:cNvPr>
          <p:cNvSpPr>
            <a:spLocks noGrp="1"/>
          </p:cNvSpPr>
          <p:nvPr>
            <p:ph idx="1"/>
          </p:nvPr>
        </p:nvSpPr>
        <p:spPr/>
        <p:txBody>
          <a:bodyPr/>
          <a:lstStyle/>
          <a:p>
            <a:r>
              <a:rPr lang="en-US" sz="4000" b="0" i="0" dirty="0">
                <a:solidFill>
                  <a:srgbClr val="24292E"/>
                </a:solidFill>
                <a:effectLst/>
                <a:latin typeface="-apple-system"/>
              </a:rPr>
              <a:t>Q5.What time of day is relatively most popular in regard to these crypto assets?</a:t>
            </a:r>
          </a:p>
          <a:p>
            <a:endParaRPr lang="en-US" dirty="0"/>
          </a:p>
        </p:txBody>
      </p:sp>
    </p:spTree>
    <p:extLst>
      <p:ext uri="{BB962C8B-B14F-4D97-AF65-F5344CB8AC3E}">
        <p14:creationId xmlns:p14="http://schemas.microsoft.com/office/powerpoint/2010/main" val="1039308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171A-D34D-4304-AB80-46203307F08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3969E6F-4FDD-4620-99C5-9F1F5E502FED}"/>
              </a:ext>
            </a:extLst>
          </p:cNvPr>
          <p:cNvPicPr>
            <a:picLocks noGrp="1" noChangeAspect="1"/>
          </p:cNvPicPr>
          <p:nvPr>
            <p:ph idx="1"/>
          </p:nvPr>
        </p:nvPicPr>
        <p:blipFill>
          <a:blip r:embed="rId2"/>
          <a:stretch>
            <a:fillRect/>
          </a:stretch>
        </p:blipFill>
        <p:spPr>
          <a:xfrm>
            <a:off x="1096963" y="2288341"/>
            <a:ext cx="10058400" cy="3400506"/>
          </a:xfrm>
        </p:spPr>
      </p:pic>
    </p:spTree>
    <p:extLst>
      <p:ext uri="{BB962C8B-B14F-4D97-AF65-F5344CB8AC3E}">
        <p14:creationId xmlns:p14="http://schemas.microsoft.com/office/powerpoint/2010/main" val="54693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r>
              <a:rPr lang="en-US" sz="2800" b="1" i="0" dirty="0">
                <a:solidFill>
                  <a:srgbClr val="24292E"/>
                </a:solidFill>
                <a:effectLst/>
                <a:latin typeface="-apple-system"/>
              </a:rPr>
              <a:t>Group 5 Project 2</a:t>
            </a:r>
            <a:br>
              <a:rPr lang="en-US" sz="2800" b="1" i="0" dirty="0">
                <a:solidFill>
                  <a:srgbClr val="24292E"/>
                </a:solidFill>
                <a:effectLst/>
                <a:latin typeface="-apple-system"/>
              </a:rPr>
            </a:br>
            <a:r>
              <a:rPr lang="en-US" sz="2800" b="1" i="0" dirty="0">
                <a:solidFill>
                  <a:srgbClr val="24292E"/>
                </a:solidFill>
                <a:effectLst/>
                <a:latin typeface="-apple-system"/>
              </a:rPr>
              <a:t>Questions to Answer</a:t>
            </a:r>
            <a:br>
              <a:rPr lang="en-US" sz="2800" b="1" i="0" dirty="0">
                <a:solidFill>
                  <a:srgbClr val="24292E"/>
                </a:solidFill>
                <a:effectLst/>
                <a:latin typeface="-apple-system"/>
              </a:rPr>
            </a:br>
            <a:r>
              <a:rPr lang="en-US" sz="2800" b="0" i="0" dirty="0">
                <a:solidFill>
                  <a:srgbClr val="24292E"/>
                </a:solidFill>
                <a:effectLst/>
                <a:latin typeface="-apple-system"/>
              </a:rPr>
              <a:t>The principal focus is to understand the impact Twitter has on the financial market, specifically cryptocurrencies. Different trends amongst the most popular crypto assets are analyzed and underlying correlations are determined. Specific attention is paid to high profile figures joining in on the crypto tweeting action, and the impact they have on the trends overall.</a:t>
            </a:r>
            <a:br>
              <a:rPr lang="en-US" sz="2800" b="0" i="0" dirty="0">
                <a:solidFill>
                  <a:srgbClr val="24292E"/>
                </a:solidFill>
                <a:effectLst/>
                <a:latin typeface="-apple-system"/>
              </a:rPr>
            </a:br>
            <a:br>
              <a:rPr lang="en-US" sz="2800" b="0" i="0" dirty="0">
                <a:solidFill>
                  <a:srgbClr val="24292E"/>
                </a:solidFill>
                <a:effectLst/>
                <a:latin typeface="-apple-system"/>
              </a:rPr>
            </a:br>
            <a:r>
              <a:rPr lang="en-US" sz="2800" b="1" i="0" dirty="0" err="1">
                <a:solidFill>
                  <a:srgbClr val="24292E"/>
                </a:solidFill>
                <a:effectLst/>
                <a:latin typeface="-apple-system"/>
              </a:rPr>
              <a:t>To-DO</a:t>
            </a:r>
            <a:endParaRPr lang="en-US" sz="2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pitch</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4D6F-9F59-4E12-A5B3-FC3A72C6B93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6F13DD9-49AC-46C4-B31F-01D8A3844E4B}"/>
              </a:ext>
            </a:extLst>
          </p:cNvPr>
          <p:cNvSpPr>
            <a:spLocks noGrp="1"/>
          </p:cNvSpPr>
          <p:nvPr>
            <p:ph idx="1"/>
          </p:nvPr>
        </p:nvSpPr>
        <p:spPr/>
        <p:txBody>
          <a:bodyPr/>
          <a:lstStyle/>
          <a:p>
            <a:pPr algn="l">
              <a:buFont typeface="+mj-lt"/>
              <a:buAutoNum type="arabicPeriod"/>
            </a:pPr>
            <a:r>
              <a:rPr lang="en-US" b="0" i="0" dirty="0">
                <a:solidFill>
                  <a:srgbClr val="24292E"/>
                </a:solidFill>
                <a:effectLst/>
                <a:latin typeface="-apple-system"/>
              </a:rPr>
              <a:t>When Dogecoin is trending on Twitter, is Bitcoin also trending; if so, how correlated are they? If not, what is their relationship?</a:t>
            </a:r>
          </a:p>
          <a:p>
            <a:pPr algn="l">
              <a:buFont typeface="+mj-lt"/>
              <a:buAutoNum type="arabicPeriod"/>
            </a:pPr>
            <a:r>
              <a:rPr lang="en-US" b="0" i="0" dirty="0">
                <a:solidFill>
                  <a:srgbClr val="24292E"/>
                </a:solidFill>
                <a:effectLst/>
                <a:latin typeface="-apple-system"/>
              </a:rPr>
              <a:t>When a high-profile public figure tweets about a certain crypto, such as Elon Musk with Dogecoin, what is the impact on its stock value? (he tweets about it a lot)</a:t>
            </a:r>
          </a:p>
          <a:p>
            <a:pPr algn="l">
              <a:buFont typeface="+mj-lt"/>
              <a:buAutoNum type="arabicPeriod"/>
            </a:pPr>
            <a:r>
              <a:rPr lang="en-US" b="0" i="0" dirty="0">
                <a:solidFill>
                  <a:srgbClr val="24292E"/>
                </a:solidFill>
                <a:effectLst/>
                <a:latin typeface="-apple-system"/>
              </a:rPr>
              <a:t>How often are public figure tweets about crypto retweeted relative to other tweets? Technology</a:t>
            </a:r>
          </a:p>
          <a:p>
            <a:pPr algn="l">
              <a:buFont typeface="+mj-lt"/>
              <a:buAutoNum type="arabicPeriod"/>
            </a:pPr>
            <a:r>
              <a:rPr lang="en-US" b="0" i="0" dirty="0">
                <a:solidFill>
                  <a:srgbClr val="24292E"/>
                </a:solidFill>
                <a:effectLst/>
                <a:latin typeface="-apple-system"/>
              </a:rPr>
              <a:t>How do other ‘meme-stocks’ such as $GME &amp; $AMC compare with $DOGE? What languages do most people use to talk about meme stocks?</a:t>
            </a:r>
          </a:p>
          <a:p>
            <a:pPr algn="l">
              <a:buFont typeface="+mj-lt"/>
              <a:buAutoNum type="arabicPeriod"/>
            </a:pPr>
            <a:r>
              <a:rPr lang="en-US" b="0" i="0" dirty="0">
                <a:solidFill>
                  <a:srgbClr val="24292E"/>
                </a:solidFill>
                <a:effectLst/>
                <a:latin typeface="-apple-system"/>
              </a:rPr>
              <a:t>What time of day is relatively most popular in regards to these crypto assets?</a:t>
            </a:r>
          </a:p>
          <a:p>
            <a:endParaRPr lang="en-US" dirty="0"/>
          </a:p>
        </p:txBody>
      </p:sp>
    </p:spTree>
    <p:extLst>
      <p:ext uri="{BB962C8B-B14F-4D97-AF65-F5344CB8AC3E}">
        <p14:creationId xmlns:p14="http://schemas.microsoft.com/office/powerpoint/2010/main" val="102851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6E34-33B2-4D5E-820A-0FC901B3CAF3}"/>
              </a:ext>
            </a:extLst>
          </p:cNvPr>
          <p:cNvSpPr>
            <a:spLocks noGrp="1"/>
          </p:cNvSpPr>
          <p:nvPr>
            <p:ph type="title"/>
          </p:nvPr>
        </p:nvSpPr>
        <p:spPr/>
        <p:txBody>
          <a:bodyPr/>
          <a:lstStyle/>
          <a:p>
            <a:r>
              <a:rPr lang="en-US" sz="4800" dirty="0" err="1">
                <a:solidFill>
                  <a:srgbClr val="24292E"/>
                </a:solidFill>
                <a:latin typeface="-apple-system"/>
              </a:rPr>
              <a:t>Todo</a:t>
            </a:r>
            <a:br>
              <a:rPr lang="en-US" dirty="0"/>
            </a:br>
            <a:endParaRPr lang="en-US" dirty="0"/>
          </a:p>
        </p:txBody>
      </p:sp>
      <p:sp>
        <p:nvSpPr>
          <p:cNvPr id="3" name="Content Placeholder 2">
            <a:extLst>
              <a:ext uri="{FF2B5EF4-FFF2-40B4-BE49-F238E27FC236}">
                <a16:creationId xmlns:a16="http://schemas.microsoft.com/office/drawing/2014/main" id="{D4FFB8CC-0367-47B1-B52C-3DA2AD040140}"/>
              </a:ext>
            </a:extLst>
          </p:cNvPr>
          <p:cNvSpPr>
            <a:spLocks noGrp="1"/>
          </p:cNvSpPr>
          <p:nvPr>
            <p:ph idx="1"/>
          </p:nvPr>
        </p:nvSpPr>
        <p:spPr/>
        <p:txBody>
          <a:bodyPr>
            <a:normAutofit/>
          </a:bodyPr>
          <a:lstStyle/>
          <a:p>
            <a:br>
              <a:rPr lang="en-US" sz="2000" b="1" i="0" dirty="0">
                <a:solidFill>
                  <a:srgbClr val="24292E"/>
                </a:solidFill>
                <a:effectLst/>
                <a:latin typeface="-apple-system"/>
              </a:rPr>
            </a:br>
            <a:r>
              <a:rPr lang="en-US" sz="2000" b="0" i="0" dirty="0">
                <a:solidFill>
                  <a:srgbClr val="24292E"/>
                </a:solidFill>
                <a:effectLst/>
                <a:latin typeface="-apple-system"/>
              </a:rPr>
              <a:t>Develop code to gather relevant data</a:t>
            </a:r>
            <a:br>
              <a:rPr lang="en-US" sz="2000" b="0" i="0" dirty="0">
                <a:solidFill>
                  <a:srgbClr val="24292E"/>
                </a:solidFill>
                <a:effectLst/>
                <a:latin typeface="-apple-system"/>
              </a:rPr>
            </a:br>
            <a:r>
              <a:rPr lang="en-US" sz="2000" b="0" i="0" dirty="0">
                <a:solidFill>
                  <a:srgbClr val="24292E"/>
                </a:solidFill>
                <a:effectLst/>
                <a:latin typeface="-apple-system"/>
              </a:rPr>
              <a:t>Format Twitter data into </a:t>
            </a:r>
            <a:r>
              <a:rPr lang="en-US" sz="2000" b="0" i="0" dirty="0" err="1">
                <a:solidFill>
                  <a:srgbClr val="24292E"/>
                </a:solidFill>
                <a:effectLst/>
                <a:latin typeface="-apple-system"/>
              </a:rPr>
              <a:t>queryable</a:t>
            </a:r>
            <a:r>
              <a:rPr lang="en-US" sz="2000" b="0" i="0" dirty="0">
                <a:solidFill>
                  <a:srgbClr val="24292E"/>
                </a:solidFill>
                <a:effectLst/>
                <a:latin typeface="-apple-system"/>
              </a:rPr>
              <a:t> datasets using Spark</a:t>
            </a:r>
            <a:br>
              <a:rPr lang="en-US" sz="2000" b="0" i="0" dirty="0">
                <a:solidFill>
                  <a:srgbClr val="24292E"/>
                </a:solidFill>
                <a:effectLst/>
                <a:latin typeface="-apple-system"/>
              </a:rPr>
            </a:br>
            <a:r>
              <a:rPr lang="en-US" sz="2000" b="0" i="0" dirty="0">
                <a:solidFill>
                  <a:srgbClr val="24292E"/>
                </a:solidFill>
                <a:effectLst/>
                <a:latin typeface="-apple-system"/>
              </a:rPr>
              <a:t>Query the data to narrow it down into the pieces that pertain to our questions</a:t>
            </a:r>
            <a:br>
              <a:rPr lang="en-US" sz="2000" b="0" i="0" dirty="0">
                <a:solidFill>
                  <a:srgbClr val="24292E"/>
                </a:solidFill>
                <a:effectLst/>
                <a:latin typeface="-apple-system"/>
              </a:rPr>
            </a:br>
            <a:r>
              <a:rPr lang="en-US" sz="2000" b="0" i="0" dirty="0">
                <a:solidFill>
                  <a:srgbClr val="24292E"/>
                </a:solidFill>
                <a:effectLst/>
                <a:latin typeface="-apple-system"/>
              </a:rPr>
              <a:t>Analyze our results and formulate our answers from them</a:t>
            </a:r>
            <a:br>
              <a:rPr lang="en-US" sz="2000" b="0" i="0" dirty="0">
                <a:solidFill>
                  <a:srgbClr val="24292E"/>
                </a:solidFill>
                <a:effectLst/>
                <a:latin typeface="-apple-system"/>
              </a:rPr>
            </a:br>
            <a:r>
              <a:rPr lang="en-US" sz="2000" b="0" i="0" dirty="0">
                <a:solidFill>
                  <a:srgbClr val="24292E"/>
                </a:solidFill>
                <a:effectLst/>
                <a:latin typeface="-apple-system"/>
              </a:rPr>
              <a:t>Summarize answers into a presentation format</a:t>
            </a:r>
            <a:br>
              <a:rPr lang="en-US" sz="2000" b="0" i="0" dirty="0">
                <a:solidFill>
                  <a:srgbClr val="24292E"/>
                </a:solidFill>
                <a:effectLst/>
                <a:latin typeface="-apple-system"/>
              </a:rPr>
            </a:br>
            <a:r>
              <a:rPr lang="en-US" sz="2000" b="0" i="0" dirty="0">
                <a:solidFill>
                  <a:srgbClr val="24292E"/>
                </a:solidFill>
                <a:effectLst/>
                <a:latin typeface="-apple-system"/>
              </a:rPr>
              <a:t>Create the presentation</a:t>
            </a:r>
            <a:br>
              <a:rPr lang="en-US" sz="2000" b="0" i="0" dirty="0">
                <a:solidFill>
                  <a:srgbClr val="24292E"/>
                </a:solidFill>
                <a:effectLst/>
                <a:latin typeface="-apple-system"/>
              </a:rPr>
            </a:br>
            <a:endParaRPr lang="en-US" sz="2000" b="0" i="0" dirty="0">
              <a:solidFill>
                <a:srgbClr val="24292E"/>
              </a:solidFill>
              <a:effectLst/>
              <a:latin typeface="-apple-system"/>
            </a:endParaRPr>
          </a:p>
        </p:txBody>
      </p:sp>
    </p:spTree>
    <p:extLst>
      <p:ext uri="{BB962C8B-B14F-4D97-AF65-F5344CB8AC3E}">
        <p14:creationId xmlns:p14="http://schemas.microsoft.com/office/powerpoint/2010/main" val="319216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B9B5-2D3F-44CB-A47F-147C7E9A4DCB}"/>
              </a:ext>
            </a:extLst>
          </p:cNvPr>
          <p:cNvSpPr>
            <a:spLocks noGrp="1"/>
          </p:cNvSpPr>
          <p:nvPr>
            <p:ph type="title"/>
          </p:nvPr>
        </p:nvSpPr>
        <p:spPr/>
        <p:txBody>
          <a:bodyPr/>
          <a:lstStyle/>
          <a:p>
            <a:r>
              <a:rPr lang="en-US" sz="4800" b="1" i="0" dirty="0">
                <a:solidFill>
                  <a:srgbClr val="24292E"/>
                </a:solidFill>
                <a:effectLst/>
                <a:latin typeface="-apple-system"/>
              </a:rPr>
              <a:t>Technologies</a:t>
            </a:r>
            <a:endParaRPr lang="en-US" dirty="0"/>
          </a:p>
        </p:txBody>
      </p:sp>
      <p:sp>
        <p:nvSpPr>
          <p:cNvPr id="3" name="Content Placeholder 2">
            <a:extLst>
              <a:ext uri="{FF2B5EF4-FFF2-40B4-BE49-F238E27FC236}">
                <a16:creationId xmlns:a16="http://schemas.microsoft.com/office/drawing/2014/main" id="{18D460DF-5B4E-449F-9D4F-C07003F463AE}"/>
              </a:ext>
            </a:extLst>
          </p:cNvPr>
          <p:cNvSpPr>
            <a:spLocks noGrp="1"/>
          </p:cNvSpPr>
          <p:nvPr>
            <p:ph idx="1"/>
          </p:nvPr>
        </p:nvSpPr>
        <p:spPr/>
        <p:txBody>
          <a:bodyPr/>
          <a:lstStyle/>
          <a:p>
            <a:br>
              <a:rPr lang="en-US" sz="1800" b="1" i="0" dirty="0">
                <a:solidFill>
                  <a:srgbClr val="24292E"/>
                </a:solidFill>
                <a:effectLst/>
                <a:latin typeface="-apple-system"/>
              </a:rPr>
            </a:br>
            <a:r>
              <a:rPr lang="en-US" sz="1800" b="0" i="0" dirty="0">
                <a:solidFill>
                  <a:srgbClr val="24292E"/>
                </a:solidFill>
                <a:effectLst/>
                <a:latin typeface="-apple-system"/>
              </a:rPr>
              <a:t>Apache Spark 2.4.7</a:t>
            </a:r>
            <a:br>
              <a:rPr lang="en-US" sz="1800" b="0" i="0" dirty="0">
                <a:solidFill>
                  <a:srgbClr val="24292E"/>
                </a:solidFill>
                <a:effectLst/>
                <a:latin typeface="-apple-system"/>
              </a:rPr>
            </a:br>
            <a:r>
              <a:rPr lang="en-US" sz="1800" b="0" i="0" dirty="0">
                <a:solidFill>
                  <a:srgbClr val="24292E"/>
                </a:solidFill>
                <a:effectLst/>
                <a:latin typeface="-apple-system"/>
              </a:rPr>
              <a:t>Spark SQL</a:t>
            </a:r>
            <a:br>
              <a:rPr lang="en-US" sz="1800" b="0" i="0" dirty="0">
                <a:solidFill>
                  <a:srgbClr val="24292E"/>
                </a:solidFill>
                <a:effectLst/>
                <a:latin typeface="-apple-system"/>
              </a:rPr>
            </a:br>
            <a:r>
              <a:rPr lang="en-US" sz="1800" b="0" i="0" dirty="0">
                <a:solidFill>
                  <a:srgbClr val="24292E"/>
                </a:solidFill>
                <a:effectLst/>
                <a:latin typeface="-apple-system"/>
              </a:rPr>
              <a:t>YARN</a:t>
            </a:r>
            <a:br>
              <a:rPr lang="en-US" sz="1800" b="0" i="0" dirty="0">
                <a:solidFill>
                  <a:srgbClr val="24292E"/>
                </a:solidFill>
                <a:effectLst/>
                <a:latin typeface="-apple-system"/>
              </a:rPr>
            </a:br>
            <a:r>
              <a:rPr lang="en-US" sz="1800" b="0" i="0" dirty="0">
                <a:solidFill>
                  <a:srgbClr val="24292E"/>
                </a:solidFill>
                <a:effectLst/>
                <a:latin typeface="-apple-system"/>
              </a:rPr>
              <a:t>AWS</a:t>
            </a:r>
            <a:br>
              <a:rPr lang="en-US" sz="1800" b="0" i="0" dirty="0">
                <a:solidFill>
                  <a:srgbClr val="24292E"/>
                </a:solidFill>
                <a:effectLst/>
                <a:latin typeface="-apple-system"/>
              </a:rPr>
            </a:br>
            <a:r>
              <a:rPr lang="en-US" sz="1800" b="0" i="0" dirty="0">
                <a:solidFill>
                  <a:srgbClr val="24292E"/>
                </a:solidFill>
                <a:effectLst/>
                <a:latin typeface="-apple-system"/>
              </a:rPr>
              <a:t>HDFS and/or S3</a:t>
            </a:r>
            <a:br>
              <a:rPr lang="en-US" sz="1800" b="0" i="0" dirty="0">
                <a:solidFill>
                  <a:srgbClr val="24292E"/>
                </a:solidFill>
                <a:effectLst/>
                <a:latin typeface="-apple-system"/>
              </a:rPr>
            </a:br>
            <a:r>
              <a:rPr lang="en-US" sz="1800" b="0" i="0" dirty="0">
                <a:solidFill>
                  <a:srgbClr val="24292E"/>
                </a:solidFill>
                <a:effectLst/>
                <a:latin typeface="-apple-system"/>
              </a:rPr>
              <a:t>Scala 2.11.12</a:t>
            </a:r>
            <a:br>
              <a:rPr lang="en-US" sz="1800" b="0" i="0" dirty="0">
                <a:solidFill>
                  <a:srgbClr val="24292E"/>
                </a:solidFill>
                <a:effectLst/>
                <a:latin typeface="-apple-system"/>
              </a:rPr>
            </a:br>
            <a:r>
              <a:rPr lang="en-US" sz="1800" b="0" i="0" dirty="0">
                <a:solidFill>
                  <a:srgbClr val="24292E"/>
                </a:solidFill>
                <a:effectLst/>
                <a:latin typeface="-apple-system"/>
              </a:rPr>
              <a:t>Git + GitHub</a:t>
            </a:r>
            <a:br>
              <a:rPr lang="en-US" sz="1800" b="0" i="0" dirty="0">
                <a:solidFill>
                  <a:srgbClr val="24292E"/>
                </a:solidFill>
                <a:effectLst/>
                <a:latin typeface="-apple-system"/>
              </a:rPr>
            </a:br>
            <a:r>
              <a:rPr lang="en-US" sz="1800" b="0" i="0" dirty="0">
                <a:solidFill>
                  <a:srgbClr val="24292E"/>
                </a:solidFill>
                <a:effectLst/>
                <a:latin typeface="-apple-system"/>
              </a:rPr>
              <a:t>Twitter API</a:t>
            </a:r>
            <a:br>
              <a:rPr lang="en-US" sz="1800" b="0" i="0" dirty="0">
                <a:solidFill>
                  <a:srgbClr val="24292E"/>
                </a:solidFill>
                <a:effectLst/>
                <a:latin typeface="-apple-system"/>
              </a:rPr>
            </a:br>
            <a:r>
              <a:rPr lang="en-US" sz="1800" b="0" i="0" dirty="0">
                <a:solidFill>
                  <a:srgbClr val="24292E"/>
                </a:solidFill>
                <a:effectLst/>
                <a:latin typeface="-apple-system"/>
              </a:rPr>
              <a:t>VS Code</a:t>
            </a:r>
            <a:br>
              <a:rPr lang="en-US" sz="1800" b="0" i="0" dirty="0">
                <a:solidFill>
                  <a:srgbClr val="24292E"/>
                </a:solidFill>
                <a:effectLst/>
                <a:latin typeface="-apple-system"/>
              </a:rPr>
            </a:br>
            <a:endParaRPr lang="en-US" dirty="0"/>
          </a:p>
        </p:txBody>
      </p:sp>
    </p:spTree>
    <p:extLst>
      <p:ext uri="{BB962C8B-B14F-4D97-AF65-F5344CB8AC3E}">
        <p14:creationId xmlns:p14="http://schemas.microsoft.com/office/powerpoint/2010/main" val="390960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8994-1758-48B8-9526-C62EBF4AF23B}"/>
              </a:ext>
            </a:extLst>
          </p:cNvPr>
          <p:cNvSpPr>
            <a:spLocks noGrp="1"/>
          </p:cNvSpPr>
          <p:nvPr>
            <p:ph type="title"/>
          </p:nvPr>
        </p:nvSpPr>
        <p:spPr/>
        <p:txBody>
          <a:bodyPr>
            <a:normAutofit/>
          </a:bodyPr>
          <a:lstStyle/>
          <a:p>
            <a:r>
              <a:rPr lang="en-US" dirty="0"/>
              <a:t>Q1</a:t>
            </a:r>
            <a:br>
              <a:rPr lang="en-US" b="0" i="0" dirty="0">
                <a:solidFill>
                  <a:srgbClr val="24292E"/>
                </a:solidFill>
                <a:effectLst/>
                <a:latin typeface="-apple-system"/>
              </a:rPr>
            </a:br>
            <a:r>
              <a:rPr lang="en-US" b="0" i="0" dirty="0">
                <a:solidFill>
                  <a:srgbClr val="24292E"/>
                </a:solidFill>
                <a:effectLst/>
                <a:latin typeface="-apple-system"/>
              </a:rPr>
              <a:t>Dogecoin Trend analysis</a:t>
            </a:r>
            <a:endParaRPr lang="en-US" dirty="0"/>
          </a:p>
        </p:txBody>
      </p:sp>
      <p:sp>
        <p:nvSpPr>
          <p:cNvPr id="3" name="Content Placeholder 2">
            <a:extLst>
              <a:ext uri="{FF2B5EF4-FFF2-40B4-BE49-F238E27FC236}">
                <a16:creationId xmlns:a16="http://schemas.microsoft.com/office/drawing/2014/main" id="{4E4B1E05-0102-4EC6-9309-9756573D7FA5}"/>
              </a:ext>
            </a:extLst>
          </p:cNvPr>
          <p:cNvSpPr>
            <a:spLocks noGrp="1"/>
          </p:cNvSpPr>
          <p:nvPr>
            <p:ph idx="1"/>
          </p:nvPr>
        </p:nvSpPr>
        <p:spPr/>
        <p:txBody>
          <a:bodyPr>
            <a:normAutofit/>
          </a:bodyPr>
          <a:lstStyle/>
          <a:p>
            <a:r>
              <a:rPr lang="en-US" sz="4000" b="0" i="0" dirty="0">
                <a:solidFill>
                  <a:srgbClr val="24292E"/>
                </a:solidFill>
                <a:effectLst/>
                <a:latin typeface="-apple-system"/>
              </a:rPr>
              <a:t>When Dogecoin is trending on Twitter, is Bitcoin also trending; if so, how correlated are they? If not, what is their relationship?</a:t>
            </a:r>
            <a:br>
              <a:rPr lang="en-US" sz="4000" b="0" i="0" dirty="0">
                <a:solidFill>
                  <a:srgbClr val="24292E"/>
                </a:solidFill>
                <a:effectLst/>
                <a:latin typeface="-apple-system"/>
              </a:rPr>
            </a:br>
            <a:endParaRPr lang="en-US" sz="4000" dirty="0"/>
          </a:p>
        </p:txBody>
      </p:sp>
    </p:spTree>
    <p:extLst>
      <p:ext uri="{BB962C8B-B14F-4D97-AF65-F5344CB8AC3E}">
        <p14:creationId xmlns:p14="http://schemas.microsoft.com/office/powerpoint/2010/main" val="249411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5AD1-6056-4241-9B3C-F565F8D6B4BD}"/>
              </a:ext>
            </a:extLst>
          </p:cNvPr>
          <p:cNvSpPr>
            <a:spLocks noGrp="1"/>
          </p:cNvSpPr>
          <p:nvPr>
            <p:ph type="title"/>
          </p:nvPr>
        </p:nvSpPr>
        <p:spPr/>
        <p:txBody>
          <a:bodyPr/>
          <a:lstStyle/>
          <a:p>
            <a:r>
              <a:rPr lang="en-US" dirty="0"/>
              <a:t>. Public figure influence on Crypto</a:t>
            </a:r>
          </a:p>
        </p:txBody>
      </p:sp>
      <p:sp>
        <p:nvSpPr>
          <p:cNvPr id="3" name="Content Placeholder 2">
            <a:extLst>
              <a:ext uri="{FF2B5EF4-FFF2-40B4-BE49-F238E27FC236}">
                <a16:creationId xmlns:a16="http://schemas.microsoft.com/office/drawing/2014/main" id="{9196E31A-71E7-4685-8A7A-C4D0A9E8E5CC}"/>
              </a:ext>
            </a:extLst>
          </p:cNvPr>
          <p:cNvSpPr>
            <a:spLocks noGrp="1"/>
          </p:cNvSpPr>
          <p:nvPr>
            <p:ph idx="1"/>
          </p:nvPr>
        </p:nvSpPr>
        <p:spPr/>
        <p:txBody>
          <a:bodyPr/>
          <a:lstStyle/>
          <a:p>
            <a:r>
              <a:rPr lang="en-US" sz="4000" b="0" i="0" dirty="0">
                <a:solidFill>
                  <a:srgbClr val="24292E"/>
                </a:solidFill>
                <a:effectLst/>
                <a:latin typeface="-apple-system"/>
              </a:rPr>
              <a:t>Q2. When a high-profile public figure tweets about a certain crypto, such as Elon Musk with Dogecoin, what is the impact on its stock value? (he tweets about it a lot)</a:t>
            </a:r>
          </a:p>
          <a:p>
            <a:endParaRPr lang="en-US" dirty="0"/>
          </a:p>
        </p:txBody>
      </p:sp>
    </p:spTree>
    <p:extLst>
      <p:ext uri="{BB962C8B-B14F-4D97-AF65-F5344CB8AC3E}">
        <p14:creationId xmlns:p14="http://schemas.microsoft.com/office/powerpoint/2010/main" val="132184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27CF-7549-4449-A4DA-50893D3755D2}"/>
              </a:ext>
            </a:extLst>
          </p:cNvPr>
          <p:cNvSpPr>
            <a:spLocks noGrp="1"/>
          </p:cNvSpPr>
          <p:nvPr>
            <p:ph type="title"/>
          </p:nvPr>
        </p:nvSpPr>
        <p:spPr/>
        <p:txBody>
          <a:bodyPr/>
          <a:lstStyle/>
          <a:p>
            <a:r>
              <a:rPr lang="en-US" dirty="0"/>
              <a:t> Retweet Counts</a:t>
            </a:r>
          </a:p>
        </p:txBody>
      </p:sp>
      <p:sp>
        <p:nvSpPr>
          <p:cNvPr id="3" name="Content Placeholder 2">
            <a:extLst>
              <a:ext uri="{FF2B5EF4-FFF2-40B4-BE49-F238E27FC236}">
                <a16:creationId xmlns:a16="http://schemas.microsoft.com/office/drawing/2014/main" id="{4D911D88-5E39-46DE-9F94-D294BD64BA32}"/>
              </a:ext>
            </a:extLst>
          </p:cNvPr>
          <p:cNvSpPr>
            <a:spLocks noGrp="1"/>
          </p:cNvSpPr>
          <p:nvPr>
            <p:ph idx="1"/>
          </p:nvPr>
        </p:nvSpPr>
        <p:spPr/>
        <p:txBody>
          <a:bodyPr/>
          <a:lstStyle/>
          <a:p>
            <a:r>
              <a:rPr lang="en-US" sz="4400" dirty="0">
                <a:solidFill>
                  <a:srgbClr val="24292E"/>
                </a:solidFill>
                <a:latin typeface="-apple-system"/>
              </a:rPr>
              <a:t>Q3.</a:t>
            </a:r>
            <a:r>
              <a:rPr lang="en-US" sz="4400" b="0" i="0" dirty="0">
                <a:solidFill>
                  <a:srgbClr val="24292E"/>
                </a:solidFill>
                <a:effectLst/>
                <a:latin typeface="-apple-system"/>
              </a:rPr>
              <a:t>How often are public figure tweets about crypto retweeted relative to other tweets? Technology</a:t>
            </a:r>
          </a:p>
          <a:p>
            <a:endParaRPr lang="en-US" dirty="0"/>
          </a:p>
        </p:txBody>
      </p:sp>
    </p:spTree>
    <p:extLst>
      <p:ext uri="{BB962C8B-B14F-4D97-AF65-F5344CB8AC3E}">
        <p14:creationId xmlns:p14="http://schemas.microsoft.com/office/powerpoint/2010/main" val="185278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FC07-F99A-4BB8-89E7-DECD8EA409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6E71F3-2F2D-4518-8615-DD97E92036E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6760543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{C48320E0-D905-48F8-BCD0-F4FB9DB6B346}tf56160789_win32</Template>
  <TotalTime>1298</TotalTime>
  <Words>450</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Bookman Old Style</vt:lpstr>
      <vt:lpstr>Calibri</vt:lpstr>
      <vt:lpstr>Franklin Gothic Book</vt:lpstr>
      <vt:lpstr>1_RetrospectVTI</vt:lpstr>
      <vt:lpstr>Twitter Data Analysis</vt:lpstr>
      <vt:lpstr>Group 5 Project 2 Questions to Answer The principal focus is to understand the impact Twitter has on the financial market, specifically cryptocurrencies. Different trends amongst the most popular crypto assets are analyzed and underlying correlations are determined. Specific attention is paid to high profile figures joining in on the crypto tweeting action, and the impact they have on the trends overall.  To-DO</vt:lpstr>
      <vt:lpstr>Questions</vt:lpstr>
      <vt:lpstr>Todo </vt:lpstr>
      <vt:lpstr>Technologies</vt:lpstr>
      <vt:lpstr>Q1 Dogecoin Trend analysis</vt:lpstr>
      <vt:lpstr>. Public figure influence on Crypto</vt:lpstr>
      <vt:lpstr> Retweet Counts</vt:lpstr>
      <vt:lpstr>PowerPoint Presentation</vt:lpstr>
      <vt:lpstr>PowerPoint Presentation</vt:lpstr>
      <vt:lpstr> ‘meme-stocks’</vt:lpstr>
      <vt:lpstr> Most Active Hours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Data Analysis</dc:title>
  <dc:creator>Vani Hovale</dc:creator>
  <cp:lastModifiedBy>Vani Hovale</cp:lastModifiedBy>
  <cp:revision>2</cp:revision>
  <dcterms:created xsi:type="dcterms:W3CDTF">2021-02-21T16:06:32Z</dcterms:created>
  <dcterms:modified xsi:type="dcterms:W3CDTF">2021-02-22T13:47:53Z</dcterms:modified>
</cp:coreProperties>
</file>