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35432-2024-4C2C-A50D-1E2B4DE6C5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917B8E-14CC-4943-A2C7-09A8F2435143}">
      <dgm:prSet custT="1"/>
      <dgm:spPr/>
      <dgm:t>
        <a:bodyPr/>
        <a:lstStyle/>
        <a:p>
          <a:r>
            <a:rPr lang="en-US" sz="2800" b="0" i="0" dirty="0"/>
            <a:t>Interest rates and inflation directly affect car buyers' purchasing power and loan affordability.</a:t>
          </a:r>
          <a:endParaRPr lang="en-US" sz="2800" dirty="0"/>
        </a:p>
      </dgm:t>
    </dgm:pt>
    <dgm:pt modelId="{A0B6A0B2-C6EF-4BFA-9BDE-B4AB34C568EA}" type="parTrans" cxnId="{C3B2E888-D375-48AE-A255-F903DF731DA3}">
      <dgm:prSet/>
      <dgm:spPr/>
      <dgm:t>
        <a:bodyPr/>
        <a:lstStyle/>
        <a:p>
          <a:endParaRPr lang="en-US"/>
        </a:p>
      </dgm:t>
    </dgm:pt>
    <dgm:pt modelId="{D983B2AB-3C86-40B7-9C37-1FE4961C0FFC}" type="sibTrans" cxnId="{C3B2E888-D375-48AE-A255-F903DF731DA3}">
      <dgm:prSet/>
      <dgm:spPr/>
      <dgm:t>
        <a:bodyPr/>
        <a:lstStyle/>
        <a:p>
          <a:endParaRPr lang="en-US"/>
        </a:p>
      </dgm:t>
    </dgm:pt>
    <dgm:pt modelId="{E6D5E88A-2378-446D-858B-826F02D1A1D6}">
      <dgm:prSet custT="1"/>
      <dgm:spPr/>
      <dgm:t>
        <a:bodyPr/>
        <a:lstStyle/>
        <a:p>
          <a:r>
            <a:rPr lang="en-US" sz="2800" b="0" i="0" dirty="0"/>
            <a:t>Our project aims to analyze this relationship using statistical analysis and historical data.</a:t>
          </a:r>
          <a:endParaRPr lang="en-US" sz="2800" dirty="0"/>
        </a:p>
      </dgm:t>
    </dgm:pt>
    <dgm:pt modelId="{5625D7E4-725D-4E36-B64A-43791F80F3E1}" type="parTrans" cxnId="{28F92579-44BB-4695-A2D8-7584A15EBD05}">
      <dgm:prSet/>
      <dgm:spPr/>
      <dgm:t>
        <a:bodyPr/>
        <a:lstStyle/>
        <a:p>
          <a:endParaRPr lang="en-US"/>
        </a:p>
      </dgm:t>
    </dgm:pt>
    <dgm:pt modelId="{20FDCFFF-3B9B-4859-8AE1-4DE33769A50A}" type="sibTrans" cxnId="{28F92579-44BB-4695-A2D8-7584A15EBD05}">
      <dgm:prSet/>
      <dgm:spPr/>
      <dgm:t>
        <a:bodyPr/>
        <a:lstStyle/>
        <a:p>
          <a:endParaRPr lang="en-US"/>
        </a:p>
      </dgm:t>
    </dgm:pt>
    <dgm:pt modelId="{DEB65C3A-2C25-4CA9-AB25-E980680B4B10}" type="pres">
      <dgm:prSet presAssocID="{2E635432-2024-4C2C-A50D-1E2B4DE6C594}" presName="linear" presStyleCnt="0">
        <dgm:presLayoutVars>
          <dgm:animLvl val="lvl"/>
          <dgm:resizeHandles val="exact"/>
        </dgm:presLayoutVars>
      </dgm:prSet>
      <dgm:spPr/>
    </dgm:pt>
    <dgm:pt modelId="{987FC8AC-22A3-434F-8724-23AD3018D02E}" type="pres">
      <dgm:prSet presAssocID="{04917B8E-14CC-4943-A2C7-09A8F2435143}" presName="parentText" presStyleLbl="node1" presStyleIdx="0" presStyleCnt="2" custScaleY="92675" custLinFactY="-10763" custLinFactNeighborX="-1079" custLinFactNeighborY="-100000">
        <dgm:presLayoutVars>
          <dgm:chMax val="0"/>
          <dgm:bulletEnabled val="1"/>
        </dgm:presLayoutVars>
      </dgm:prSet>
      <dgm:spPr/>
    </dgm:pt>
    <dgm:pt modelId="{2BE8017B-128B-4DF8-816D-96C8581A2DD0}" type="pres">
      <dgm:prSet presAssocID="{D983B2AB-3C86-40B7-9C37-1FE4961C0FFC}" presName="spacer" presStyleCnt="0"/>
      <dgm:spPr/>
    </dgm:pt>
    <dgm:pt modelId="{37EDFC64-D2F5-4948-BDE3-2A5080E9068B}" type="pres">
      <dgm:prSet presAssocID="{E6D5E88A-2378-446D-858B-826F02D1A1D6}" presName="parentText" presStyleLbl="node1" presStyleIdx="1" presStyleCnt="2" custLinFactNeighborY="92297">
        <dgm:presLayoutVars>
          <dgm:chMax val="0"/>
          <dgm:bulletEnabled val="1"/>
        </dgm:presLayoutVars>
      </dgm:prSet>
      <dgm:spPr/>
    </dgm:pt>
  </dgm:ptLst>
  <dgm:cxnLst>
    <dgm:cxn modelId="{94B1AE00-E293-4E0E-B313-06DFF948136A}" type="presOf" srcId="{E6D5E88A-2378-446D-858B-826F02D1A1D6}" destId="{37EDFC64-D2F5-4948-BDE3-2A5080E9068B}" srcOrd="0" destOrd="0" presId="urn:microsoft.com/office/officeart/2005/8/layout/vList2"/>
    <dgm:cxn modelId="{94A8DA46-89A0-493F-85CF-391816E0292B}" type="presOf" srcId="{04917B8E-14CC-4943-A2C7-09A8F2435143}" destId="{987FC8AC-22A3-434F-8724-23AD3018D02E}" srcOrd="0" destOrd="0" presId="urn:microsoft.com/office/officeart/2005/8/layout/vList2"/>
    <dgm:cxn modelId="{28F92579-44BB-4695-A2D8-7584A15EBD05}" srcId="{2E635432-2024-4C2C-A50D-1E2B4DE6C594}" destId="{E6D5E88A-2378-446D-858B-826F02D1A1D6}" srcOrd="1" destOrd="0" parTransId="{5625D7E4-725D-4E36-B64A-43791F80F3E1}" sibTransId="{20FDCFFF-3B9B-4859-8AE1-4DE33769A50A}"/>
    <dgm:cxn modelId="{C3B2E888-D375-48AE-A255-F903DF731DA3}" srcId="{2E635432-2024-4C2C-A50D-1E2B4DE6C594}" destId="{04917B8E-14CC-4943-A2C7-09A8F2435143}" srcOrd="0" destOrd="0" parTransId="{A0B6A0B2-C6EF-4BFA-9BDE-B4AB34C568EA}" sibTransId="{D983B2AB-3C86-40B7-9C37-1FE4961C0FFC}"/>
    <dgm:cxn modelId="{D0B7CAA0-6101-40E4-9E5C-C3003F193ED1}" type="presOf" srcId="{2E635432-2024-4C2C-A50D-1E2B4DE6C594}" destId="{DEB65C3A-2C25-4CA9-AB25-E980680B4B10}" srcOrd="0" destOrd="0" presId="urn:microsoft.com/office/officeart/2005/8/layout/vList2"/>
    <dgm:cxn modelId="{C558A4D5-670C-48A5-BFDF-D4EBE884E8ED}" type="presParOf" srcId="{DEB65C3A-2C25-4CA9-AB25-E980680B4B10}" destId="{987FC8AC-22A3-434F-8724-23AD3018D02E}" srcOrd="0" destOrd="0" presId="urn:microsoft.com/office/officeart/2005/8/layout/vList2"/>
    <dgm:cxn modelId="{D692DDBE-14F4-4ABE-9667-1713A4D76406}" type="presParOf" srcId="{DEB65C3A-2C25-4CA9-AB25-E980680B4B10}" destId="{2BE8017B-128B-4DF8-816D-96C8581A2DD0}" srcOrd="1" destOrd="0" presId="urn:microsoft.com/office/officeart/2005/8/layout/vList2"/>
    <dgm:cxn modelId="{D65B7DA8-44DF-46C3-9C33-13A41CD84ED3}" type="presParOf" srcId="{DEB65C3A-2C25-4CA9-AB25-E980680B4B10}" destId="{37EDFC64-D2F5-4948-BDE3-2A5080E9068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18404B-103B-43E9-9D2D-2CCA0AFDD6A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3E61D7-D4DE-45A8-B327-7DA3BAF57320}">
      <dgm:prSet/>
      <dgm:spPr/>
      <dgm:t>
        <a:bodyPr/>
        <a:lstStyle/>
        <a:p>
          <a:r>
            <a:rPr lang="en-US" b="1" dirty="0"/>
            <a:t>Main Question:</a:t>
          </a:r>
        </a:p>
        <a:p>
          <a:r>
            <a:rPr lang="en-US" dirty="0"/>
            <a:t>How do changes in interest and inflation rates affect car sales?</a:t>
          </a:r>
        </a:p>
      </dgm:t>
    </dgm:pt>
    <dgm:pt modelId="{88B64CB2-EF93-4C6C-843E-1A3FAC9EB854}" type="parTrans" cxnId="{6FC01CA7-DD78-4030-8727-40AEE908A62E}">
      <dgm:prSet/>
      <dgm:spPr/>
      <dgm:t>
        <a:bodyPr/>
        <a:lstStyle/>
        <a:p>
          <a:endParaRPr lang="en-US"/>
        </a:p>
      </dgm:t>
    </dgm:pt>
    <dgm:pt modelId="{16DEF488-C68D-4677-8FB4-A2072BB6FAAE}" type="sibTrans" cxnId="{6FC01CA7-DD78-4030-8727-40AEE908A62E}">
      <dgm:prSet/>
      <dgm:spPr/>
      <dgm:t>
        <a:bodyPr/>
        <a:lstStyle/>
        <a:p>
          <a:endParaRPr lang="en-US"/>
        </a:p>
      </dgm:t>
    </dgm:pt>
    <dgm:pt modelId="{7FB0797A-DDB6-4171-B0F3-931FC431AF9D}">
      <dgm:prSet/>
      <dgm:spPr/>
      <dgm:t>
        <a:bodyPr/>
        <a:lstStyle/>
        <a:p>
          <a:r>
            <a:rPr lang="en-US" b="1" dirty="0"/>
            <a:t>Hypotheses:</a:t>
          </a:r>
          <a:br>
            <a:rPr lang="en-US" b="1" dirty="0"/>
          </a:br>
          <a:br>
            <a:rPr lang="en-US" b="1" dirty="0"/>
          </a:br>
          <a:r>
            <a:rPr lang="en-US" b="1" dirty="0"/>
            <a:t>H₀:</a:t>
          </a:r>
          <a:r>
            <a:rPr lang="en-US" dirty="0"/>
            <a:t> No significant relationship between car sales and economic indicators</a:t>
          </a:r>
        </a:p>
        <a:p>
          <a:r>
            <a:rPr lang="en-US" b="1" dirty="0"/>
            <a:t>H₁:</a:t>
          </a:r>
          <a:r>
            <a:rPr lang="en-US" dirty="0"/>
            <a:t> Car sales are negatively affected by high interest and inflation rates</a:t>
          </a:r>
        </a:p>
      </dgm:t>
    </dgm:pt>
    <dgm:pt modelId="{C1201C60-5507-4E4E-8986-BE856157883D}" type="parTrans" cxnId="{4825B652-A635-4A02-B08F-64783F7AAB77}">
      <dgm:prSet/>
      <dgm:spPr/>
      <dgm:t>
        <a:bodyPr/>
        <a:lstStyle/>
        <a:p>
          <a:endParaRPr lang="en-US"/>
        </a:p>
      </dgm:t>
    </dgm:pt>
    <dgm:pt modelId="{479D6E4E-61A6-41E1-8CBA-94C0F79F865E}" type="sibTrans" cxnId="{4825B652-A635-4A02-B08F-64783F7AAB77}">
      <dgm:prSet/>
      <dgm:spPr/>
      <dgm:t>
        <a:bodyPr/>
        <a:lstStyle/>
        <a:p>
          <a:endParaRPr lang="en-US"/>
        </a:p>
      </dgm:t>
    </dgm:pt>
    <dgm:pt modelId="{031E8EEF-7FAE-4C96-A968-DBC4596CD76C}" type="pres">
      <dgm:prSet presAssocID="{5118404B-103B-43E9-9D2D-2CCA0AFDD6A2}" presName="linear" presStyleCnt="0">
        <dgm:presLayoutVars>
          <dgm:animLvl val="lvl"/>
          <dgm:resizeHandles val="exact"/>
        </dgm:presLayoutVars>
      </dgm:prSet>
      <dgm:spPr/>
    </dgm:pt>
    <dgm:pt modelId="{F3F8830E-407D-4635-B6D3-E996C88C09A0}" type="pres">
      <dgm:prSet presAssocID="{763E61D7-D4DE-45A8-B327-7DA3BAF57320}" presName="parentText" presStyleLbl="node1" presStyleIdx="0" presStyleCnt="2" custScaleY="63605" custLinFactNeighborX="-426" custLinFactNeighborY="-18264">
        <dgm:presLayoutVars>
          <dgm:chMax val="0"/>
          <dgm:bulletEnabled val="1"/>
        </dgm:presLayoutVars>
      </dgm:prSet>
      <dgm:spPr/>
    </dgm:pt>
    <dgm:pt modelId="{D662B188-B65B-46C1-A720-8032CF005498}" type="pres">
      <dgm:prSet presAssocID="{16DEF488-C68D-4677-8FB4-A2072BB6FAAE}" presName="spacer" presStyleCnt="0"/>
      <dgm:spPr/>
    </dgm:pt>
    <dgm:pt modelId="{F86FA7EE-EC37-4C6F-89AE-9FE592F4A3F5}" type="pres">
      <dgm:prSet presAssocID="{7FB0797A-DDB6-4171-B0F3-931FC431AF9D}" presName="parentText" presStyleLbl="node1" presStyleIdx="1" presStyleCnt="2" custScaleY="84998" custLinFactY="8301" custLinFactNeighborX="0" custLinFactNeighborY="100000">
        <dgm:presLayoutVars>
          <dgm:chMax val="0"/>
          <dgm:bulletEnabled val="1"/>
        </dgm:presLayoutVars>
      </dgm:prSet>
      <dgm:spPr/>
    </dgm:pt>
  </dgm:ptLst>
  <dgm:cxnLst>
    <dgm:cxn modelId="{D3C6D814-A071-44B6-A72B-598B60E775DA}" type="presOf" srcId="{5118404B-103B-43E9-9D2D-2CCA0AFDD6A2}" destId="{031E8EEF-7FAE-4C96-A968-DBC4596CD76C}" srcOrd="0" destOrd="0" presId="urn:microsoft.com/office/officeart/2005/8/layout/vList2"/>
    <dgm:cxn modelId="{5A3F3365-31D4-47AF-9EF8-78FD3F2E1AC7}" type="presOf" srcId="{763E61D7-D4DE-45A8-B327-7DA3BAF57320}" destId="{F3F8830E-407D-4635-B6D3-E996C88C09A0}" srcOrd="0" destOrd="0" presId="urn:microsoft.com/office/officeart/2005/8/layout/vList2"/>
    <dgm:cxn modelId="{97B32C68-8F96-47F6-9221-04B1B1335916}" type="presOf" srcId="{7FB0797A-DDB6-4171-B0F3-931FC431AF9D}" destId="{F86FA7EE-EC37-4C6F-89AE-9FE592F4A3F5}" srcOrd="0" destOrd="0" presId="urn:microsoft.com/office/officeart/2005/8/layout/vList2"/>
    <dgm:cxn modelId="{4825B652-A635-4A02-B08F-64783F7AAB77}" srcId="{5118404B-103B-43E9-9D2D-2CCA0AFDD6A2}" destId="{7FB0797A-DDB6-4171-B0F3-931FC431AF9D}" srcOrd="1" destOrd="0" parTransId="{C1201C60-5507-4E4E-8986-BE856157883D}" sibTransId="{479D6E4E-61A6-41E1-8CBA-94C0F79F865E}"/>
    <dgm:cxn modelId="{6FC01CA7-DD78-4030-8727-40AEE908A62E}" srcId="{5118404B-103B-43E9-9D2D-2CCA0AFDD6A2}" destId="{763E61D7-D4DE-45A8-B327-7DA3BAF57320}" srcOrd="0" destOrd="0" parTransId="{88B64CB2-EF93-4C6C-843E-1A3FAC9EB854}" sibTransId="{16DEF488-C68D-4677-8FB4-A2072BB6FAAE}"/>
    <dgm:cxn modelId="{B5BC04EA-5D84-430F-A774-C79F378E5B85}" type="presParOf" srcId="{031E8EEF-7FAE-4C96-A968-DBC4596CD76C}" destId="{F3F8830E-407D-4635-B6D3-E996C88C09A0}" srcOrd="0" destOrd="0" presId="urn:microsoft.com/office/officeart/2005/8/layout/vList2"/>
    <dgm:cxn modelId="{35D8AC87-51D4-4F54-87CE-E0EF2CFF0384}" type="presParOf" srcId="{031E8EEF-7FAE-4C96-A968-DBC4596CD76C}" destId="{D662B188-B65B-46C1-A720-8032CF005498}" srcOrd="1" destOrd="0" presId="urn:microsoft.com/office/officeart/2005/8/layout/vList2"/>
    <dgm:cxn modelId="{EF4AF859-39BD-431B-8BD0-0E721532947A}" type="presParOf" srcId="{031E8EEF-7FAE-4C96-A968-DBC4596CD76C}" destId="{F86FA7EE-EC37-4C6F-89AE-9FE592F4A3F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FC8AC-22A3-434F-8724-23AD3018D02E}">
      <dsp:nvSpPr>
        <dsp:cNvPr id="0" name=""/>
        <dsp:cNvSpPr/>
      </dsp:nvSpPr>
      <dsp:spPr>
        <a:xfrm>
          <a:off x="0" y="301404"/>
          <a:ext cx="5575203" cy="18389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Interest rates and inflation directly affect car buyers' purchasing power and loan affordability.</a:t>
          </a:r>
          <a:endParaRPr lang="en-US" sz="2800" kern="1200" dirty="0"/>
        </a:p>
      </dsp:txBody>
      <dsp:txXfrm>
        <a:off x="89771" y="391175"/>
        <a:ext cx="5395661" cy="1659426"/>
      </dsp:txXfrm>
    </dsp:sp>
    <dsp:sp modelId="{37EDFC64-D2F5-4948-BDE3-2A5080E9068B}">
      <dsp:nvSpPr>
        <dsp:cNvPr id="0" name=""/>
        <dsp:cNvSpPr/>
      </dsp:nvSpPr>
      <dsp:spPr>
        <a:xfrm>
          <a:off x="0" y="2892707"/>
          <a:ext cx="5575203" cy="1984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Our project aims to analyze this relationship using statistical analysis and historical data.</a:t>
          </a:r>
          <a:endParaRPr lang="en-US" sz="2800" kern="1200" dirty="0"/>
        </a:p>
      </dsp:txBody>
      <dsp:txXfrm>
        <a:off x="96867" y="2989574"/>
        <a:ext cx="5381469" cy="1790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8830E-407D-4635-B6D3-E996C88C09A0}">
      <dsp:nvSpPr>
        <dsp:cNvPr id="0" name=""/>
        <dsp:cNvSpPr/>
      </dsp:nvSpPr>
      <dsp:spPr>
        <a:xfrm>
          <a:off x="0" y="303845"/>
          <a:ext cx="5612995" cy="1972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Main Question: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How do changes in interest and inflation rates affect car sales?</a:t>
          </a:r>
        </a:p>
      </dsp:txBody>
      <dsp:txXfrm>
        <a:off x="96269" y="400114"/>
        <a:ext cx="5420457" cy="1779535"/>
      </dsp:txXfrm>
    </dsp:sp>
    <dsp:sp modelId="{F86FA7EE-EC37-4C6F-89AE-9FE592F4A3F5}">
      <dsp:nvSpPr>
        <dsp:cNvPr id="0" name=""/>
        <dsp:cNvSpPr/>
      </dsp:nvSpPr>
      <dsp:spPr>
        <a:xfrm>
          <a:off x="0" y="2678064"/>
          <a:ext cx="5612995" cy="26353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Hypotheses:</a:t>
          </a:r>
          <a:br>
            <a:rPr lang="en-US" sz="2400" b="1" kern="1200" dirty="0"/>
          </a:br>
          <a:br>
            <a:rPr lang="en-US" sz="2400" b="1" kern="1200" dirty="0"/>
          </a:br>
          <a:r>
            <a:rPr lang="en-US" sz="2400" b="1" kern="1200" dirty="0"/>
            <a:t>H₀:</a:t>
          </a:r>
          <a:r>
            <a:rPr lang="en-US" sz="2400" kern="1200" dirty="0"/>
            <a:t> No significant relationship between car sales and economic indicators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H₁:</a:t>
          </a:r>
          <a:r>
            <a:rPr lang="en-US" sz="2400" kern="1200" dirty="0"/>
            <a:t> Car sales are negatively affected by high interest and inflation rates</a:t>
          </a:r>
        </a:p>
      </dsp:txBody>
      <dsp:txXfrm>
        <a:off x="128648" y="2806712"/>
        <a:ext cx="5355699" cy="237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957881-9A28-410C-B937-76C49A38F380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08074-568C-4B7E-84DC-06D8E2B18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D08074-568C-4B7E-84DC-06D8E2B187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8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F1A9-8BC7-E54B-FA08-1D3071F91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79B20-9A4B-6A18-D1C5-99DD192A6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4E1B2-F2DB-9637-0B28-3ECEA71E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C3CE7-A842-262A-07DE-4B77ED90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8098-CEF8-AF90-910F-D8B9393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0011-52F4-F9D1-2233-A1D63983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9F931-14B8-55C9-1D49-8E33FFB53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8CF6-4296-39AD-2E84-26A93D01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74CD-B5F9-254D-1BC9-3CB9D89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7EE85-B61C-4448-780A-57BFA691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31BC1-5F88-90CD-F01E-13ECA7641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6C24B-3668-3CF8-5468-D35CBCB25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E553-408F-8019-774C-3DC709FB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A1DC0-7567-B042-07FA-39A3E240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D1F4-9B9F-9A0E-62C6-708B2F6E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28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84FF-601E-0131-9646-2DDB7FEB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E2B4-BA56-259A-7022-482FE0AAF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E14C-043A-EB51-96C6-CA8ACF0C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477C-4802-0C60-B97D-9C3C15E4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A41A-AEC3-DC33-4383-0217D43DD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0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704A6-BA6C-F6ED-9247-AED26A36D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85B27-8528-B98D-88F0-444EB4EBA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1592-AD0C-304E-F7CE-03E81295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BE000-84B1-A838-853E-8DBAB2D5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7E82-6647-7D7D-830F-A2558075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8E02-FFC2-2274-1CEA-59762197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AFBA-59A9-AD59-3F17-95231FA2B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EF169-0485-89F6-26D2-6EEA66C4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DE731-E7B0-F863-1667-F76B39C9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DBDE-757A-AD51-6A55-208E8D71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9AAE-A26B-596F-8CA4-26C31749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8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3C62-5FA1-3821-6380-401FD096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FCB3-5D1E-9DD3-2EB2-AD90CBD9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03D60-9E8A-5CF3-1A08-F10EFE2F0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F1D04-0FFF-C314-618C-AD8F8F90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6D120-F0A3-E1D5-9E28-3BB3B478E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0E324-E5C8-CE81-0E48-8DD77E9F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F795B-109F-9692-5D36-855AA937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E0D6C-0733-3BED-F59E-3F8A4F90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F56B-9577-5768-1FFE-BCA5025F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D8D123-2963-4E4F-69F7-FFCF9FF3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724FF-F808-900B-5566-5D04E66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D38EC-4AE7-3479-0969-512CD3BB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4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F5709-5BAB-AB8F-E299-362F0B5D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5D778-A45A-0C58-2E9A-04F35B88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3F729-DC3E-51F5-4EDC-A719AEE4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8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ECCF-B3B0-4231-A4F2-054ECF6D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64D9-8D98-9046-BB7C-89DC45D52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5D0A2-9CF7-A0AA-C657-FBEF61257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482EA-CE17-2B66-77B1-533E45B1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48CCA-8A30-84E1-05F7-9195B815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7C63B-7EAD-ED99-3F0E-73CAC6AF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26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E976-3067-EB14-244F-49FC958D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B5F80F-5BC5-11F1-DDB3-8CA9891B0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509B0-CFB5-F9D9-BAD4-80266119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7914A-9AA1-CDCB-468E-D93CB2F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491A3-E74A-4D7D-DE1A-F7E0C80A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121F1-72BF-DF47-4D36-3F56CE94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10B00-9063-736F-567F-438B65192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215C3-3B50-E60C-B788-06DC65442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2113-C138-CD02-B5DD-0F68EBD3D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3A78D-AD05-4D60-BB21-2597E991EA1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03C69-0690-F8EE-77E4-DC9FFB76F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AB4F8-0530-E382-0444-7D2D92113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9B628-B188-4A8D-98C4-14C41809C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00C94-E83A-F202-E12F-A3E1F88BA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972" y="327752"/>
            <a:ext cx="4777399" cy="299239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Impact of </a:t>
            </a:r>
            <a:br>
              <a:rPr lang="en-US" sz="4400" dirty="0"/>
            </a:br>
            <a:r>
              <a:rPr lang="en-US" sz="4400" dirty="0"/>
              <a:t>Inflation &amp; Interest Rates </a:t>
            </a:r>
            <a:br>
              <a:rPr lang="en-US" sz="4400" dirty="0"/>
            </a:br>
            <a:r>
              <a:rPr lang="en-US" sz="4400" dirty="0"/>
              <a:t>on Auto Sales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4CDB-AA12-8E7E-D82E-A61B40128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By: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Saiful Emon 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Vanita Mehra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F09EC-6CCA-E942-36A7-86380BE1F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94" y="272633"/>
            <a:ext cx="5906320" cy="351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756B-8EE1-8C9B-9143-7E24E1D4E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36E4-34B6-7A21-082A-75BD8D34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190488"/>
            <a:ext cx="10693884" cy="808972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Box Plot – Car Sales by Interest Rate Quartiles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2A56-0737-FF04-977B-02CFAA18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591" y="999460"/>
            <a:ext cx="5066082" cy="5668052"/>
          </a:xfrm>
        </p:spPr>
        <p:txBody>
          <a:bodyPr anchor="ctr">
            <a:noAutofit/>
          </a:bodyPr>
          <a:lstStyle/>
          <a:p>
            <a:r>
              <a:rPr lang="en-US" sz="2600" dirty="0"/>
              <a:t>Dividing interest rates into quartiles shows the distribution of car sales under different rate levels.</a:t>
            </a:r>
          </a:p>
          <a:p>
            <a:endParaRPr lang="en-US" sz="2600" dirty="0"/>
          </a:p>
          <a:p>
            <a:r>
              <a:rPr lang="en-US" sz="2600" dirty="0"/>
              <a:t>Car sales are significantly higher when interest rates are in the lowest quartile.</a:t>
            </a:r>
          </a:p>
          <a:p>
            <a:endParaRPr lang="en-US" sz="2600" dirty="0"/>
          </a:p>
          <a:p>
            <a:r>
              <a:rPr lang="en-US" sz="2600" dirty="0"/>
              <a:t>As rates rise, the median car sales value declines, reinforcing how borrowing cost impacts decisions.</a:t>
            </a:r>
          </a:p>
        </p:txBody>
      </p:sp>
      <p:pic>
        <p:nvPicPr>
          <p:cNvPr id="4" name="Picture 3" descr="A graph of a box diagram&#10;&#10;AI-generated content may be incorrect.">
            <a:extLst>
              <a:ext uri="{FF2B5EF4-FFF2-40B4-BE49-F238E27FC236}">
                <a16:creationId xmlns:a16="http://schemas.microsoft.com/office/drawing/2014/main" id="{DE6C7C49-52F6-A9B3-A741-890B0BDB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7" y="1594884"/>
            <a:ext cx="6505022" cy="45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C19B7-D927-010B-C530-DB960EC0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55A3-A763-5970-B586-16A769BC5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798339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Box Plot – Car Sales by Inflation Rate Quartiles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324BF-648D-711F-7616-295C6420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674" y="1105786"/>
            <a:ext cx="5174512" cy="5444767"/>
          </a:xfrm>
        </p:spPr>
        <p:txBody>
          <a:bodyPr anchor="ctr">
            <a:noAutofit/>
          </a:bodyPr>
          <a:lstStyle/>
          <a:p>
            <a:r>
              <a:rPr lang="en-US" sz="2600" dirty="0"/>
              <a:t>Similar to interest rates, inflation quartiles help us observe how car sales shift with inflation levels.</a:t>
            </a:r>
          </a:p>
          <a:p>
            <a:endParaRPr lang="en-US" sz="2600" dirty="0"/>
          </a:p>
          <a:p>
            <a:r>
              <a:rPr lang="en-US" sz="2600" dirty="0"/>
              <a:t>The highest car sales occur under the lowest inflation conditions.</a:t>
            </a:r>
          </a:p>
          <a:p>
            <a:endParaRPr lang="en-US" sz="2600" dirty="0"/>
          </a:p>
          <a:p>
            <a:r>
              <a:rPr lang="en-US" sz="2600" dirty="0"/>
              <a:t>High inflation appears to weaken consumer confidence, especially for major purchases like vehicles.</a:t>
            </a:r>
          </a:p>
        </p:txBody>
      </p:sp>
      <p:pic>
        <p:nvPicPr>
          <p:cNvPr id="4" name="Picture 3" descr="A chart showing a box diagram&#10;&#10;AI-generated content may be incorrect.">
            <a:extLst>
              <a:ext uri="{FF2B5EF4-FFF2-40B4-BE49-F238E27FC236}">
                <a16:creationId xmlns:a16="http://schemas.microsoft.com/office/drawing/2014/main" id="{96660141-AB75-7BD0-1F3F-0AEB4771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14" y="1746973"/>
            <a:ext cx="6237762" cy="45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5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91A28-515F-4CAA-2ED9-D819D0C67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CF09-25DC-5E15-45B8-9C8B66B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4677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Data quality and missing values.</a:t>
            </a:r>
          </a:p>
          <a:p>
            <a:endParaRPr lang="en-US" dirty="0"/>
          </a:p>
          <a:p>
            <a:r>
              <a:rPr lang="en-US" dirty="0"/>
              <a:t>  Outliers influenced visual accuracy.</a:t>
            </a:r>
          </a:p>
          <a:p>
            <a:endParaRPr lang="en-US" dirty="0"/>
          </a:p>
          <a:p>
            <a:r>
              <a:rPr lang="en-US" dirty="0"/>
              <a:t>  Visualization-based analysis needs deeper statistical   </a:t>
            </a:r>
          </a:p>
          <a:p>
            <a:pPr marL="0" indent="0">
              <a:buNone/>
            </a:pPr>
            <a:r>
              <a:rPr lang="en-US" dirty="0"/>
              <a:t>     tests for proof.</a:t>
            </a:r>
          </a:p>
        </p:txBody>
      </p:sp>
    </p:spTree>
    <p:extLst>
      <p:ext uri="{BB962C8B-B14F-4D97-AF65-F5344CB8AC3E}">
        <p14:creationId xmlns:p14="http://schemas.microsoft.com/office/powerpoint/2010/main" val="315480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A0C99-64BC-E73D-4820-53B179BB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229C-BC42-1B2C-8205-C5C8068B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clear negative relationship between car sales and both interest rates and inflation—when these rates rise, car sales tend to fall.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visualizations consistently support our alternative hypothesis, showing that economic conditions directly affect consumer buying behavior.</a:t>
            </a:r>
          </a:p>
        </p:txBody>
      </p:sp>
    </p:spTree>
    <p:extLst>
      <p:ext uri="{BB962C8B-B14F-4D97-AF65-F5344CB8AC3E}">
        <p14:creationId xmlns:p14="http://schemas.microsoft.com/office/powerpoint/2010/main" val="3099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93D-6164-4BDF-61C8-8B8BCB51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Recommendations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DAB05-BAC8-B6F8-BD06-A7954C17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  </a:t>
            </a:r>
            <a:r>
              <a:rPr lang="en-US" dirty="0"/>
              <a:t>Conduct regression analysis</a:t>
            </a:r>
          </a:p>
          <a:p>
            <a:endParaRPr lang="en-US" dirty="0"/>
          </a:p>
          <a:p>
            <a:r>
              <a:rPr lang="en-US" dirty="0"/>
              <a:t>  Expand dataset for more robust trends</a:t>
            </a:r>
          </a:p>
          <a:p>
            <a:endParaRPr lang="en-US" dirty="0"/>
          </a:p>
          <a:p>
            <a:r>
              <a:rPr lang="en-US" dirty="0"/>
              <a:t>  Try machine learning models for predictions</a:t>
            </a:r>
          </a:p>
          <a:p>
            <a:endParaRPr lang="en-US" dirty="0"/>
          </a:p>
          <a:p>
            <a:r>
              <a:rPr lang="en-US" dirty="0"/>
              <a:t>  Create an interactive dashboard</a:t>
            </a:r>
          </a:p>
        </p:txBody>
      </p:sp>
    </p:spTree>
    <p:extLst>
      <p:ext uri="{BB962C8B-B14F-4D97-AF65-F5344CB8AC3E}">
        <p14:creationId xmlns:p14="http://schemas.microsoft.com/office/powerpoint/2010/main" val="509456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F3C-CC62-A6A3-90FC-EB2559D16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olorful background with white letters&#10;&#10;AI-generated content may be incorrect.">
            <a:extLst>
              <a:ext uri="{FF2B5EF4-FFF2-40B4-BE49-F238E27FC236}">
                <a16:creationId xmlns:a16="http://schemas.microsoft.com/office/drawing/2014/main" id="{98F52682-70C0-29C4-5732-682A0B06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42" y="1355632"/>
            <a:ext cx="10162315" cy="3810868"/>
          </a:xfrm>
        </p:spPr>
      </p:pic>
    </p:spTree>
    <p:extLst>
      <p:ext uri="{BB962C8B-B14F-4D97-AF65-F5344CB8AC3E}">
        <p14:creationId xmlns:p14="http://schemas.microsoft.com/office/powerpoint/2010/main" val="2156408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5A71-D9A3-228D-C8A6-C3A4C28A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953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B7DCC-E175-A01D-1572-78E6AA97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3870"/>
            <a:ext cx="4565109" cy="1122869"/>
          </a:xfrm>
        </p:spPr>
        <p:txBody>
          <a:bodyPr anchor="ctr">
            <a:normAutofit/>
          </a:bodyPr>
          <a:lstStyle/>
          <a:p>
            <a:r>
              <a:rPr lang="en-US" sz="3600" b="1" u="sng" dirty="0"/>
              <a:t>Introduction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CBE49DD-5EB6-228B-31F1-6B2D62035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321670"/>
              </p:ext>
            </p:extLst>
          </p:nvPr>
        </p:nvGraphicFramePr>
        <p:xfrm>
          <a:off x="520795" y="1366739"/>
          <a:ext cx="5575203" cy="5406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" name="Picture 19" descr="Cars parked in a line">
            <a:extLst>
              <a:ext uri="{FF2B5EF4-FFF2-40B4-BE49-F238E27FC236}">
                <a16:creationId xmlns:a16="http://schemas.microsoft.com/office/drawing/2014/main" id="{EA036D76-A681-6144-307D-03F3F46AF99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451" r="7807"/>
          <a:stretch/>
        </p:blipFill>
        <p:spPr>
          <a:xfrm>
            <a:off x="6496493" y="1"/>
            <a:ext cx="5702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5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7E82E-1389-845B-9EF5-2F1F4959A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10" y="170602"/>
            <a:ext cx="6543632" cy="913745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solidFill>
                  <a:schemeClr val="tx2"/>
                </a:solidFill>
              </a:rPr>
              <a:t>Research Question &amp; Hypotheses</a:t>
            </a: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0946AE9B-614E-1093-5D00-878066130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341101"/>
              </p:ext>
            </p:extLst>
          </p:nvPr>
        </p:nvGraphicFramePr>
        <p:xfrm>
          <a:off x="654610" y="1066025"/>
          <a:ext cx="5612995" cy="5313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4B8FE366-1195-DF70-9714-44A1CF34D0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F6A44-646E-27B0-5BFE-44A090D27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080159"/>
          </a:xfrm>
        </p:spPr>
        <p:txBody>
          <a:bodyPr anchor="ctr">
            <a:normAutofit/>
          </a:bodyPr>
          <a:lstStyle/>
          <a:p>
            <a:r>
              <a:rPr lang="en-US" sz="3600" b="1" u="sng" dirty="0"/>
              <a:t>Datasets Used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93739A-6880-CD5E-5E02-54D7DC1B212D}"/>
              </a:ext>
            </a:extLst>
          </p:cNvPr>
          <p:cNvGrpSpPr/>
          <p:nvPr/>
        </p:nvGrpSpPr>
        <p:grpSpPr>
          <a:xfrm>
            <a:off x="838200" y="4831586"/>
            <a:ext cx="10515599" cy="664965"/>
            <a:chOff x="498844" y="1791"/>
            <a:chExt cx="9517910" cy="434775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626EFE-EF5E-289C-6D11-5D6C853346B5}"/>
                </a:ext>
              </a:extLst>
            </p:cNvPr>
            <p:cNvSpPr/>
            <p:nvPr/>
          </p:nvSpPr>
          <p:spPr>
            <a:xfrm>
              <a:off x="498844" y="1791"/>
              <a:ext cx="9517910" cy="434775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1F1833-73B0-94EA-A097-E0F56953128D}"/>
                </a:ext>
              </a:extLst>
            </p:cNvPr>
            <p:cNvSpPr txBox="1"/>
            <p:nvPr/>
          </p:nvSpPr>
          <p:spPr>
            <a:xfrm>
              <a:off x="498844" y="1791"/>
              <a:ext cx="9517910" cy="43477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Interest Rates Data – Kaggle (Federal Reserve rates)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A67DC0-3936-56A1-5D5A-0D8126C9FF22}"/>
              </a:ext>
            </a:extLst>
          </p:cNvPr>
          <p:cNvGrpSpPr/>
          <p:nvPr/>
        </p:nvGrpSpPr>
        <p:grpSpPr>
          <a:xfrm>
            <a:off x="838200" y="3390506"/>
            <a:ext cx="10378441" cy="664966"/>
            <a:chOff x="122251" y="884"/>
            <a:chExt cx="3170839" cy="127424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046A71-1FA9-A2F3-9054-DF0EA5F45328}"/>
                </a:ext>
              </a:extLst>
            </p:cNvPr>
            <p:cNvSpPr/>
            <p:nvPr/>
          </p:nvSpPr>
          <p:spPr>
            <a:xfrm>
              <a:off x="122251" y="884"/>
              <a:ext cx="3170839" cy="1274243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36ECB9-6C64-8AB5-2262-D6DAEDAD6D4E}"/>
                </a:ext>
              </a:extLst>
            </p:cNvPr>
            <p:cNvSpPr txBox="1"/>
            <p:nvPr/>
          </p:nvSpPr>
          <p:spPr>
            <a:xfrm>
              <a:off x="122251" y="884"/>
              <a:ext cx="3170839" cy="127424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860" tIns="22860" rIns="22860" bIns="22860" numCol="1" spcCol="1270" anchor="ctr" anchorCtr="0">
              <a:noAutofit/>
            </a:bodyPr>
            <a:lstStyle/>
            <a:p>
              <a:pPr marL="0" lvl="0" indent="0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kern="1200" dirty="0"/>
                <a:t>  Car Sales Data – Statista (1951 onwards)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1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F68EF-FD61-41D4-0D17-FCF9F4F2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11"/>
            <a:ext cx="10515600" cy="1009651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Data Preprocessing Steps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6955285-6C37-BD60-21F7-931B053CA7BE}"/>
              </a:ext>
            </a:extLst>
          </p:cNvPr>
          <p:cNvGrpSpPr/>
          <p:nvPr/>
        </p:nvGrpSpPr>
        <p:grpSpPr>
          <a:xfrm>
            <a:off x="806591" y="1857024"/>
            <a:ext cx="10526233" cy="662892"/>
            <a:chOff x="-10633" y="786256"/>
            <a:chExt cx="10526233" cy="66289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5BD8BC9-C79D-AEDA-C643-F1E9BA935F58}"/>
                </a:ext>
              </a:extLst>
            </p:cNvPr>
            <p:cNvSpPr/>
            <p:nvPr/>
          </p:nvSpPr>
          <p:spPr>
            <a:xfrm>
              <a:off x="0" y="786256"/>
              <a:ext cx="10515600" cy="63159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FE82C9DD-F7AC-4619-C425-836D2312B474}"/>
                </a:ext>
              </a:extLst>
            </p:cNvPr>
            <p:cNvSpPr txBox="1"/>
            <p:nvPr/>
          </p:nvSpPr>
          <p:spPr>
            <a:xfrm>
              <a:off x="-10633" y="879221"/>
              <a:ext cx="10453936" cy="5699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Removed missing/inconsistent 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10AB04-E5E1-A24A-8713-5729DBFF4E74}"/>
              </a:ext>
            </a:extLst>
          </p:cNvPr>
          <p:cNvGrpSpPr/>
          <p:nvPr/>
        </p:nvGrpSpPr>
        <p:grpSpPr>
          <a:xfrm>
            <a:off x="838200" y="2431446"/>
            <a:ext cx="10524150" cy="1456661"/>
            <a:chOff x="0" y="1363878"/>
            <a:chExt cx="10524150" cy="92389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D1E2E6D-EB23-B2CC-CC8A-9B5ACC67CAF9}"/>
                </a:ext>
              </a:extLst>
            </p:cNvPr>
            <p:cNvSpPr/>
            <p:nvPr/>
          </p:nvSpPr>
          <p:spPr>
            <a:xfrm>
              <a:off x="0" y="1602168"/>
              <a:ext cx="10515600" cy="42969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6">
              <a:extLst>
                <a:ext uri="{FF2B5EF4-FFF2-40B4-BE49-F238E27FC236}">
                  <a16:creationId xmlns:a16="http://schemas.microsoft.com/office/drawing/2014/main" id="{521EDFB0-3D32-53D5-B80A-5C3005970586}"/>
                </a:ext>
              </a:extLst>
            </p:cNvPr>
            <p:cNvSpPr txBox="1"/>
            <p:nvPr/>
          </p:nvSpPr>
          <p:spPr>
            <a:xfrm>
              <a:off x="50502" y="1363878"/>
              <a:ext cx="10473648" cy="9238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Filtered relevant columns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ED37C56-2971-3F4E-EFC6-ABF1A7ADA015}"/>
              </a:ext>
            </a:extLst>
          </p:cNvPr>
          <p:cNvGrpSpPr/>
          <p:nvPr/>
        </p:nvGrpSpPr>
        <p:grpSpPr>
          <a:xfrm>
            <a:off x="838200" y="3758524"/>
            <a:ext cx="10515600" cy="647322"/>
            <a:chOff x="0" y="2216179"/>
            <a:chExt cx="10515600" cy="647322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AF72172-C560-A331-EBB9-DB0E4819D64E}"/>
                </a:ext>
              </a:extLst>
            </p:cNvPr>
            <p:cNvSpPr/>
            <p:nvPr/>
          </p:nvSpPr>
          <p:spPr>
            <a:xfrm>
              <a:off x="0" y="2216179"/>
              <a:ext cx="10515600" cy="647322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Rounded Corners 8">
              <a:extLst>
                <a:ext uri="{FF2B5EF4-FFF2-40B4-BE49-F238E27FC236}">
                  <a16:creationId xmlns:a16="http://schemas.microsoft.com/office/drawing/2014/main" id="{3DF622DE-975C-078A-70C7-C100373386E2}"/>
                </a:ext>
              </a:extLst>
            </p:cNvPr>
            <p:cNvSpPr txBox="1"/>
            <p:nvPr/>
          </p:nvSpPr>
          <p:spPr>
            <a:xfrm>
              <a:off x="31600" y="2311385"/>
              <a:ext cx="10452400" cy="38866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Merged datasets for correlation analysis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E0BDC3F-194B-BAC9-4AB5-16B5EEDF4A52}"/>
              </a:ext>
            </a:extLst>
          </p:cNvPr>
          <p:cNvGrpSpPr/>
          <p:nvPr/>
        </p:nvGrpSpPr>
        <p:grpSpPr>
          <a:xfrm>
            <a:off x="838200" y="4696197"/>
            <a:ext cx="10515600" cy="647322"/>
            <a:chOff x="0" y="3047822"/>
            <a:chExt cx="10515600" cy="51725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6DB75EE-1E66-F7C7-9D48-5CE4CD9F2764}"/>
                </a:ext>
              </a:extLst>
            </p:cNvPr>
            <p:cNvSpPr/>
            <p:nvPr/>
          </p:nvSpPr>
          <p:spPr>
            <a:xfrm>
              <a:off x="0" y="3047822"/>
              <a:ext cx="10515600" cy="517259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: Rounded Corners 10">
              <a:extLst>
                <a:ext uri="{FF2B5EF4-FFF2-40B4-BE49-F238E27FC236}">
                  <a16:creationId xmlns:a16="http://schemas.microsoft.com/office/drawing/2014/main" id="{35C88E1F-F8E6-68F4-6311-1A2387B402FD}"/>
                </a:ext>
              </a:extLst>
            </p:cNvPr>
            <p:cNvSpPr txBox="1"/>
            <p:nvPr/>
          </p:nvSpPr>
          <p:spPr>
            <a:xfrm>
              <a:off x="50502" y="3098324"/>
              <a:ext cx="10465098" cy="4667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Ran exploratory data analysis (EDA)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8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B1D71-57E9-0C1D-28B6-59E30371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745176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Scatter Plot: Interest Rates vs. Car Sales</a:t>
            </a:r>
          </a:p>
        </p:txBody>
      </p:sp>
      <p:pic>
        <p:nvPicPr>
          <p:cNvPr id="4" name="Picture 3" descr="A graph with red dots and blue line&#10;&#10;AI-generated content may be incorrect.">
            <a:extLst>
              <a:ext uri="{FF2B5EF4-FFF2-40B4-BE49-F238E27FC236}">
                <a16:creationId xmlns:a16="http://schemas.microsoft.com/office/drawing/2014/main" id="{997803F2-7BE2-83E2-61D5-2CCA35817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5" y="1956540"/>
            <a:ext cx="5404996" cy="37587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43BC-8630-5735-C9D1-B6A3237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1" y="1531088"/>
            <a:ext cx="6390166" cy="4869712"/>
          </a:xfrm>
        </p:spPr>
        <p:txBody>
          <a:bodyPr anchor="ctr">
            <a:noAutofit/>
          </a:bodyPr>
          <a:lstStyle/>
          <a:p>
            <a:r>
              <a:rPr lang="en-US" dirty="0"/>
              <a:t>There is a clear negative relationship between interest rates and car sales.</a:t>
            </a:r>
          </a:p>
          <a:p>
            <a:endParaRPr lang="en-US" dirty="0"/>
          </a:p>
          <a:p>
            <a:r>
              <a:rPr lang="en-US" dirty="0"/>
              <a:t>Higher interest rates lead to more expensive auto loans, discouraging consumers from purchasing vehicles.</a:t>
            </a:r>
          </a:p>
          <a:p>
            <a:endParaRPr lang="en-US" dirty="0"/>
          </a:p>
          <a:p>
            <a:r>
              <a:rPr lang="en-US" dirty="0"/>
              <a:t>The downward trend line confirms that as borrowing becomes costly, fewer people buy cars.</a:t>
            </a:r>
          </a:p>
        </p:txBody>
      </p:sp>
    </p:spTree>
    <p:extLst>
      <p:ext uri="{BB962C8B-B14F-4D97-AF65-F5344CB8AC3E}">
        <p14:creationId xmlns:p14="http://schemas.microsoft.com/office/powerpoint/2010/main" val="1352749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ECD0-9258-041D-5692-5606F13B6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90B-604C-1627-8AD2-6ACAA36E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893534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Scatter Plot – Inflation vs. Car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0103-4633-BCC1-8F8E-FD3521FF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8224" y="1754384"/>
            <a:ext cx="5880874" cy="4699579"/>
          </a:xfrm>
        </p:spPr>
        <p:txBody>
          <a:bodyPr anchor="ctr">
            <a:noAutofit/>
          </a:bodyPr>
          <a:lstStyle/>
          <a:p>
            <a:r>
              <a:rPr lang="en-US" dirty="0"/>
              <a:t>Car sales tend to decrease as inflation increases.</a:t>
            </a:r>
          </a:p>
          <a:p>
            <a:endParaRPr lang="en-US" dirty="0"/>
          </a:p>
          <a:p>
            <a:r>
              <a:rPr lang="en-US" dirty="0"/>
              <a:t>Inflation lowers the value of money, reducing people’s ability to make large purchases like cars.</a:t>
            </a:r>
          </a:p>
          <a:p>
            <a:endParaRPr lang="en-US" dirty="0"/>
          </a:p>
          <a:p>
            <a:r>
              <a:rPr lang="en-US" dirty="0"/>
              <a:t>Despite some data variation, the negative trend line supports the idea that inflation impacts car buying decisions.</a:t>
            </a:r>
          </a:p>
        </p:txBody>
      </p:sp>
      <p:pic>
        <p:nvPicPr>
          <p:cNvPr id="5" name="Picture 4" descr="A graph of inflation rate vs car sales&#10;&#10;AI-generated content may be incorrect.">
            <a:extLst>
              <a:ext uri="{FF2B5EF4-FFF2-40B4-BE49-F238E27FC236}">
                <a16:creationId xmlns:a16="http://schemas.microsoft.com/office/drawing/2014/main" id="{92E4C8A8-B0C9-BF31-1DFF-6495C539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8" y="1754384"/>
            <a:ext cx="5646746" cy="39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5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2191-525D-D799-99D6-233C2DFD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440B-E511-C616-D59D-42A10FCA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31" y="201121"/>
            <a:ext cx="6319289" cy="925930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Line Plot –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0018-2A95-CBD2-26D8-FB9876A5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874" y="307895"/>
            <a:ext cx="5046978" cy="6242209"/>
          </a:xfrm>
        </p:spPr>
        <p:txBody>
          <a:bodyPr anchor="ctr">
            <a:noAutofit/>
          </a:bodyPr>
          <a:lstStyle/>
          <a:p>
            <a:r>
              <a:rPr lang="en-US" sz="2600" dirty="0"/>
              <a:t>Long-term visualization shows how all three variables behave together over the years.</a:t>
            </a:r>
          </a:p>
          <a:p>
            <a:endParaRPr lang="en-US" sz="2600" dirty="0"/>
          </a:p>
          <a:p>
            <a:r>
              <a:rPr lang="en-US" sz="2600" dirty="0"/>
              <a:t>When both interest and inflation rates are high, car sales noticeably drop.</a:t>
            </a:r>
          </a:p>
          <a:p>
            <a:endParaRPr lang="en-US" sz="2600" dirty="0"/>
          </a:p>
          <a:p>
            <a:r>
              <a:rPr lang="en-US" sz="2600" dirty="0"/>
              <a:t>Lower rates generally align with spikes in car purchases, showing consumers react strongly to economic changes.</a:t>
            </a:r>
          </a:p>
        </p:txBody>
      </p:sp>
      <p:pic>
        <p:nvPicPr>
          <p:cNvPr id="4" name="Picture 3" descr="A graph showing the price of a car&#10;&#10;AI-generated content may be incorrect.">
            <a:extLst>
              <a:ext uri="{FF2B5EF4-FFF2-40B4-BE49-F238E27FC236}">
                <a16:creationId xmlns:a16="http://schemas.microsoft.com/office/drawing/2014/main" id="{C2F0C95A-EF50-B1EE-EB74-2A0BC0588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54" y="1442859"/>
            <a:ext cx="6647765" cy="43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2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373DE-4C6D-BB36-9502-91022B52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CDB5-D0C5-122E-D4EA-112C3D1B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723911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Correlation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D17D-6428-189F-A9F6-62FE3F20F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060" y="925033"/>
            <a:ext cx="4891979" cy="5092995"/>
          </a:xfrm>
        </p:spPr>
        <p:txBody>
          <a:bodyPr anchor="ctr">
            <a:normAutofit/>
          </a:bodyPr>
          <a:lstStyle/>
          <a:p>
            <a:r>
              <a:rPr lang="en-US" dirty="0"/>
              <a:t>Negative correlation values confirm inverse relationships between economic indicators and car sales.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While not extremely strong, the consistent negative pattern supports our hypothesis.</a:t>
            </a:r>
          </a:p>
        </p:txBody>
      </p:sp>
      <p:pic>
        <p:nvPicPr>
          <p:cNvPr id="4" name="Picture 3" descr="A graph showing the difference between car sales and inflation&#10;&#10;AI-generated content may be incorrect.">
            <a:extLst>
              <a:ext uri="{FF2B5EF4-FFF2-40B4-BE49-F238E27FC236}">
                <a16:creationId xmlns:a16="http://schemas.microsoft.com/office/drawing/2014/main" id="{CA6B550C-FC21-E158-7570-C74720B8A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77" y="1486571"/>
            <a:ext cx="6510428" cy="439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540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Impact of  Inflation &amp; Interest Rates  on Auto Sales</vt:lpstr>
      <vt:lpstr>Introduction</vt:lpstr>
      <vt:lpstr>Research Question &amp; Hypotheses</vt:lpstr>
      <vt:lpstr>Datasets Used</vt:lpstr>
      <vt:lpstr>Data Preprocessing Steps</vt:lpstr>
      <vt:lpstr>Scatter Plot: Interest Rates vs. Car Sales</vt:lpstr>
      <vt:lpstr>Scatter Plot – Inflation vs. Car Sales</vt:lpstr>
      <vt:lpstr>Line Plot – Trends Over Time</vt:lpstr>
      <vt:lpstr>Correlation Heatmap</vt:lpstr>
      <vt:lpstr>Box Plot – Car Sales by Interest Rate Quartiles</vt:lpstr>
      <vt:lpstr>Box Plot – Car Sales by Inflation Rate Quartiles</vt:lpstr>
      <vt:lpstr>Challenges &amp; Limitations</vt:lpstr>
      <vt:lpstr>Conclusion</vt:lpstr>
      <vt:lpstr>Recommendations &amp; Future Work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 emon</dc:creator>
  <cp:lastModifiedBy>VANITA.MEHRA</cp:lastModifiedBy>
  <cp:revision>39</cp:revision>
  <dcterms:created xsi:type="dcterms:W3CDTF">2025-03-21T04:55:19Z</dcterms:created>
  <dcterms:modified xsi:type="dcterms:W3CDTF">2025-03-22T18:22:49Z</dcterms:modified>
</cp:coreProperties>
</file>