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82" r:id="rId3"/>
    <p:sldMasterId id="2147483703" r:id="rId4"/>
    <p:sldMasterId id="2147483724" r:id="rId5"/>
  </p:sldMasterIdLst>
  <p:notesMasterIdLst>
    <p:notesMasterId r:id="rId27"/>
  </p:notesMasterIdLst>
  <p:sldIdLst>
    <p:sldId id="269" r:id="rId6"/>
    <p:sldId id="282" r:id="rId7"/>
    <p:sldId id="285" r:id="rId8"/>
    <p:sldId id="271" r:id="rId9"/>
    <p:sldId id="272" r:id="rId10"/>
    <p:sldId id="273" r:id="rId11"/>
    <p:sldId id="274" r:id="rId12"/>
    <p:sldId id="286" r:id="rId13"/>
    <p:sldId id="287" r:id="rId14"/>
    <p:sldId id="288" r:id="rId15"/>
    <p:sldId id="289" r:id="rId16"/>
    <p:sldId id="290" r:id="rId17"/>
    <p:sldId id="291" r:id="rId18"/>
    <p:sldId id="292" r:id="rId19"/>
    <p:sldId id="278" r:id="rId20"/>
    <p:sldId id="280" r:id="rId21"/>
    <p:sldId id="281" r:id="rId22"/>
    <p:sldId id="293" r:id="rId23"/>
    <p:sldId id="284" r:id="rId24"/>
    <p:sldId id="27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78386" autoAdjust="0"/>
  </p:normalViewPr>
  <p:slideViewPr>
    <p:cSldViewPr snapToGrid="0">
      <p:cViewPr varScale="1">
        <p:scale>
          <a:sx n="68" d="100"/>
          <a:sy n="68"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B6D9-026D-43D9-985C-1CD860CE36F2}" type="datetimeFigureOut">
              <a:rPr lang="en-US" smtClean="0"/>
              <a:t>11/18/2013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D3A4-33BE-460C-93E1-21B9961FBFE2}" type="slidenum">
              <a:rPr lang="en-US" smtClean="0"/>
              <a:t>‹#›</a:t>
            </a:fld>
            <a:endParaRPr lang="en-US"/>
          </a:p>
        </p:txBody>
      </p:sp>
    </p:spTree>
    <p:extLst>
      <p:ext uri="{BB962C8B-B14F-4D97-AF65-F5344CB8AC3E}">
        <p14:creationId xmlns:p14="http://schemas.microsoft.com/office/powerpoint/2010/main" val="1369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62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0793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a:t>
            </a:r>
            <a:r>
              <a:rPr lang="en-US" sz="1100" b="1" dirty="0" smtClean="0"/>
              <a:t>multiple sites </a:t>
            </a:r>
            <a:r>
              <a:rPr lang="en-US" sz="1100" dirty="0" smtClean="0"/>
              <a:t>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83028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091109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4974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6256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Do this as a demo, and make the lab optional</a:t>
            </a:r>
            <a:r>
              <a:rPr lang="en-US" baseline="0" dirty="0" smtClean="0"/>
              <a:t>.  Only if people want to follow along.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7181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082589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   If attendees are using a Mac and cannot upload content to the FTP using </a:t>
            </a:r>
            <a:r>
              <a:rPr lang="en-US" sz="1200" kern="1200" dirty="0" err="1" smtClean="0">
                <a:solidFill>
                  <a:schemeClr val="tx1"/>
                </a:solidFill>
                <a:effectLst/>
                <a:latin typeface="+mn-lt"/>
                <a:ea typeface="+mn-ea"/>
                <a:cs typeface="+mn-cs"/>
              </a:rPr>
              <a:t>FileZilla</a:t>
            </a:r>
            <a:r>
              <a:rPr lang="en-US" sz="1200" kern="1200" dirty="0" smtClean="0">
                <a:solidFill>
                  <a:schemeClr val="tx1"/>
                </a:solidFill>
                <a:effectLst/>
                <a:latin typeface="+mn-lt"/>
                <a:ea typeface="+mn-ea"/>
                <a:cs typeface="+mn-cs"/>
              </a:rPr>
              <a:t>, make sure they remove the "ftp://" from the host name.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19369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7434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0991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Leave</a:t>
            </a:r>
            <a:r>
              <a:rPr lang="en-US" baseline="0" smtClean="0"/>
              <a:t> in appendix for QA when the question is asked.</a:t>
            </a:r>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768760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11/18/2013</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324334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3789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4743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11/18/2013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9568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2868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427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01233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912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4.wdp"/></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5.wdp"/></Relationships>
</file>

<file path=ppt/slideLayouts/_rels/slideLayout5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 Id="rId5" Type="http://schemas.microsoft.com/office/2007/relationships/hdphoto" Target="../media/hdphoto6.wdp"/><Relationship Id="rId4" Type="http://schemas.openxmlformats.org/officeDocument/2006/relationships/image" Target="../media/image11.png"/></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7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1.png"/></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19727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46917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9651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520956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8876361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98966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726237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0060325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2120738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658169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3936783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388172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93988785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9606827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628741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750411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017181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64097610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3796916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55574621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48990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1581797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ED7E3E-4A6D-48AC-A97A-EBEE88EF81A4}" type="datetimeFigureOut">
              <a:rPr lang="en-US" smtClean="0"/>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5310964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11094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27600305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7259668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05292233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8570956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5195309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210008025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9924254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248898233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305476082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ED7E3E-4A6D-48AC-A97A-EBEE88EF81A4}" type="datetimeFigureOut">
              <a:rPr lang="en-US" smtClean="0"/>
              <a:t>11/18/2013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6069590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73787932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245789538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26260167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349186988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69960920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0346478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26596849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214540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91677307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6407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D7E3E-4A6D-48AC-A97A-EBEE88EF81A4}" type="datetimeFigureOut">
              <a:rPr lang="en-US" smtClean="0"/>
              <a:t>11/18/2013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952769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791273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69714564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56685379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425140800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406107252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87377922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388629914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21585147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74629709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227776875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ED7E3E-4A6D-48AC-A97A-EBEE88EF81A4}" type="datetimeFigureOut">
              <a:rPr lang="en-US" smtClean="0"/>
              <a:t>11/18/2013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813504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313969071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940588994"/>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236453566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353439528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34963055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7614998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25542610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84873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13608528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83863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D7E3E-4A6D-48AC-A97A-EBEE88EF81A4}" type="datetimeFigureOut">
              <a:rPr lang="en-US" smtClean="0"/>
              <a:t>11/18/2013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4405138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66553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00946624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57326790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5600053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46330671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07897089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03970577"/>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4494922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301903661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20905784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D7E3E-4A6D-48AC-A97A-EBEE88EF81A4}" type="datetimeFigureOut">
              <a:rPr lang="en-US" smtClean="0"/>
              <a:t>11/18/2013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5339962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2418315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2413306353"/>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4037157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16118253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15557902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7389340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424095173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781946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39407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66789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D7E3E-4A6D-48AC-A97A-EBEE88EF81A4}" type="datetimeFigureOut">
              <a:rPr lang="en-US" smtClean="0"/>
              <a:t>11/18/2013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1737897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42250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theme" Target="../theme/theme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theme" Target="../theme/theme4.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theme" Target="../theme/theme5.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D7E3E-4A6D-48AC-A97A-EBEE88EF81A4}" type="datetimeFigureOut">
              <a:rPr lang="en-US" smtClean="0"/>
              <a:t>11/18/2013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44897-4BF6-48DB-9BEB-EA132D694ADA}" type="slidenum">
              <a:rPr lang="en-US" smtClean="0"/>
              <a:t>‹#›</a:t>
            </a:fld>
            <a:endParaRPr lang="en-US"/>
          </a:p>
        </p:txBody>
      </p:sp>
    </p:spTree>
    <p:extLst>
      <p:ext uri="{BB962C8B-B14F-4D97-AF65-F5344CB8AC3E}">
        <p14:creationId xmlns:p14="http://schemas.microsoft.com/office/powerpoint/2010/main" val="27206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45210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93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14161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52490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6.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5.xml"/><Relationship Id="rId16" Type="http://schemas.openxmlformats.org/officeDocument/2006/relationships/image" Target="../media/image41.png"/><Relationship Id="rId1" Type="http://schemas.openxmlformats.org/officeDocument/2006/relationships/slideLayout" Target="../slideLayouts/slideLayout69.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6.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6.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0" y="2234114"/>
            <a:ext cx="11216187" cy="1359196"/>
          </a:xfrm>
        </p:spPr>
        <p:txBody>
          <a:bodyPr/>
          <a:lstStyle/>
          <a:p>
            <a:r>
              <a:rPr lang="en-US" dirty="0" smtClean="0"/>
              <a:t>Windows Azure Web Sites Basics</a:t>
            </a:r>
            <a:endParaRPr lang="en-US"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40250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94" y="1589948"/>
            <a:ext cx="6578137"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12183975" cy="983235"/>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83975" cy="1046297"/>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9861" y="300008"/>
            <a:ext cx="2090169"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305" name="Group 304"/>
          <p:cNvGrpSpPr/>
          <p:nvPr/>
        </p:nvGrpSpPr>
        <p:grpSpPr>
          <a:xfrm>
            <a:off x="3760706" y="3762627"/>
            <a:ext cx="866389" cy="63107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310" name="Group 309"/>
          <p:cNvGrpSpPr/>
          <p:nvPr/>
        </p:nvGrpSpPr>
        <p:grpSpPr>
          <a:xfrm>
            <a:off x="3032633" y="1301044"/>
            <a:ext cx="7612011" cy="923394"/>
            <a:chOff x="3031844" y="1178212"/>
            <a:chExt cx="7610028" cy="923395"/>
          </a:xfrm>
        </p:grpSpPr>
        <p:grpSp>
          <p:nvGrpSpPr>
            <p:cNvPr id="314" name="Group 313"/>
            <p:cNvGrpSpPr/>
            <p:nvPr/>
          </p:nvGrpSpPr>
          <p:grpSpPr>
            <a:xfrm>
              <a:off x="3031844" y="1178212"/>
              <a:ext cx="7610028" cy="923395"/>
              <a:chOff x="2540230" y="5762714"/>
              <a:chExt cx="7610028" cy="923395"/>
            </a:xfrm>
          </p:grpSpPr>
          <p:sp>
            <p:nvSpPr>
              <p:cNvPr id="316" name="TextBox 315"/>
              <p:cNvSpPr txBox="1"/>
              <p:nvPr/>
            </p:nvSpPr>
            <p:spPr>
              <a:xfrm>
                <a:off x="9159657" y="5762714"/>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125"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89614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30527" y="2643751"/>
            <a:ext cx="2372865"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12183975" cy="983235"/>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92001" cy="1046297"/>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sp>
        <p:nvSpPr>
          <p:cNvPr id="46"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177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42"/>
            <a:ext cx="2161020" cy="157295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8892" y="2633151"/>
            <a:ext cx="2372865"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31188" y="3298034"/>
            <a:ext cx="2161017" cy="157295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31251" y="3105925"/>
            <a:ext cx="1527211"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31256" y="4325130"/>
            <a:ext cx="955281"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7275708" y="4325130"/>
            <a:ext cx="955281"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8692092" y="3105925"/>
            <a:ext cx="1527211"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92097" y="4325130"/>
            <a:ext cx="955281"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9736549" y="4325130"/>
            <a:ext cx="955281"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3461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84"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66730" y="3009050"/>
            <a:ext cx="10240453" cy="997196"/>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r>
                <a:rPr lang="en-US" sz="2267" dirty="0" smtClean="0">
                  <a:solidFill>
                    <a:srgbClr val="00AEEF">
                      <a:alpha val="99000"/>
                    </a:srgbClr>
                  </a:solidFill>
                </a:rPr>
                <a:t>Illustration</a:t>
              </a:r>
              <a:endParaRPr lang="en-US" sz="2267"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23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1" name="Rectangle 20"/>
          <p:cNvSpPr/>
          <p:nvPr/>
        </p:nvSpPr>
        <p:spPr bwMode="auto">
          <a:xfrm>
            <a:off x="3032633" y="1643572"/>
            <a:ext cx="8337732" cy="248368"/>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3035170" y="1643572"/>
            <a:ext cx="2369097" cy="2483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2635" y="2539690"/>
            <a:ext cx="2372865" cy="2928764"/>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566" y="1533590"/>
            <a:ext cx="2414775"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err="1">
                <a:gradFill>
                  <a:gsLst>
                    <a:gs pos="0">
                      <a:srgbClr val="5F5F5F"/>
                    </a:gs>
                    <a:gs pos="100000">
                      <a:srgbClr val="5F5F5F"/>
                    </a:gs>
                  </a:gsLst>
                  <a:lin ang="5400000" scaled="0"/>
                </a:gradFill>
              </a:rPr>
              <a:t>cpu</a:t>
            </a:r>
            <a:r>
              <a:rPr lang="en-US" dirty="0">
                <a:gradFill>
                  <a:gsLst>
                    <a:gs pos="0">
                      <a:srgbClr val="5F5F5F"/>
                    </a:gs>
                    <a:gs pos="100000">
                      <a:srgbClr val="5F5F5F"/>
                    </a:gs>
                  </a:gsLst>
                  <a:lin ang="5400000" scaled="0"/>
                </a:gradFill>
              </a:rPr>
              <a:t> utilization</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4267" y="1645214"/>
            <a:ext cx="3594533" cy="24508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104" name="Group 103"/>
          <p:cNvGrpSpPr/>
          <p:nvPr/>
        </p:nvGrpSpPr>
        <p:grpSpPr>
          <a:xfrm>
            <a:off x="5511424" y="2520077"/>
            <a:ext cx="2372865" cy="2928764"/>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2" name="TextBox 111"/>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114" name="Group 113"/>
          <p:cNvGrpSpPr/>
          <p:nvPr/>
        </p:nvGrpSpPr>
        <p:grpSpPr>
          <a:xfrm>
            <a:off x="7981567" y="2500463"/>
            <a:ext cx="2372865" cy="2928764"/>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1" name="TextBox 140"/>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150" name="Rectangle 149"/>
          <p:cNvSpPr/>
          <p:nvPr/>
        </p:nvSpPr>
        <p:spPr bwMode="auto">
          <a:xfrm>
            <a:off x="9000034" y="1647455"/>
            <a:ext cx="2369097" cy="2444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2" name="Rectangle 141"/>
          <p:cNvSpPr/>
          <p:nvPr/>
        </p:nvSpPr>
        <p:spPr bwMode="auto">
          <a:xfrm>
            <a:off x="5308695" y="1503419"/>
            <a:ext cx="9680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3" name="Rectangle 142"/>
          <p:cNvSpPr/>
          <p:nvPr/>
        </p:nvSpPr>
        <p:spPr bwMode="auto">
          <a:xfrm>
            <a:off x="8990977" y="1503419"/>
            <a:ext cx="10339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230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71151"/>
          </a:xfrm>
        </p:spPr>
        <p:txBody>
          <a:bodyPr/>
          <a:lstStyle/>
          <a:p>
            <a:r>
              <a:rPr lang="en-US" dirty="0" smtClean="0"/>
              <a:t>Windows Azure Web App Gallery</a:t>
            </a:r>
            <a:endParaRPr lang="en-US" dirty="0"/>
          </a:p>
        </p:txBody>
      </p:sp>
      <p:sp>
        <p:nvSpPr>
          <p:cNvPr id="5" name="TextBox 4"/>
          <p:cNvSpPr txBox="1"/>
          <p:nvPr/>
        </p:nvSpPr>
        <p:spPr>
          <a:xfrm>
            <a:off x="8062052" y="2800863"/>
            <a:ext cx="3609112" cy="2769989"/>
          </a:xfrm>
          <a:prstGeom prst="rect">
            <a:avLst/>
          </a:prstGeom>
          <a:noFill/>
        </p:spPr>
        <p:txBody>
          <a:bodyPr wrap="square" lIns="0" tIns="0" rIns="0" bIns="0" rtlCol="0">
            <a:spAutoFit/>
          </a:bodyPr>
          <a:lstStyle/>
          <a:p>
            <a:r>
              <a:rPr lang="en-US" sz="3600" spc="-71" dirty="0">
                <a:gradFill>
                  <a:gsLst>
                    <a:gs pos="2917">
                      <a:schemeClr val="tx1"/>
                    </a:gs>
                    <a:gs pos="30000">
                      <a:schemeClr val="tx1"/>
                    </a:gs>
                  </a:gsLst>
                  <a:lin ang="5400000" scaled="0"/>
                </a:gradFill>
              </a:rPr>
              <a:t>Ready-to-Go Open Source </a:t>
            </a:r>
          </a:p>
          <a:p>
            <a:r>
              <a:rPr lang="en-US" sz="3600" spc="-71" dirty="0">
                <a:gradFill>
                  <a:gsLst>
                    <a:gs pos="2917">
                      <a:schemeClr val="tx1"/>
                    </a:gs>
                    <a:gs pos="30000">
                      <a:schemeClr val="tx1"/>
                    </a:gs>
                  </a:gsLst>
                  <a:lin ang="5400000" scaled="0"/>
                </a:gradFill>
              </a:rPr>
              <a:t>Web Applications, </a:t>
            </a:r>
          </a:p>
          <a:p>
            <a:r>
              <a:rPr lang="en-US" sz="3600" spc="-71" dirty="0">
                <a:gradFill>
                  <a:gsLst>
                    <a:gs pos="2917">
                      <a:schemeClr val="tx1"/>
                    </a:gs>
                    <a:gs pos="30000">
                      <a:schemeClr val="tx1"/>
                    </a:gs>
                  </a:gsLst>
                  <a:lin ang="5400000" scaled="0"/>
                </a:gradFill>
              </a:rPr>
              <a:t>Frameworks, </a:t>
            </a:r>
          </a:p>
          <a:p>
            <a:r>
              <a:rPr lang="en-US" sz="3600"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677" y="1323546"/>
            <a:ext cx="993863" cy="99360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8" y="1323544"/>
            <a:ext cx="1009913" cy="100965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1277" y="1339591"/>
            <a:ext cx="993863" cy="9936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247" y="2814672"/>
            <a:ext cx="1012740" cy="7689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950" y="2748201"/>
            <a:ext cx="1156517" cy="901848"/>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860" y="2246625"/>
            <a:ext cx="1905496"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701" y="4065058"/>
            <a:ext cx="923007" cy="922767"/>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699" y="3943684"/>
            <a:ext cx="1165819" cy="1165515"/>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0059" y="2246625"/>
            <a:ext cx="1905496"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1508" y="4031329"/>
            <a:ext cx="985601" cy="990223"/>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2100" y="3872246"/>
            <a:ext cx="1308729" cy="1308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7073" y="1147181"/>
            <a:ext cx="1378783" cy="1378424"/>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347" y="5198291"/>
            <a:ext cx="1429712" cy="1362167"/>
          </a:xfrm>
          <a:prstGeom prst="rect">
            <a:avLst/>
          </a:prstGeom>
        </p:spPr>
      </p:pic>
      <p:pic>
        <p:nvPicPr>
          <p:cNvPr id="4" name="Picture 3"/>
          <p:cNvPicPr>
            <a:picLocks noChangeAspect="1"/>
          </p:cNvPicPr>
          <p:nvPr/>
        </p:nvPicPr>
        <p:blipFill>
          <a:blip r:embed="rId16"/>
          <a:stretch>
            <a:fillRect/>
          </a:stretch>
        </p:blipFill>
        <p:spPr>
          <a:xfrm>
            <a:off x="1931861" y="5579331"/>
            <a:ext cx="1663492" cy="660317"/>
          </a:xfrm>
          <a:prstGeom prst="rect">
            <a:avLst/>
          </a:prstGeom>
        </p:spPr>
      </p:pic>
      <p:pic>
        <p:nvPicPr>
          <p:cNvPr id="6" name="Picture 5"/>
          <p:cNvPicPr>
            <a:picLocks noChangeAspect="1"/>
          </p:cNvPicPr>
          <p:nvPr/>
        </p:nvPicPr>
        <p:blipFill>
          <a:blip r:embed="rId17"/>
          <a:stretch>
            <a:fillRect/>
          </a:stretch>
        </p:blipFill>
        <p:spPr>
          <a:xfrm>
            <a:off x="3847102" y="5398499"/>
            <a:ext cx="1329365" cy="1319517"/>
          </a:xfrm>
          <a:prstGeom prst="rect">
            <a:avLst/>
          </a:prstGeom>
        </p:spPr>
      </p:pic>
      <p:pic>
        <p:nvPicPr>
          <p:cNvPr id="7" name="Picture 6"/>
          <p:cNvPicPr>
            <a:picLocks noChangeAspect="1"/>
          </p:cNvPicPr>
          <p:nvPr/>
        </p:nvPicPr>
        <p:blipFill>
          <a:blip r:embed="rId18"/>
          <a:stretch>
            <a:fillRect/>
          </a:stretch>
        </p:blipFill>
        <p:spPr>
          <a:xfrm>
            <a:off x="5687073" y="5398501"/>
            <a:ext cx="1309520" cy="1319516"/>
          </a:xfrm>
          <a:prstGeom prst="rect">
            <a:avLst/>
          </a:prstGeom>
        </p:spPr>
      </p:pic>
    </p:spTree>
    <p:extLst>
      <p:ext uri="{BB962C8B-B14F-4D97-AF65-F5344CB8AC3E}">
        <p14:creationId xmlns:p14="http://schemas.microsoft.com/office/powerpoint/2010/main" val="36956819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a:gradFill>
                  <a:gsLst>
                    <a:gs pos="1250">
                      <a:srgbClr val="FFFFFF"/>
                    </a:gs>
                    <a:gs pos="100000">
                      <a:srgbClr val="FFFFFF"/>
                    </a:gs>
                  </a:gsLst>
                  <a:lin ang="5400000" scaled="0"/>
                </a:gradFill>
              </a:rPr>
              <a:t>Creating a Wordpress </a:t>
            </a:r>
            <a:br>
              <a:rPr lang="en-US">
                <a:gradFill>
                  <a:gsLst>
                    <a:gs pos="1250">
                      <a:srgbClr val="FFFFFF"/>
                    </a:gs>
                    <a:gs pos="100000">
                      <a:srgbClr val="FFFFFF"/>
                    </a:gs>
                  </a:gsLst>
                  <a:lin ang="5400000" scaled="0"/>
                </a:gradFill>
              </a:rPr>
            </a:br>
            <a:r>
              <a:rPr lang="en-US">
                <a:gradFill>
                  <a:gsLst>
                    <a:gs pos="1250">
                      <a:srgbClr val="FFFFFF"/>
                    </a:gs>
                    <a:gs pos="100000">
                      <a:srgbClr val="FFFFFF"/>
                    </a:gs>
                  </a:gsLst>
                  <a:lin ang="5400000" scaled="0"/>
                </a:gradFill>
              </a:rPr>
              <a:t>site</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8696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Website examples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90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sz="4800" dirty="0" smtClean="0">
                <a:gradFill>
                  <a:gsLst>
                    <a:gs pos="1250">
                      <a:srgbClr val="FFFFFF"/>
                    </a:gs>
                    <a:gs pos="100000">
                      <a:srgbClr val="FFFFFF"/>
                    </a:gs>
                  </a:gsLst>
                  <a:lin ang="5400000" scaled="0"/>
                </a:gradFill>
              </a:rPr>
              <a:t>Lab: Creating a </a:t>
            </a:r>
            <a:r>
              <a:rPr lang="en-US" sz="4800" dirty="0" err="1" smtClean="0">
                <a:gradFill>
                  <a:gsLst>
                    <a:gs pos="1250">
                      <a:srgbClr val="FFFFFF"/>
                    </a:gs>
                    <a:gs pos="100000">
                      <a:srgbClr val="FFFFFF"/>
                    </a:gs>
                  </a:gsLst>
                  <a:lin ang="5400000" scaled="0"/>
                </a:gradFill>
              </a:rPr>
              <a:t>Django</a:t>
            </a:r>
            <a:r>
              <a:rPr lang="en-US" sz="4800" dirty="0" smtClean="0">
                <a:gradFill>
                  <a:gsLst>
                    <a:gs pos="1250">
                      <a:srgbClr val="FFFFFF"/>
                    </a:gs>
                    <a:gs pos="100000">
                      <a:srgbClr val="FFFFFF"/>
                    </a:gs>
                  </a:gsLst>
                  <a:lin ang="5400000" scaled="0"/>
                </a:gradFill>
              </a:rPr>
              <a:t> Website</a:t>
            </a:r>
            <a:endParaRPr lang="en-US" sz="48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56218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Websites Basics</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we have learned</a:t>
            </a:r>
            <a:r>
              <a:rPr lang="en-US" sz="3600" dirty="0" smtClean="0"/>
              <a:t>:</a:t>
            </a:r>
            <a:endParaRPr lang="en-US" sz="3600" dirty="0"/>
          </a:p>
          <a:p>
            <a:pPr marL="574675" indent="-571500">
              <a:buFont typeface="Arial" panose="020B0604020202020204" pitchFamily="34" charset="0"/>
              <a:buChar char="•"/>
            </a:pPr>
            <a:r>
              <a:rPr lang="en-US" sz="2800" dirty="0"/>
              <a:t>How to create a simple blog site using Windows Azure </a:t>
            </a:r>
          </a:p>
          <a:p>
            <a:pPr marL="574675" indent="-571500">
              <a:buFont typeface="Arial" panose="020B0604020202020204" pitchFamily="34" charset="0"/>
              <a:buChar char="•"/>
            </a:pPr>
            <a:r>
              <a:rPr lang="en-US" sz="2800" dirty="0"/>
              <a:t>An example using the </a:t>
            </a:r>
            <a:r>
              <a:rPr lang="en-US" sz="2800" dirty="0" err="1"/>
              <a:t>Django</a:t>
            </a:r>
            <a:r>
              <a:rPr lang="en-US" sz="2800" dirty="0"/>
              <a:t> (a Python framework), and Bing Maps</a:t>
            </a:r>
          </a:p>
        </p:txBody>
      </p:sp>
    </p:spTree>
    <p:extLst>
      <p:ext uri="{BB962C8B-B14F-4D97-AF65-F5344CB8AC3E}">
        <p14:creationId xmlns:p14="http://schemas.microsoft.com/office/powerpoint/2010/main" val="28181770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Basics</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a:t>How to create a simple blog site using Windows Azure </a:t>
            </a:r>
          </a:p>
          <a:p>
            <a:pPr marL="574675" indent="-571500">
              <a:buFont typeface="Arial" panose="020B0604020202020204" pitchFamily="34" charset="0"/>
              <a:buChar char="•"/>
            </a:pPr>
            <a:r>
              <a:rPr lang="en-US" sz="2800" dirty="0"/>
              <a:t>An example using the </a:t>
            </a:r>
            <a:r>
              <a:rPr lang="en-US" sz="2800" dirty="0" err="1"/>
              <a:t>Django</a:t>
            </a:r>
            <a:r>
              <a:rPr lang="en-US" sz="2800" dirty="0"/>
              <a:t> (a Python framework), and Bing Maps</a:t>
            </a:r>
          </a:p>
        </p:txBody>
      </p:sp>
    </p:spTree>
    <p:extLst>
      <p:ext uri="{BB962C8B-B14F-4D97-AF65-F5344CB8AC3E}">
        <p14:creationId xmlns:p14="http://schemas.microsoft.com/office/powerpoint/2010/main" val="13806936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422" y="5020533"/>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Launch a professional looking site with a few clicks using apps like </a:t>
            </a:r>
            <a:r>
              <a:rPr lang="en-US" sz="1467" spc="-43" dirty="0" err="1">
                <a:gradFill>
                  <a:gsLst>
                    <a:gs pos="0">
                      <a:srgbClr val="FFFFFF"/>
                    </a:gs>
                    <a:gs pos="100000">
                      <a:srgbClr val="FFFFFF"/>
                    </a:gs>
                  </a:gsLst>
                  <a:lin ang="16200000" scaled="0"/>
                </a:gradFill>
              </a:rPr>
              <a:t>WordPress</a:t>
            </a:r>
            <a:r>
              <a:rPr lang="en-US" sz="1467" spc="-43" dirty="0">
                <a:gradFill>
                  <a:gsLst>
                    <a:gs pos="0">
                      <a:srgbClr val="FFFFFF"/>
                    </a:gs>
                    <a:gs pos="100000">
                      <a:srgbClr val="FFFFFF"/>
                    </a:gs>
                  </a:gsLst>
                  <a:lin ang="16200000" scaled="0"/>
                </a:gradFill>
              </a:rPr>
              <a:t>, </a:t>
            </a:r>
            <a:r>
              <a:rPr lang="en-US" sz="1467" spc="-43" dirty="0" err="1">
                <a:gradFill>
                  <a:gsLst>
                    <a:gs pos="0">
                      <a:srgbClr val="FFFFFF"/>
                    </a:gs>
                    <a:gs pos="100000">
                      <a:srgbClr val="FFFFFF"/>
                    </a:gs>
                  </a:gsLst>
                  <a:lin ang="16200000" scaled="0"/>
                </a:gradFill>
              </a:rPr>
              <a:t>Joomla</a:t>
            </a:r>
            <a:r>
              <a:rPr lang="en-US" sz="1467" spc="-43" dirty="0">
                <a:gradFill>
                  <a:gsLst>
                    <a:gs pos="0">
                      <a:srgbClr val="FFFFFF"/>
                    </a:gs>
                    <a:gs pos="100000">
                      <a:srgbClr val="FFFFFF"/>
                    </a:gs>
                  </a:gsLst>
                  <a:lin ang="16200000" scaled="0"/>
                </a:gradFill>
              </a:rPr>
              <a:t>!, Drupal, </a:t>
            </a:r>
            <a:r>
              <a:rPr lang="en-US" sz="1467" spc="-43" dirty="0" err="1">
                <a:gradFill>
                  <a:gsLst>
                    <a:gs pos="0">
                      <a:srgbClr val="FFFFFF"/>
                    </a:gs>
                    <a:gs pos="100000">
                      <a:srgbClr val="FFFFFF"/>
                    </a:gs>
                  </a:gsLst>
                  <a:lin ang="16200000" scaled="0"/>
                </a:gradFill>
              </a:rPr>
              <a:t>DotNetNuke</a:t>
            </a:r>
            <a:r>
              <a:rPr lang="en-US" sz="1467" spc="-43" dirty="0">
                <a:gradFill>
                  <a:gsLst>
                    <a:gs pos="0">
                      <a:srgbClr val="FFFFFF"/>
                    </a:gs>
                    <a:gs pos="100000">
                      <a:srgbClr val="FFFFFF"/>
                    </a:gs>
                  </a:gsLst>
                  <a:lin ang="16200000" scaled="0"/>
                </a:gradFill>
              </a:rPr>
              <a:t> and </a:t>
            </a:r>
            <a:r>
              <a:rPr lang="en-US" sz="1467" spc="-43" dirty="0" err="1">
                <a:gradFill>
                  <a:gsLst>
                    <a:gs pos="0">
                      <a:srgbClr val="FFFFFF"/>
                    </a:gs>
                    <a:gs pos="100000">
                      <a:srgbClr val="FFFFFF"/>
                    </a:gs>
                  </a:gsLst>
                  <a:lin ang="16200000" scaled="0"/>
                </a:gradFill>
              </a:rPr>
              <a:t>Umbraco</a:t>
            </a:r>
            <a:endParaRPr lang="en-US" sz="1467" spc="-43" dirty="0">
              <a:gradFill>
                <a:gsLst>
                  <a:gs pos="0">
                    <a:srgbClr val="FFFFFF"/>
                  </a:gs>
                  <a:gs pos="100000">
                    <a:srgbClr val="FFFFFF"/>
                  </a:gs>
                </a:gsLst>
                <a:lin ang="16200000" scaled="0"/>
              </a:gradFill>
            </a:endParaRPr>
          </a:p>
        </p:txBody>
      </p:sp>
      <p:sp>
        <p:nvSpPr>
          <p:cNvPr id="14" name="Rounded Rectangle 13"/>
          <p:cNvSpPr/>
          <p:nvPr/>
        </p:nvSpPr>
        <p:spPr bwMode="auto">
          <a:xfrm>
            <a:off x="275422" y="3584380"/>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Deploy  directly from your source code repository, using </a:t>
            </a:r>
            <a:r>
              <a:rPr lang="en-US" sz="1467" spc="-43" dirty="0" err="1">
                <a:gradFill>
                  <a:gsLst>
                    <a:gs pos="0">
                      <a:srgbClr val="FFFFFF"/>
                    </a:gs>
                    <a:gs pos="100000">
                      <a:srgbClr val="FFFFFF"/>
                    </a:gs>
                  </a:gsLst>
                  <a:lin ang="16200000" scaled="0"/>
                </a:gradFill>
              </a:rPr>
              <a:t>Git</a:t>
            </a:r>
            <a:r>
              <a:rPr lang="en-US" sz="1467" spc="-43"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5422" y="2148225"/>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422" y="1270001"/>
            <a:ext cx="364891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8522" y="358456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041" y="1264788"/>
            <a:ext cx="4027243"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8522" y="214822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8521" y="502090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8467" y="358456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Choose an image from the library or upload your own </a:t>
            </a:r>
            <a:r>
              <a:rPr lang="en-US" sz="1467" spc="-43" dirty="0" err="1">
                <a:gradFill>
                  <a:gsLst>
                    <a:gs pos="0">
                      <a:srgbClr val="FFFFFF"/>
                    </a:gs>
                    <a:gs pos="100000">
                      <a:srgbClr val="FFFFFF"/>
                    </a:gs>
                  </a:gsLst>
                  <a:lin ang="16200000" scaled="0"/>
                </a:gradFill>
              </a:rPr>
              <a:t>VHD</a:t>
            </a:r>
            <a:r>
              <a:rPr lang="en-US" sz="1467" spc="-43" dirty="0">
                <a:gradFill>
                  <a:gsLst>
                    <a:gs pos="0">
                      <a:srgbClr val="FFFFFF"/>
                    </a:gs>
                    <a:gs pos="100000">
                      <a:srgbClr val="FFFFFF"/>
                    </a:gs>
                  </a:gsLst>
                  <a:lin ang="16200000" scaled="0"/>
                </a:gradFill>
              </a:rPr>
              <a:t>. </a:t>
            </a:r>
          </a:p>
        </p:txBody>
      </p:sp>
      <p:sp>
        <p:nvSpPr>
          <p:cNvPr id="17" name="Rounded Rectangle 16"/>
          <p:cNvSpPr/>
          <p:nvPr/>
        </p:nvSpPr>
        <p:spPr bwMode="auto">
          <a:xfrm>
            <a:off x="8018467" y="214822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8466" y="502090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67" spc="-43" dirty="0" err="1">
                <a:gradFill>
                  <a:gsLst>
                    <a:gs pos="0">
                      <a:srgbClr val="FFFFFF"/>
                    </a:gs>
                    <a:gs pos="100000">
                      <a:srgbClr val="FFFFFF"/>
                    </a:gs>
                  </a:gsLst>
                  <a:lin ang="16200000" scaled="0"/>
                </a:gradFill>
              </a:rPr>
              <a:t>PaaS</a:t>
            </a:r>
            <a:r>
              <a:rPr lang="en-US" sz="1467" spc="-43" dirty="0">
                <a:gradFill>
                  <a:gsLst>
                    <a:gs pos="0">
                      <a:srgbClr val="FFFFFF"/>
                    </a:gs>
                    <a:gs pos="100000">
                      <a:srgbClr val="FFFFFF"/>
                    </a:gs>
                  </a:gsLst>
                  <a:lin ang="16200000" scaled="0"/>
                </a:gradFill>
              </a:rPr>
              <a:t> services.</a:t>
            </a:r>
          </a:p>
        </p:txBody>
      </p:sp>
      <p:grpSp>
        <p:nvGrpSpPr>
          <p:cNvPr id="9" name="Group 8"/>
          <p:cNvGrpSpPr/>
          <p:nvPr/>
        </p:nvGrpSpPr>
        <p:grpSpPr>
          <a:xfrm>
            <a:off x="8009588" y="1270000"/>
            <a:ext cx="399432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1813882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0637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2011176"/>
            <a:ext cx="8193639" cy="4062651"/>
          </a:xfrm>
        </p:spPr>
        <p:txBody>
          <a:bodyPr/>
          <a:lstStyle/>
          <a:p>
            <a:pPr lvl="0"/>
            <a:r>
              <a:rPr lang="en-US" sz="4000" dirty="0" smtClean="0"/>
              <a:t>Windows </a:t>
            </a:r>
            <a:r>
              <a:rPr lang="en-US" sz="4000" dirty="0"/>
              <a:t>Azure </a:t>
            </a:r>
            <a:r>
              <a:rPr lang="en-US" sz="4000" dirty="0" smtClean="0"/>
              <a:t>Web Sites Introduction</a:t>
            </a:r>
            <a:endParaRPr lang="en-US" sz="4000" dirty="0"/>
          </a:p>
          <a:p>
            <a:pPr lvl="0"/>
            <a:r>
              <a:rPr lang="en-US" sz="4000" dirty="0" smtClean="0"/>
              <a:t>Publishing methods and frameworks</a:t>
            </a:r>
            <a:endParaRPr lang="en-US" sz="4000" dirty="0"/>
          </a:p>
          <a:p>
            <a:pPr lvl="0"/>
            <a:r>
              <a:rPr lang="en-US" sz="4000" dirty="0" smtClean="0"/>
              <a:t>Scaling choices</a:t>
            </a:r>
          </a:p>
          <a:p>
            <a:pPr lvl="0"/>
            <a:r>
              <a:rPr lang="en-US" sz="4000" dirty="0" smtClean="0"/>
              <a:t>Web application gallery</a:t>
            </a:r>
          </a:p>
          <a:p>
            <a:pPr lvl="0"/>
            <a:r>
              <a:rPr lang="en-US" sz="4000" dirty="0" smtClean="0"/>
              <a:t>Creating a site – example</a:t>
            </a:r>
          </a:p>
        </p:txBody>
      </p:sp>
    </p:spTree>
    <p:extLst>
      <p:ext uri="{BB962C8B-B14F-4D97-AF65-F5344CB8AC3E}">
        <p14:creationId xmlns:p14="http://schemas.microsoft.com/office/powerpoint/2010/main" val="17453838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61" y="867829"/>
            <a:ext cx="2757508" cy="275679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4011" y="1456625"/>
            <a:ext cx="8515460"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1218714" fontAlgn="base">
              <a:spcBef>
                <a:spcPct val="0"/>
              </a:spcBef>
              <a:spcAft>
                <a:spcPct val="0"/>
              </a:spcAft>
              <a:buClr>
                <a:srgbClr val="FFFF99"/>
              </a:buClr>
              <a:buSzPct val="120000"/>
              <a:defRPr/>
            </a:pPr>
            <a:r>
              <a:rPr lang="en-US" sz="5467"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7"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011" y="2400651"/>
            <a:ext cx="8515460"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3600"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600"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5631" y="4319057"/>
            <a:ext cx="3778653"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914084" fontAlgn="base">
                <a:spcBef>
                  <a:spcPct val="0"/>
                </a:spcBef>
                <a:spcAft>
                  <a:spcPct val="0"/>
                </a:spcAft>
              </a:pPr>
              <a:r>
                <a:rPr lang="en-US" sz="3600" dirty="0">
                  <a:gradFill>
                    <a:gsLst>
                      <a:gs pos="0">
                        <a:srgbClr val="292929"/>
                      </a:gs>
                      <a:gs pos="100000">
                        <a:srgbClr val="292929"/>
                      </a:gs>
                    </a:gsLst>
                    <a:lin ang="5400000" scaled="0"/>
                  </a:gradFill>
                </a:rPr>
                <a:t>start simple</a:t>
              </a:r>
              <a:endParaRPr lang="en-US" altLang="zh-CN" sz="3600"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t" anchorCtr="0" compatLnSpc="1">
              <a:prstTxWarp prst="textNoShape">
                <a:avLst/>
              </a:prstTxWarp>
            </a:bodyPr>
            <a:lstStyle/>
            <a:p>
              <a:pPr defTabSz="914084"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6674" y="4319052"/>
            <a:ext cx="3778653"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code smart</a:t>
              </a:r>
              <a:endParaRPr lang="en-US" altLang="zh-CN" sz="3600"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91408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717" y="4319057"/>
            <a:ext cx="3856135" cy="23760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go live</a:t>
              </a:r>
              <a:endParaRPr lang="en-US" altLang="zh-CN" sz="3600"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2519558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smtClean="0"/>
              <a:t>Supported Publishing Methods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grpSp>
        <p:nvGrpSpPr>
          <p:cNvPr id="5" name="Group 4"/>
          <p:cNvGrpSpPr/>
          <p:nvPr/>
        </p:nvGrpSpPr>
        <p:grpSpPr>
          <a:xfrm>
            <a:off x="3282933" y="3757233"/>
            <a:ext cx="5270591" cy="203474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rPr>
                  <a:t>DropBox</a:t>
                </a:r>
                <a:endParaRPr lang="en-US" sz="2400"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297293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754" y="704359"/>
            <a:ext cx="11151917" cy="757131"/>
          </a:xfrm>
        </p:spPr>
        <p:txBody>
          <a:bodyPr/>
          <a:lstStyle/>
          <a:p>
            <a:r>
              <a:rPr lang="en-US" dirty="0" smtClean="0"/>
              <a:t>Supported Web Frameworks</a:t>
            </a:r>
            <a:endParaRPr lang="en-US" dirty="0"/>
          </a:p>
        </p:txBody>
      </p:sp>
      <p:grpSp>
        <p:nvGrpSpPr>
          <p:cNvPr id="22" name="Group 21"/>
          <p:cNvGrpSpPr/>
          <p:nvPr/>
        </p:nvGrpSpPr>
        <p:grpSpPr>
          <a:xfrm>
            <a:off x="3548493" y="2568554"/>
            <a:ext cx="2364507"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3" name="Group 22"/>
          <p:cNvGrpSpPr/>
          <p:nvPr/>
        </p:nvGrpSpPr>
        <p:grpSpPr>
          <a:xfrm>
            <a:off x="9226083" y="2553815"/>
            <a:ext cx="2364507"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4" name="Group 23"/>
          <p:cNvGrpSpPr/>
          <p:nvPr/>
        </p:nvGrpSpPr>
        <p:grpSpPr>
          <a:xfrm>
            <a:off x="6389992" y="2568554"/>
            <a:ext cx="2364507"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5" name="Group 24"/>
          <p:cNvGrpSpPr/>
          <p:nvPr/>
        </p:nvGrpSpPr>
        <p:grpSpPr>
          <a:xfrm>
            <a:off x="606360" y="2568554"/>
            <a:ext cx="2364507" cy="2004564"/>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89" y="3154444"/>
            <a:ext cx="1333848" cy="5429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7549453" y="5388823"/>
            <a:ext cx="3971408" cy="369332"/>
          </a:xfrm>
          <a:prstGeom prst="rect">
            <a:avLst/>
          </a:prstGeom>
          <a:noFill/>
        </p:spPr>
        <p:txBody>
          <a:bodyPr wrap="none" lIns="0" tIns="0" rIns="0" bIns="0" rtlCol="0">
            <a:spAutoFit/>
          </a:bodyPr>
          <a:lstStyle/>
          <a:p>
            <a:pPr defTabSz="914424"/>
            <a:r>
              <a:rPr lang="en-US" sz="2400" spc="-71" dirty="0">
                <a:gradFill>
                  <a:gsLst>
                    <a:gs pos="2917">
                      <a:srgbClr val="5F5F5F"/>
                    </a:gs>
                    <a:gs pos="30000">
                      <a:srgbClr val="5F5F5F"/>
                    </a:gs>
                  </a:gsLst>
                  <a:lin ang="5400000" scaled="0"/>
                </a:gradFill>
              </a:rPr>
              <a:t>Or any custom </a:t>
            </a:r>
            <a:r>
              <a:rPr lang="en-US" sz="2400" spc="-71" dirty="0" err="1">
                <a:gradFill>
                  <a:gsLst>
                    <a:gs pos="2917">
                      <a:srgbClr val="5F5F5F"/>
                    </a:gs>
                    <a:gs pos="30000">
                      <a:srgbClr val="5F5F5F"/>
                    </a:gs>
                  </a:gsLst>
                  <a:lin ang="5400000" scaled="0"/>
                </a:gradFill>
              </a:rPr>
              <a:t>FastCGI</a:t>
            </a:r>
            <a:r>
              <a:rPr lang="en-US" sz="2400" spc="-71" dirty="0">
                <a:gradFill>
                  <a:gsLst>
                    <a:gs pos="2917">
                      <a:srgbClr val="5F5F5F"/>
                    </a:gs>
                    <a:gs pos="30000">
                      <a:srgbClr val="5F5F5F"/>
                    </a:gs>
                  </a:gsLst>
                  <a:lin ang="5400000" scaled="0"/>
                </a:gradFill>
              </a:rPr>
              <a:t> Handler</a:t>
            </a:r>
          </a:p>
        </p:txBody>
      </p:sp>
      <p:grpSp>
        <p:nvGrpSpPr>
          <p:cNvPr id="26" name="Group 25"/>
          <p:cNvGrpSpPr/>
          <p:nvPr/>
        </p:nvGrpSpPr>
        <p:grpSpPr>
          <a:xfrm>
            <a:off x="9245164" y="280528"/>
            <a:ext cx="2364507" cy="2004564"/>
            <a:chOff x="9136594" y="3001265"/>
            <a:chExt cx="2363891" cy="2004564"/>
          </a:xfrm>
        </p:grpSpPr>
        <p:sp>
          <p:nvSpPr>
            <p:cNvPr id="27" name="Rectangle 26"/>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8"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3" name="Picture 2"/>
          <p:cNvPicPr>
            <a:picLocks noChangeAspect="1"/>
          </p:cNvPicPr>
          <p:nvPr/>
        </p:nvPicPr>
        <p:blipFill>
          <a:blip r:embed="rId7"/>
          <a:stretch>
            <a:fillRect/>
          </a:stretch>
        </p:blipFill>
        <p:spPr>
          <a:xfrm>
            <a:off x="9710024" y="1005457"/>
            <a:ext cx="1434786" cy="631306"/>
          </a:xfrm>
          <a:prstGeom prst="rect">
            <a:avLst/>
          </a:prstGeom>
        </p:spPr>
      </p:pic>
      <p:pic>
        <p:nvPicPr>
          <p:cNvPr id="9" name="Picture 8"/>
          <p:cNvPicPr>
            <a:picLocks noChangeAspect="1"/>
          </p:cNvPicPr>
          <p:nvPr/>
        </p:nvPicPr>
        <p:blipFill>
          <a:blip r:embed="rId8"/>
          <a:stretch>
            <a:fillRect/>
          </a:stretch>
        </p:blipFill>
        <p:spPr>
          <a:xfrm>
            <a:off x="9710024" y="611941"/>
            <a:ext cx="1434786" cy="386202"/>
          </a:xfrm>
          <a:prstGeom prst="rect">
            <a:avLst/>
          </a:prstGeom>
        </p:spPr>
      </p:pic>
    </p:spTree>
    <p:extLst>
      <p:ext uri="{BB962C8B-B14F-4D97-AF65-F5344CB8AC3E}">
        <p14:creationId xmlns:p14="http://schemas.microsoft.com/office/powerpoint/2010/main" val="459499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2" y="1"/>
            <a:ext cx="12192003" cy="9832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cxnSp>
        <p:nvCxnSpPr>
          <p:cNvPr id="81" name="Straight Connector 80"/>
          <p:cNvCxnSpPr/>
          <p:nvPr/>
        </p:nvCxnSpPr>
        <p:spPr>
          <a:xfrm>
            <a:off x="1528666" y="2889573"/>
            <a:ext cx="67727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 – three choices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8374" y="1918708"/>
            <a:ext cx="1349100"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666" y="2858895"/>
            <a:ext cx="2308356"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666" y="3799083"/>
            <a:ext cx="3794527" cy="6620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3001" y="1933573"/>
            <a:ext cx="4987263" cy="584775"/>
          </a:xfrm>
          <a:prstGeom prst="rect">
            <a:avLst/>
          </a:prstGeom>
        </p:spPr>
        <p:txBody>
          <a:bodyPr wrap="none">
            <a:spAutoFit/>
          </a:bodyPr>
          <a:lstStyle/>
          <a:p>
            <a:r>
              <a:rPr lang="en-US" sz="3200" dirty="0"/>
              <a:t>Multi-tenant. Daily </a:t>
            </a:r>
            <a:r>
              <a:rPr lang="en-US" sz="3200" dirty="0" smtClean="0"/>
              <a:t>quotas.</a:t>
            </a:r>
            <a:endParaRPr lang="en-US" sz="3200" dirty="0"/>
          </a:p>
        </p:txBody>
      </p:sp>
      <p:sp>
        <p:nvSpPr>
          <p:cNvPr id="9" name="Rectangle 8"/>
          <p:cNvSpPr/>
          <p:nvPr/>
        </p:nvSpPr>
        <p:spPr>
          <a:xfrm>
            <a:off x="3837022" y="2874683"/>
            <a:ext cx="4987263" cy="584775"/>
          </a:xfrm>
          <a:prstGeom prst="rect">
            <a:avLst/>
          </a:prstGeom>
        </p:spPr>
        <p:txBody>
          <a:bodyPr wrap="none">
            <a:spAutoFit/>
          </a:bodyPr>
          <a:lstStyle/>
          <a:p>
            <a:r>
              <a:rPr lang="en-US" sz="3200" dirty="0"/>
              <a:t>Multi-tenant. Daily </a:t>
            </a:r>
            <a:r>
              <a:rPr lang="en-US" sz="3200" dirty="0" smtClean="0"/>
              <a:t>quotas.</a:t>
            </a:r>
            <a:endParaRPr lang="en-US" sz="3200" dirty="0"/>
          </a:p>
        </p:txBody>
      </p:sp>
      <p:sp>
        <p:nvSpPr>
          <p:cNvPr id="16" name="Rectangle 15"/>
          <p:cNvSpPr/>
          <p:nvPr/>
        </p:nvSpPr>
        <p:spPr>
          <a:xfrm>
            <a:off x="5323192" y="3815794"/>
            <a:ext cx="5120312" cy="584775"/>
          </a:xfrm>
          <a:prstGeom prst="rect">
            <a:avLst/>
          </a:prstGeom>
        </p:spPr>
        <p:txBody>
          <a:bodyPr wrap="none">
            <a:spAutoFit/>
          </a:bodyPr>
          <a:lstStyle/>
          <a:p>
            <a:r>
              <a:rPr lang="en-US" sz="3200" dirty="0">
                <a:solidFill>
                  <a:srgbClr val="292929"/>
                </a:solidFill>
              </a:rPr>
              <a:t>Dedicated VMs. No </a:t>
            </a:r>
            <a:r>
              <a:rPr lang="en-US" sz="3200" dirty="0" smtClean="0">
                <a:solidFill>
                  <a:srgbClr val="292929"/>
                </a:solidFill>
              </a:rPr>
              <a:t>quotas.</a:t>
            </a:r>
            <a:endParaRPr lang="en-US" sz="3200" dirty="0"/>
          </a:p>
        </p:txBody>
      </p:sp>
    </p:spTree>
    <p:extLst>
      <p:ext uri="{BB962C8B-B14F-4D97-AF65-F5344CB8AC3E}">
        <p14:creationId xmlns:p14="http://schemas.microsoft.com/office/powerpoint/2010/main" val="30721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4"/>
            <a:ext cx="7647392" cy="923394"/>
            <a:chOff x="3031844" y="1170370"/>
            <a:chExt cx="7645400" cy="923394"/>
          </a:xfrm>
        </p:grpSpPr>
        <p:grpSp>
          <p:nvGrpSpPr>
            <p:cNvPr id="20" name="Group 19"/>
            <p:cNvGrpSpPr/>
            <p:nvPr/>
          </p:nvGrpSpPr>
          <p:grpSpPr>
            <a:xfrm>
              <a:off x="3031844" y="1170370"/>
              <a:ext cx="7645400" cy="923394"/>
              <a:chOff x="2540230" y="5754872"/>
              <a:chExt cx="7645400" cy="92339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4"/>
              </a:xfrm>
              <a:prstGeom prst="rect">
                <a:avLst/>
              </a:prstGeom>
              <a:noFill/>
            </p:spPr>
            <p:txBody>
              <a:bodyPr wrap="square" lIns="0" tIns="0" rIns="0" bIns="0" rtlCol="0">
                <a:spAutoFit/>
              </a:bodyPr>
              <a:lstStyle/>
              <a:p>
                <a:pPr algn="ctr" defTabSz="1218967">
                  <a:lnSpc>
                    <a:spcPct val="90000"/>
                  </a:lnSpc>
                  <a:spcBef>
                    <a:spcPct val="20000"/>
                  </a:spcBef>
                  <a:buSzPct val="80000"/>
                </a:pPr>
                <a:r>
                  <a:rPr lang="en-US" sz="6667"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2"/>
            <a:ext cx="12192001" cy="983235"/>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419"/>
            <a:ext cx="852680"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sp>
        <p:nvSpPr>
          <p:cNvPr id="105" name="Title 1"/>
          <p:cNvSpPr txBox="1">
            <a:spLocks/>
          </p:cNvSpPr>
          <p:nvPr/>
        </p:nvSpPr>
        <p:spPr>
          <a:xfrm>
            <a:off x="1222396" y="1533593"/>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07" algn="l"/>
              </a:tabLst>
            </a:pPr>
            <a:r>
              <a:rPr sz="32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5694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0"/>
            <a:ext cx="7647392" cy="923394"/>
            <a:chOff x="3031844" y="1170371"/>
            <a:chExt cx="7645400" cy="923395"/>
          </a:xfrm>
        </p:grpSpPr>
        <p:grpSp>
          <p:nvGrpSpPr>
            <p:cNvPr id="20" name="Group 19"/>
            <p:cNvGrpSpPr/>
            <p:nvPr/>
          </p:nvGrpSpPr>
          <p:grpSpPr>
            <a:xfrm>
              <a:off x="3031844" y="1170371"/>
              <a:ext cx="7645400" cy="923395"/>
              <a:chOff x="2540230" y="5754873"/>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693"/>
            <a:ext cx="852680"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4" name="Group 113"/>
          <p:cNvGrpSpPr/>
          <p:nvPr/>
        </p:nvGrpSpPr>
        <p:grpSpPr>
          <a:xfrm>
            <a:off x="1851444" y="4536375"/>
            <a:ext cx="852680"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9" name="Group 118"/>
          <p:cNvGrpSpPr/>
          <p:nvPr/>
        </p:nvGrpSpPr>
        <p:grpSpPr>
          <a:xfrm>
            <a:off x="-1" y="2"/>
            <a:ext cx="12192001" cy="983235"/>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396" y="1533589"/>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61854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1281</Words>
  <Application>Microsoft Office PowerPoint</Application>
  <PresentationFormat>Widescreen</PresentationFormat>
  <Paragraphs>228</Paragraphs>
  <Slides>21</Slides>
  <Notes>21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21</vt:i4>
      </vt:variant>
    </vt:vector>
  </HeadingPairs>
  <TitlesOfParts>
    <vt:vector size="33" baseType="lpstr">
      <vt:lpstr>Segoe Light</vt:lpstr>
      <vt:lpstr>Arial</vt:lpstr>
      <vt:lpstr>Calibri</vt:lpstr>
      <vt:lpstr>Calibri Light</vt:lpstr>
      <vt:lpstr>Segoe UI</vt:lpstr>
      <vt:lpstr>Segoe UI Light</vt:lpstr>
      <vt:lpstr>Wingdings</vt:lpstr>
      <vt:lpstr>Office Theme</vt:lpstr>
      <vt:lpstr>MS1444_Windows Azure Template 16x9_r08a</vt:lpstr>
      <vt:lpstr>MS1444_Windows Azure Template 16x9_r08b</vt:lpstr>
      <vt:lpstr>1_MS1444_Windows Azure Template 16x9_r08b</vt:lpstr>
      <vt:lpstr>2_MS1444_Windows Azure Template 16x9_r08b</vt:lpstr>
      <vt:lpstr>Windows Azure Web Sites Basics</vt:lpstr>
      <vt:lpstr>Azure Web Sites Basics</vt:lpstr>
      <vt:lpstr>Agenda</vt:lpstr>
      <vt:lpstr>PowerPoint Presentation</vt:lpstr>
      <vt:lpstr>Supported Publishing Methods</vt:lpstr>
      <vt:lpstr>Supported Web Frameworks</vt:lpstr>
      <vt:lpstr>Scale – three choices</vt:lpstr>
      <vt:lpstr>web sites</vt:lpstr>
      <vt:lpstr>web sites </vt:lpstr>
      <vt:lpstr>web sites </vt:lpstr>
      <vt:lpstr>web sites</vt:lpstr>
      <vt:lpstr>web sites </vt:lpstr>
      <vt:lpstr>Scaling</vt:lpstr>
      <vt:lpstr>auto-scaling</vt:lpstr>
      <vt:lpstr>Windows Azure Web App Gallery</vt:lpstr>
      <vt:lpstr>Creating a Wordpress  site</vt:lpstr>
      <vt:lpstr> Website examples</vt:lpstr>
      <vt:lpstr> Lab: Creating a Django Website</vt:lpstr>
      <vt:lpstr>Websites Basics</vt:lpstr>
      <vt:lpstr>Application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deck for module 3 website intro</dc:title>
  <dc:creator>Dennis Gannon</dc:creator>
  <cp:lastModifiedBy>Wenming Ye</cp:lastModifiedBy>
  <cp:revision>21</cp:revision>
  <dcterms:created xsi:type="dcterms:W3CDTF">2013-10-03T23:32:20Z</dcterms:created>
  <dcterms:modified xsi:type="dcterms:W3CDTF">2013-11-18T15:24:00Z</dcterms:modified>
</cp:coreProperties>
</file>