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5B0456-C046-D95F-30AF-593BCE0E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09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397BC98D-666D-47D0-044B-AB0A1F0D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523E7C68-553F-CF05-07DA-ECDD1AEA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9DA8A-2EC3-4539-88C4-38B7C771F138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277D2D17-6EA8-43BE-7B35-0F01C15D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B9766D1F-B0CB-56CF-1E00-39740719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E478-02CE-4A89-BBC7-B9E60F9C835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9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78A13848-DE57-C75D-74D5-833E168C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BCC8D6D-DBC2-B428-0B2A-B888CC35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C4BD6DA-1769-4DC0-AC68-89EE15F4DC5A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CC46E49-9B0B-8305-23B3-E48F834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DCE597-FC31-B1E9-7B8F-342C0749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398F87D-8B9E-484C-BB6A-F085267C07B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00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FCA87950-A367-C6EC-F97C-646B1DF4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D002BAF-B3F0-3E10-B9AA-C36B99F1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49D81C3-AC87-4C42-8DAA-EDEDF3DE5637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5928C2-F207-0C38-C372-E2B9832D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B23778-6B24-812C-E0A0-9C7B0AE0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528985D-3988-48D3-9DCC-64A1BF00761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437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AAE53657-C7A8-F655-8FAC-9B5120BE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395187-219E-B7BC-2171-69C69856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D53CAA7-D9B9-4363-A994-2F93119C000F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3BD391-F092-9397-B91C-CCAA62A1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2E47A2-7C81-F968-9B9E-09C496BA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944746D-76BE-44EF-B2BA-4448F3C0C3B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30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2AC14B5-1952-5B28-FE6B-934D81E53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2003530-358B-7E6D-E9AA-19B782331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7EE7-DD73-5088-A43C-2B56603DC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D05FE99-7F3A-43A3-8D13-F9ECD349F8D8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92CF-B8CF-A6D9-C69D-BB52D122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BAED-652F-9CA0-E492-2556DE31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255FECF-EF58-4EA0-8744-42A7D68A95B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E54CC7-4388-7D28-4AB2-48D87D61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63" y="2695575"/>
            <a:ext cx="11891962" cy="2302628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6000" dirty="0"/>
              <a:t>Math in Dart </a:t>
            </a:r>
            <a:br>
              <a:rPr lang="th-TH" sz="6000" dirty="0"/>
            </a:br>
            <a:br>
              <a:rPr lang="th-TH" dirty="0"/>
            </a:b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EB4FBA6-708E-37C6-EE94-E0162B1E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5057775"/>
            <a:ext cx="11891962" cy="16652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th-TH" dirty="0"/>
              <a:t>จัดทำโดย นาย วณิชช์ ตรีพิชพันธุ์ 630710335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18B193A1-F73B-99A8-433D-8846D42E395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543324" y="238919"/>
            <a:ext cx="6350000" cy="6380162"/>
          </a:xfrm>
        </p:spPr>
        <p:txBody>
          <a:bodyPr/>
          <a:lstStyle/>
          <a:p>
            <a:pPr marL="0" indent="0">
              <a:buNone/>
            </a:pPr>
            <a:r>
              <a:rPr lang="th-TH" altLang="en-US" sz="3200" b="1" dirty="0"/>
              <a:t>1.</a:t>
            </a:r>
            <a:r>
              <a:rPr lang="en-US" altLang="en-US" sz="3200" b="1" dirty="0"/>
              <a:t>Random class </a:t>
            </a:r>
          </a:p>
          <a:p>
            <a:pPr marL="0" indent="0">
              <a:buNone/>
            </a:pPr>
            <a:r>
              <a:rPr lang="en-US" altLang="en-US" dirty="0"/>
              <a:t> - </a:t>
            </a:r>
            <a:r>
              <a:rPr lang="th-TH" altLang="en-US" dirty="0"/>
              <a:t>จะเป็นการสุ่มค่าต่างๆ ไม่ว่าจะเป็น</a:t>
            </a:r>
            <a:r>
              <a:rPr lang="en-US" altLang="en-US" dirty="0"/>
              <a:t> bool, int </a:t>
            </a:r>
            <a:r>
              <a:rPr lang="th-TH" altLang="en-US" dirty="0"/>
              <a:t>หรือ</a:t>
            </a:r>
            <a:r>
              <a:rPr lang="en-US" altLang="en-US" dirty="0"/>
              <a:t> double values </a:t>
            </a:r>
            <a:r>
              <a:rPr lang="th-TH" altLang="en-US" dirty="0"/>
              <a:t>ซึ่งเราจะต้องเรียกใช้คำสั่ง </a:t>
            </a:r>
            <a:r>
              <a:rPr lang="en-US" altLang="en-US" dirty="0"/>
              <a:t>Random().</a:t>
            </a:r>
          </a:p>
          <a:p>
            <a:r>
              <a:rPr lang="en-US" altLang="en-US" sz="2000" dirty="0"/>
              <a:t>Random().</a:t>
            </a:r>
            <a:r>
              <a:rPr lang="en-US" altLang="en-US" sz="2000" dirty="0" err="1"/>
              <a:t>nextInt</a:t>
            </a:r>
            <a:r>
              <a:rPr lang="en-US" altLang="en-US" sz="2000" dirty="0"/>
              <a:t>(x) </a:t>
            </a:r>
            <a:r>
              <a:rPr lang="th-TH" altLang="en-US" sz="2000" dirty="0"/>
              <a:t>โดย </a:t>
            </a:r>
            <a:r>
              <a:rPr lang="en-US" altLang="en-US" sz="2000" dirty="0"/>
              <a:t>x</a:t>
            </a:r>
            <a:r>
              <a:rPr lang="th-TH" altLang="en-US" sz="2000" dirty="0"/>
              <a:t> เป็นตัวเลขซึ่งเป็นช่วง</a:t>
            </a:r>
            <a:r>
              <a:rPr lang="en-US" altLang="en-US" sz="2000" dirty="0"/>
              <a:t> random </a:t>
            </a:r>
            <a:r>
              <a:rPr lang="th-TH" altLang="en-US" sz="2000" dirty="0"/>
              <a:t>ตั้งแต่ 0 ถึง </a:t>
            </a:r>
            <a:r>
              <a:rPr lang="en-US" altLang="en-US" sz="2000" dirty="0"/>
              <a:t>x-1</a:t>
            </a:r>
            <a:r>
              <a:rPr lang="th-TH" altLang="en-US" sz="2000" dirty="0"/>
              <a:t> ของที่เรากำหนด</a:t>
            </a:r>
          </a:p>
          <a:p>
            <a:r>
              <a:rPr lang="en-US" altLang="en-US" sz="2000" dirty="0"/>
              <a:t>Random().</a:t>
            </a:r>
            <a:r>
              <a:rPr lang="en-US" altLang="en-US" sz="2000" dirty="0" err="1"/>
              <a:t>nextDouble</a:t>
            </a:r>
            <a:r>
              <a:rPr lang="en-US" altLang="en-US" sz="2000" dirty="0"/>
              <a:t>() </a:t>
            </a:r>
            <a:r>
              <a:rPr lang="th-TH" altLang="en-US" sz="2000" dirty="0"/>
              <a:t>โดยจะทำการ</a:t>
            </a:r>
            <a:r>
              <a:rPr lang="en-US" altLang="en-US" sz="2000" dirty="0"/>
              <a:t> random </a:t>
            </a:r>
            <a:r>
              <a:rPr lang="th-TH" altLang="en-US" sz="2000" dirty="0"/>
              <a:t>ค่าทศนิยมระหว่าง 0 ถึง 1 แต่ถ้าต้องการช่วงที่มากกว่า 1 นั้นเราจะทำการต่อ *</a:t>
            </a:r>
            <a:r>
              <a:rPr lang="en-US" altLang="en-US" sz="2000" dirty="0"/>
              <a:t>x</a:t>
            </a:r>
            <a:r>
              <a:rPr lang="th-TH" altLang="en-US" sz="2000" dirty="0"/>
              <a:t> ลงไปเพื่อขยายช่วงนั้นเช่น </a:t>
            </a:r>
            <a:r>
              <a:rPr lang="en-US" altLang="en-US" sz="2000" dirty="0"/>
              <a:t>Random().</a:t>
            </a:r>
            <a:r>
              <a:rPr lang="en-US" altLang="en-US" sz="2000" dirty="0" err="1"/>
              <a:t>nextDouble</a:t>
            </a:r>
            <a:r>
              <a:rPr lang="en-US" altLang="en-US" sz="2000" dirty="0"/>
              <a:t>()*10 </a:t>
            </a:r>
            <a:r>
              <a:rPr lang="th-TH" altLang="en-US" sz="2000" dirty="0"/>
              <a:t>จะ</a:t>
            </a:r>
            <a:r>
              <a:rPr lang="en-US" altLang="en-US" sz="2000" dirty="0"/>
              <a:t> random</a:t>
            </a:r>
            <a:r>
              <a:rPr lang="th-TH" altLang="en-US" sz="2000" dirty="0"/>
              <a:t> ทศนิยมตั้งแต่ 0 ถึง 9</a:t>
            </a:r>
          </a:p>
          <a:p>
            <a:r>
              <a:rPr lang="en-US" altLang="en-US" sz="2000" dirty="0"/>
              <a:t>Random().</a:t>
            </a:r>
            <a:r>
              <a:rPr lang="en-US" altLang="en-US" sz="2000" dirty="0" err="1"/>
              <a:t>nextBool</a:t>
            </a:r>
            <a:r>
              <a:rPr lang="en-US" altLang="en-US" sz="2000" dirty="0"/>
              <a:t>()</a:t>
            </a:r>
            <a:r>
              <a:rPr lang="th-TH" altLang="en-US" sz="2000" dirty="0"/>
              <a:t> โดยจะทำการ</a:t>
            </a:r>
            <a:r>
              <a:rPr lang="en-US" altLang="en-US" sz="2000" dirty="0"/>
              <a:t> random</a:t>
            </a:r>
            <a:r>
              <a:rPr lang="th-TH" altLang="en-US" sz="2000" dirty="0"/>
              <a:t> ค่า</a:t>
            </a:r>
            <a:r>
              <a:rPr lang="en-US" altLang="en-US" sz="2000" dirty="0"/>
              <a:t> true </a:t>
            </a:r>
            <a:r>
              <a:rPr lang="th-TH" altLang="en-US" sz="2000" dirty="0"/>
              <a:t>หรือ </a:t>
            </a:r>
            <a:r>
              <a:rPr lang="en-US" altLang="en-US" sz="2000" dirty="0"/>
              <a:t>false</a:t>
            </a:r>
          </a:p>
          <a:p>
            <a:pPr marL="0" indent="0">
              <a:buNone/>
            </a:pPr>
            <a:r>
              <a:rPr lang="th-TH" altLang="en-US" sz="1800" dirty="0"/>
              <a:t>ตย.</a:t>
            </a:r>
          </a:p>
          <a:p>
            <a:pPr marL="0" indent="0">
              <a:buNone/>
            </a:pPr>
            <a:r>
              <a:rPr lang="en-US" altLang="en-US" sz="1800" dirty="0"/>
              <a:t>import '</a:t>
            </a:r>
            <a:r>
              <a:rPr lang="en-US" altLang="en-US" sz="1800" dirty="0" err="1"/>
              <a:t>dart:math</a:t>
            </a:r>
            <a:r>
              <a:rPr lang="en-US" altLang="en-US" sz="1800" dirty="0"/>
              <a:t>’; </a:t>
            </a:r>
            <a:endParaRPr lang="th-TH" altLang="en-US" sz="1800" dirty="0"/>
          </a:p>
          <a:p>
            <a:pPr marL="0" indent="0">
              <a:buNone/>
            </a:pPr>
            <a:r>
              <a:rPr lang="en-US" altLang="en-US" sz="1800" dirty="0"/>
              <a:t>void main (){</a:t>
            </a:r>
            <a:endParaRPr lang="th-TH" altLang="en-US" sz="1800" dirty="0"/>
          </a:p>
          <a:p>
            <a:pPr marL="0" indent="0">
              <a:buNone/>
            </a:pPr>
            <a:r>
              <a:rPr lang="en-US" altLang="en-US" sz="1800" dirty="0" err="1"/>
              <a:t>findInt</a:t>
            </a:r>
            <a:r>
              <a:rPr lang="en-US" altLang="en-US" sz="1800" dirty="0"/>
              <a:t> = Random().</a:t>
            </a:r>
            <a:r>
              <a:rPr lang="en-US" altLang="en-US" sz="1800" dirty="0" err="1"/>
              <a:t>nextInt</a:t>
            </a:r>
            <a:r>
              <a:rPr lang="en-US" altLang="en-US" sz="1800" dirty="0"/>
              <a:t>(10) //</a:t>
            </a:r>
            <a:r>
              <a:rPr lang="th-TH" altLang="en-US" sz="1800" dirty="0"/>
              <a:t>สุ่มตัวเลขระหว่าง 0-9 </a:t>
            </a:r>
          </a:p>
          <a:p>
            <a:pPr marL="0" indent="0">
              <a:buNone/>
            </a:pPr>
            <a:r>
              <a:rPr lang="en-US" altLang="en-US" sz="1800" dirty="0"/>
              <a:t>var </a:t>
            </a:r>
            <a:r>
              <a:rPr lang="en-US" altLang="en-US" sz="1800" dirty="0" err="1"/>
              <a:t>doubleValue</a:t>
            </a:r>
            <a:r>
              <a:rPr lang="en-US" altLang="en-US" sz="1800" dirty="0"/>
              <a:t> = Random().</a:t>
            </a:r>
            <a:r>
              <a:rPr lang="en-US" altLang="en-US" sz="1800" dirty="0" err="1"/>
              <a:t>nextDouble</a:t>
            </a:r>
            <a:r>
              <a:rPr lang="en-US" altLang="en-US" sz="1800" dirty="0"/>
              <a:t>() //</a:t>
            </a:r>
            <a:r>
              <a:rPr lang="th-TH" altLang="en-US" sz="1800" dirty="0"/>
              <a:t>จะทำการ </a:t>
            </a:r>
            <a:r>
              <a:rPr lang="en-US" altLang="en-US" sz="1800" dirty="0"/>
              <a:t>random </a:t>
            </a:r>
            <a:r>
              <a:rPr lang="th-TH" altLang="en-US" sz="1800" dirty="0"/>
              <a:t>ทศนิยม ระหว่าง 0 &lt; 1 </a:t>
            </a:r>
          </a:p>
          <a:p>
            <a:pPr marL="0" indent="0">
              <a:buNone/>
            </a:pPr>
            <a:r>
              <a:rPr lang="en-US" altLang="en-US" sz="1800" dirty="0"/>
              <a:t>var </a:t>
            </a:r>
            <a:r>
              <a:rPr lang="en-US" altLang="en-US" sz="1800" dirty="0" err="1"/>
              <a:t>boolValue</a:t>
            </a:r>
            <a:r>
              <a:rPr lang="en-US" altLang="en-US" sz="1800" dirty="0"/>
              <a:t> = Random().</a:t>
            </a:r>
            <a:r>
              <a:rPr lang="en-US" altLang="en-US" sz="1800" dirty="0" err="1"/>
              <a:t>nextBool</a:t>
            </a:r>
            <a:r>
              <a:rPr lang="en-US" altLang="en-US" sz="1800" dirty="0"/>
              <a:t>(); //</a:t>
            </a:r>
            <a:r>
              <a:rPr lang="th-TH" altLang="en-US" sz="1800" dirty="0"/>
              <a:t>จะเป็นการ </a:t>
            </a:r>
            <a:r>
              <a:rPr lang="en-US" altLang="en-US" sz="1800" dirty="0"/>
              <a:t>random true </a:t>
            </a:r>
            <a:r>
              <a:rPr lang="th-TH" altLang="en-US" sz="1800" dirty="0"/>
              <a:t>หรือ </a:t>
            </a:r>
            <a:r>
              <a:rPr lang="en-US" altLang="en-US" sz="1800" dirty="0"/>
              <a:t>false </a:t>
            </a:r>
            <a:endParaRPr lang="th-TH" altLang="en-US" sz="1800" dirty="0"/>
          </a:p>
          <a:p>
            <a:pPr marL="0" indent="0">
              <a:buNone/>
            </a:pPr>
            <a:r>
              <a:rPr lang="en-US" altLang="en-US" sz="1800" dirty="0"/>
              <a:t>}</a:t>
            </a:r>
            <a:endParaRPr lang="th-TH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50B619C3-A5B6-9426-B714-B70B26838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58678"/>
            <a:ext cx="4529138" cy="551828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6700" dirty="0"/>
              <a:t>Basic</a:t>
            </a:r>
            <a:br>
              <a:rPr lang="en-US" altLang="en-US" dirty="0"/>
            </a:br>
            <a:br>
              <a:rPr lang="en-US" altLang="en-US" sz="2200" dirty="0"/>
            </a:br>
            <a:r>
              <a:rPr lang="en-US" altLang="en-US" sz="2800" dirty="0"/>
              <a:t>import '</a:t>
            </a:r>
            <a:r>
              <a:rPr lang="en-US" altLang="en-US" sz="2800" dirty="0" err="1"/>
              <a:t>dart:math</a:t>
            </a:r>
            <a:r>
              <a:rPr lang="en-US" altLang="en-US" sz="2800" dirty="0"/>
              <a:t>’;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/>
              <a:t>libary</a:t>
            </a:r>
            <a:r>
              <a:rPr lang="en-US" altLang="en-US" sz="2800" dirty="0"/>
              <a:t> math </a:t>
            </a:r>
            <a:r>
              <a:rPr lang="th-TH" altLang="en-US" sz="2800" dirty="0"/>
              <a:t>ใน </a:t>
            </a:r>
            <a:r>
              <a:rPr lang="en-US" altLang="en-US" sz="2800" dirty="0"/>
              <a:t>dart </a:t>
            </a:r>
            <a:r>
              <a:rPr lang="th-TH" altLang="en-US" sz="2800" dirty="0"/>
              <a:t>นั้นจะประกอบไปด้วย 4 </a:t>
            </a:r>
            <a:r>
              <a:rPr lang="en-US" altLang="en-US" sz="2800" dirty="0"/>
              <a:t>class </a:t>
            </a:r>
            <a:r>
              <a:rPr lang="th-TH" altLang="en-US" sz="2800" dirty="0"/>
              <a:t>ด้วยกัน คือ</a:t>
            </a:r>
            <a:br>
              <a:rPr lang="th-TH" altLang="en-US" sz="2200" dirty="0"/>
            </a:br>
            <a:br>
              <a:rPr lang="th-TH" altLang="en-US" sz="2200" dirty="0"/>
            </a:br>
            <a:r>
              <a:rPr lang="th-TH" altLang="en-US" sz="2800" dirty="0"/>
              <a:t>1.</a:t>
            </a:r>
            <a:r>
              <a:rPr lang="en-US" altLang="en-US" sz="2800" dirty="0"/>
              <a:t>Random class</a:t>
            </a:r>
            <a:br>
              <a:rPr lang="th-TH" altLang="en-US" sz="2800" dirty="0"/>
            </a:br>
            <a:r>
              <a:rPr lang="th-TH" altLang="en-US" sz="2800" dirty="0"/>
              <a:t>2.</a:t>
            </a:r>
            <a:r>
              <a:rPr lang="en-US" altLang="en-US" sz="2800" dirty="0"/>
              <a:t>Point class</a:t>
            </a:r>
            <a:br>
              <a:rPr lang="th-TH" altLang="en-US" sz="2800" dirty="0"/>
            </a:br>
            <a:r>
              <a:rPr lang="th-TH" altLang="en-US" sz="2800" dirty="0"/>
              <a:t>3.</a:t>
            </a:r>
            <a:r>
              <a:rPr lang="en-US" altLang="en-US" sz="2800" dirty="0"/>
              <a:t>Rectangle class </a:t>
            </a:r>
            <a:br>
              <a:rPr lang="th-TH" altLang="en-US" sz="2800" dirty="0"/>
            </a:br>
            <a:r>
              <a:rPr lang="th-TH" altLang="en-US" sz="2800" dirty="0"/>
              <a:t>4.</a:t>
            </a:r>
            <a:r>
              <a:rPr lang="en-US" altLang="en-US" sz="2800" dirty="0" err="1"/>
              <a:t>MutableRectangle</a:t>
            </a:r>
            <a:r>
              <a:rPr lang="en-US" altLang="en-US" sz="2800" dirty="0"/>
              <a:t> class</a:t>
            </a:r>
            <a:br>
              <a:rPr lang="en-US" altLang="en-US" sz="2000" dirty="0"/>
            </a:b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BAF09390-5029-1BB9-6E51-F671A5CD2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2</a:t>
            </a:r>
            <a:r>
              <a:rPr lang="th-TH" altLang="en-US" dirty="0"/>
              <a:t>.</a:t>
            </a:r>
            <a:r>
              <a:rPr lang="en-US" altLang="en-US" dirty="0"/>
              <a:t>Point class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76A0C2C0-BB75-D4AD-DC8A-DBF66DF8D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- Point class </a:t>
            </a:r>
            <a:r>
              <a:rPr lang="th-TH" altLang="en-US" dirty="0"/>
              <a:t>เป็นคราสที่เอาไว้ใช้กับพิกัดสองมิติ ซึ่งใน </a:t>
            </a:r>
            <a:r>
              <a:rPr lang="en-US" altLang="en-US" dirty="0"/>
              <a:t>point class </a:t>
            </a:r>
            <a:r>
              <a:rPr lang="th-TH" altLang="en-US" dirty="0"/>
              <a:t>นั้นก็จะมี </a:t>
            </a:r>
            <a:r>
              <a:rPr lang="en-US" altLang="en-US" dirty="0"/>
              <a:t>features </a:t>
            </a:r>
            <a:r>
              <a:rPr lang="th-TH" altLang="en-US" dirty="0"/>
              <a:t>ต่างๆดังนี้</a:t>
            </a:r>
            <a:r>
              <a:rPr lang="en-US" altLang="en-US" dirty="0"/>
              <a:t> </a:t>
            </a:r>
          </a:p>
          <a:p>
            <a:r>
              <a:rPr lang="en-US" altLang="en-US" sz="2000" dirty="0"/>
              <a:t>Point(x, y) </a:t>
            </a:r>
            <a:r>
              <a:rPr lang="th-TH" altLang="en-US" sz="2000" dirty="0"/>
              <a:t>ซึ่งเป็นการกำหนดตัวเลขของจุดหรือพิกัดโดย 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 </a:t>
            </a:r>
            <a:r>
              <a:rPr lang="th-TH" altLang="en-US" sz="2000" dirty="0"/>
              <a:t>จะเป็นตัวเเทนพิกัดของตัวเลขที่เรากำหนดเราไว้</a:t>
            </a:r>
          </a:p>
          <a:p>
            <a:r>
              <a:rPr lang="en-US" altLang="en-US" sz="2000" dirty="0" err="1"/>
              <a:t>Point.x</a:t>
            </a:r>
            <a:r>
              <a:rPr lang="en-US" altLang="en-US" sz="2000" dirty="0"/>
              <a:t> </a:t>
            </a:r>
            <a:r>
              <a:rPr lang="th-TH" altLang="en-US" sz="2000" dirty="0"/>
              <a:t>และ </a:t>
            </a:r>
            <a:r>
              <a:rPr lang="en-US" altLang="en-US" sz="2000" dirty="0" err="1"/>
              <a:t>point.y</a:t>
            </a:r>
            <a:r>
              <a:rPr lang="en-US" altLang="en-US" sz="2000" dirty="0"/>
              <a:t> </a:t>
            </a:r>
            <a:r>
              <a:rPr lang="th-TH" altLang="en-US" sz="2000" dirty="0"/>
              <a:t>ซึ่งเป็นการเข้าถึงพิกัดตัวเลขที่เรากำหนดไว้</a:t>
            </a:r>
          </a:p>
          <a:p>
            <a:r>
              <a:rPr lang="en-US" altLang="en-US" sz="2000" dirty="0" err="1"/>
              <a:t>Point.magnitude</a:t>
            </a:r>
            <a:r>
              <a:rPr lang="en-US" altLang="en-US" sz="2000" dirty="0"/>
              <a:t> </a:t>
            </a:r>
            <a:r>
              <a:rPr lang="th-TH" altLang="en-US" sz="2000" dirty="0"/>
              <a:t>เป็นการหาค่าระยะทางระหว่างจุดที่เรากำหนดกับพิกัด (0,0)</a:t>
            </a:r>
          </a:p>
          <a:p>
            <a:r>
              <a:rPr lang="en-US" altLang="en-US" sz="2000" dirty="0"/>
              <a:t>Point1.distanceTo(Point2) </a:t>
            </a:r>
            <a:r>
              <a:rPr lang="th-TH" altLang="en-US" sz="2000" dirty="0"/>
              <a:t>เป็นการหาระยะทางระหว่างจุดสองจุด</a:t>
            </a:r>
          </a:p>
          <a:p>
            <a:r>
              <a:rPr lang="en-US" altLang="en-US" sz="2000" dirty="0"/>
              <a:t>Point1.squaredDistanceTo(Point2) </a:t>
            </a:r>
            <a:r>
              <a:rPr lang="th-TH" altLang="en-US" sz="2000" dirty="0"/>
              <a:t>เป็นการยกกำลังสองของระยะทางระหว่างจุดสองจุด</a:t>
            </a:r>
          </a:p>
          <a:p>
            <a:r>
              <a:rPr lang="en-US" altLang="en-US" sz="2000" dirty="0"/>
              <a:t>Point * num </a:t>
            </a:r>
            <a:r>
              <a:rPr lang="th-TH" altLang="en-US" sz="2000" dirty="0"/>
              <a:t>เป็นการเพิ่มค่าของพิกัดโดยการคูณ</a:t>
            </a:r>
          </a:p>
          <a:p>
            <a:r>
              <a:rPr lang="en-US" altLang="en-US" sz="2000" dirty="0"/>
              <a:t>Point1 + Point2 </a:t>
            </a:r>
            <a:r>
              <a:rPr lang="th-TH" altLang="en-US" sz="2000" dirty="0"/>
              <a:t>และ </a:t>
            </a:r>
            <a:r>
              <a:rPr lang="en-US" altLang="en-US" sz="2000" dirty="0"/>
              <a:t>Point1 - Point2 </a:t>
            </a:r>
            <a:r>
              <a:rPr lang="th-TH" altLang="en-US" sz="2000" dirty="0"/>
              <a:t>จะเป็นการบวก และ ลบกันของจุดสองจุด</a:t>
            </a:r>
          </a:p>
          <a:p>
            <a:r>
              <a:rPr lang="en-US" altLang="en-US" sz="2000" dirty="0"/>
              <a:t>Point1 == point2 </a:t>
            </a:r>
            <a:r>
              <a:rPr lang="th-TH" altLang="en-US" sz="2000" dirty="0"/>
              <a:t>เป็นการเช็คค่าเท่ากันของจุดสองจุดและส่งค่ากลับมาเป็น </a:t>
            </a:r>
            <a:r>
              <a:rPr lang="en-US" altLang="en-US" sz="2000" dirty="0" err="1"/>
              <a:t>boolean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BAF09390-5029-1BB9-6E51-F671A5CD2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altLang="en-US" dirty="0"/>
              <a:t>ตย.</a:t>
            </a:r>
            <a:endParaRPr lang="en-US" altLang="en-US" dirty="0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76A0C2C0-BB75-D4AD-DC8A-DBF66DF8D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828" y="693415"/>
            <a:ext cx="6144985" cy="593598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import '</a:t>
            </a:r>
            <a:r>
              <a:rPr lang="en-US" altLang="en-US" sz="1400" dirty="0" err="1">
                <a:solidFill>
                  <a:schemeClr val="tx1"/>
                </a:solidFill>
              </a:rPr>
              <a:t>dart:math</a:t>
            </a:r>
            <a:r>
              <a:rPr lang="en-US" altLang="en-US" sz="1400" dirty="0">
                <a:solidFill>
                  <a:schemeClr val="tx1"/>
                </a:solidFill>
              </a:rPr>
              <a:t>'; 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void main() {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var p1 = Point(1, 2);//</a:t>
            </a:r>
            <a:r>
              <a:rPr lang="th-TH" altLang="en-US" sz="1400" dirty="0">
                <a:solidFill>
                  <a:schemeClr val="tx1"/>
                </a:solidFill>
              </a:rPr>
              <a:t>กำหนดจุดที่ตำแหน่ง(</a:t>
            </a:r>
            <a:r>
              <a:rPr lang="en-US" altLang="en-US" sz="1400" dirty="0">
                <a:solidFill>
                  <a:schemeClr val="tx1"/>
                </a:solidFill>
              </a:rPr>
              <a:t>1</a:t>
            </a:r>
            <a:r>
              <a:rPr lang="th-TH" altLang="en-US" sz="1400" dirty="0">
                <a:solidFill>
                  <a:schemeClr val="tx1"/>
                </a:solidFill>
              </a:rPr>
              <a:t>,</a:t>
            </a:r>
            <a:r>
              <a:rPr lang="en-US" altLang="en-US" sz="1400" dirty="0">
                <a:solidFill>
                  <a:schemeClr val="tx1"/>
                </a:solidFill>
              </a:rPr>
              <a:t>2</a:t>
            </a:r>
            <a:r>
              <a:rPr lang="th-TH" altLang="en-US" sz="14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var p2 = Point(10, 14);//</a:t>
            </a:r>
            <a:r>
              <a:rPr lang="th-TH" altLang="en-US" sz="1400" dirty="0">
                <a:solidFill>
                  <a:schemeClr val="tx1"/>
                </a:solidFill>
              </a:rPr>
              <a:t>กำหนดจุดที่ตำแหน่ง(10, 14)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var p3 = Point(14.2, 13.3);//</a:t>
            </a:r>
            <a:r>
              <a:rPr lang="th-TH" altLang="en-US" sz="1400" dirty="0">
                <a:solidFill>
                  <a:schemeClr val="tx1"/>
                </a:solidFill>
              </a:rPr>
              <a:t>กำหนดจุดที่ตำแหน่ง(14.2, 13.3)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print("x value of p1: ${p1.x}"); //</a:t>
            </a:r>
            <a:r>
              <a:rPr lang="th-TH" altLang="en-US" sz="1400" dirty="0">
                <a:solidFill>
                  <a:schemeClr val="tx1"/>
                </a:solidFill>
              </a:rPr>
              <a:t>เป็นการปริ้นค่า </a:t>
            </a:r>
            <a:r>
              <a:rPr lang="en-US" altLang="en-US" sz="1400" dirty="0">
                <a:solidFill>
                  <a:schemeClr val="tx1"/>
                </a:solidFill>
              </a:rPr>
              <a:t>x </a:t>
            </a:r>
            <a:r>
              <a:rPr lang="th-TH" altLang="en-US" sz="1400" dirty="0">
                <a:solidFill>
                  <a:schemeClr val="tx1"/>
                </a:solidFill>
              </a:rPr>
              <a:t>ของ </a:t>
            </a:r>
            <a:r>
              <a:rPr lang="en-US" altLang="en-US" sz="1400" dirty="0">
                <a:solidFill>
                  <a:schemeClr val="tx1"/>
                </a:solidFill>
              </a:rPr>
              <a:t>p1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print("y value of p1: ${p1.y}"); //</a:t>
            </a:r>
            <a:r>
              <a:rPr lang="th-TH" altLang="en-US" sz="1400" dirty="0">
                <a:solidFill>
                  <a:schemeClr val="tx1"/>
                </a:solidFill>
              </a:rPr>
              <a:t>เป็นการปริ้นค่า </a:t>
            </a:r>
            <a:r>
              <a:rPr lang="en-US" altLang="en-US" sz="1400" dirty="0">
                <a:solidFill>
                  <a:schemeClr val="tx1"/>
                </a:solidFill>
              </a:rPr>
              <a:t>y </a:t>
            </a:r>
            <a:r>
              <a:rPr lang="th-TH" altLang="en-US" sz="1400" dirty="0">
                <a:solidFill>
                  <a:schemeClr val="tx1"/>
                </a:solidFill>
              </a:rPr>
              <a:t>ของ </a:t>
            </a:r>
            <a:r>
              <a:rPr lang="en-US" altLang="en-US" sz="1400" dirty="0">
                <a:solidFill>
                  <a:schemeClr val="tx1"/>
                </a:solidFill>
              </a:rPr>
              <a:t>p1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print("Magnitude of p2: ${p2.magnitude}");//</a:t>
            </a:r>
            <a:r>
              <a:rPr lang="th-TH" altLang="en-US" sz="1400" dirty="0">
                <a:solidFill>
                  <a:schemeClr val="tx1"/>
                </a:solidFill>
              </a:rPr>
              <a:t>หาค่าระยะทางระหว่างจุดที่ </a:t>
            </a:r>
            <a:r>
              <a:rPr lang="en-US" altLang="en-US" sz="1400" dirty="0">
                <a:solidFill>
                  <a:schemeClr val="tx1"/>
                </a:solidFill>
              </a:rPr>
              <a:t>p2 </a:t>
            </a:r>
            <a:r>
              <a:rPr lang="th-TH" altLang="en-US" sz="1400" dirty="0">
                <a:solidFill>
                  <a:schemeClr val="tx1"/>
                </a:solidFill>
              </a:rPr>
              <a:t>กับ (0,0)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print("Distance between p1 and p2: ${p1.distanceTo(p2)}");//</a:t>
            </a:r>
            <a:r>
              <a:rPr lang="th-TH" altLang="en-US" sz="1400" dirty="0">
                <a:solidFill>
                  <a:schemeClr val="tx1"/>
                </a:solidFill>
              </a:rPr>
              <a:t>หาระยะทางระหว่างจุดของ </a:t>
            </a:r>
            <a:r>
              <a:rPr lang="en-US" altLang="en-US" sz="1400" dirty="0">
                <a:solidFill>
                  <a:schemeClr val="tx1"/>
                </a:solidFill>
              </a:rPr>
              <a:t>p1 </a:t>
            </a:r>
            <a:r>
              <a:rPr lang="th-TH" altLang="en-US" sz="1400" dirty="0">
                <a:solidFill>
                  <a:schemeClr val="tx1"/>
                </a:solidFill>
              </a:rPr>
              <a:t>กับ </a:t>
            </a:r>
            <a:r>
              <a:rPr lang="en-US" altLang="en-US" sz="1400" dirty="0">
                <a:solidFill>
                  <a:schemeClr val="tx1"/>
                </a:solidFill>
              </a:rPr>
              <a:t>p2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print("Squared distance between p1 and p2: ${p1.squaredDistanceTo(p2)}");//</a:t>
            </a:r>
            <a:r>
              <a:rPr lang="th-TH" altLang="en-US" sz="1400" dirty="0">
                <a:solidFill>
                  <a:schemeClr val="tx1"/>
                </a:solidFill>
              </a:rPr>
              <a:t>หาระยะทางกำลังสองของจุด </a:t>
            </a:r>
            <a:r>
              <a:rPr lang="en-US" altLang="en-US" sz="1400" dirty="0">
                <a:solidFill>
                  <a:schemeClr val="tx1"/>
                </a:solidFill>
              </a:rPr>
              <a:t>p1 </a:t>
            </a:r>
            <a:r>
              <a:rPr lang="th-TH" altLang="en-US" sz="1400" dirty="0">
                <a:solidFill>
                  <a:schemeClr val="tx1"/>
                </a:solidFill>
              </a:rPr>
              <a:t>กับ </a:t>
            </a:r>
            <a:r>
              <a:rPr lang="en-US" altLang="en-US" sz="1400" dirty="0">
                <a:solidFill>
                  <a:schemeClr val="tx1"/>
                </a:solidFill>
              </a:rPr>
              <a:t>p2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Point newP2 = p2*3; //</a:t>
            </a:r>
            <a:r>
              <a:rPr lang="th-TH" altLang="en-US" sz="1400" dirty="0">
                <a:solidFill>
                  <a:schemeClr val="tx1"/>
                </a:solidFill>
              </a:rPr>
              <a:t>เพิ่มค่าของพิกัด </a:t>
            </a:r>
            <a:r>
              <a:rPr lang="en-US" altLang="en-US" sz="1400" dirty="0">
                <a:solidFill>
                  <a:schemeClr val="tx1"/>
                </a:solidFill>
              </a:rPr>
              <a:t>p2 </a:t>
            </a:r>
            <a:r>
              <a:rPr lang="th-TH" altLang="en-US" sz="1400" dirty="0">
                <a:solidFill>
                  <a:schemeClr val="tx1"/>
                </a:solidFill>
              </a:rPr>
              <a:t>เป็นสามเท่า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print("x value of newP2 scaled by 3: ${newP2.x}");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print("y value of newP2 scaled by 3: ${newP2.y}");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Point sum = p2 + p1; //</a:t>
            </a:r>
            <a:r>
              <a:rPr lang="th-TH" altLang="en-US" sz="1400" dirty="0">
                <a:solidFill>
                  <a:schemeClr val="tx1"/>
                </a:solidFill>
              </a:rPr>
              <a:t>เป็นการหาค่าผลรวมของจุดสองจุด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print("x value of the sum of p2 and newP2: ${</a:t>
            </a:r>
            <a:r>
              <a:rPr lang="en-US" altLang="en-US" sz="1400" dirty="0" err="1">
                <a:solidFill>
                  <a:schemeClr val="tx1"/>
                </a:solidFill>
              </a:rPr>
              <a:t>sum.x</a:t>
            </a:r>
            <a:r>
              <a:rPr lang="en-US" altLang="en-US" sz="1400" dirty="0">
                <a:solidFill>
                  <a:schemeClr val="tx1"/>
                </a:solidFill>
              </a:rPr>
              <a:t>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print("y value of the sum of p2 and newP2: ${</a:t>
            </a:r>
            <a:r>
              <a:rPr lang="en-US" altLang="en-US" sz="1400" dirty="0" err="1">
                <a:solidFill>
                  <a:schemeClr val="tx1"/>
                </a:solidFill>
              </a:rPr>
              <a:t>sum.y</a:t>
            </a:r>
            <a:r>
              <a:rPr lang="en-US" altLang="en-US" sz="1400" dirty="0">
                <a:solidFill>
                  <a:schemeClr val="tx1"/>
                </a:solidFill>
              </a:rPr>
              <a:t>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Point diff = newP2 – p1;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print("x value of the difference between newP2 and p1: ${</a:t>
            </a:r>
            <a:r>
              <a:rPr lang="en-US" altLang="en-US" sz="1400" dirty="0" err="1">
                <a:solidFill>
                  <a:schemeClr val="tx1"/>
                </a:solidFill>
              </a:rPr>
              <a:t>diff.x</a:t>
            </a:r>
            <a:r>
              <a:rPr lang="en-US" altLang="en-US" sz="1400" dirty="0">
                <a:solidFill>
                  <a:schemeClr val="tx1"/>
                </a:solidFill>
              </a:rPr>
              <a:t>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print("y value of the difference between newP2 and p1: ${</a:t>
            </a:r>
            <a:r>
              <a:rPr lang="en-US" altLang="en-US" sz="1400" dirty="0" err="1">
                <a:solidFill>
                  <a:schemeClr val="tx1"/>
                </a:solidFill>
              </a:rPr>
              <a:t>diff.y</a:t>
            </a:r>
            <a:r>
              <a:rPr lang="en-US" altLang="en-US" sz="1400" dirty="0">
                <a:solidFill>
                  <a:schemeClr val="tx1"/>
                </a:solidFill>
              </a:rPr>
              <a:t>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Point p4 = p1;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print("p1 and newP2 are equal: ${p1==newP2}");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print("p1 and p4 are equal: ${p1==p4}");</a:t>
            </a:r>
          </a:p>
          <a:p>
            <a:pPr marL="457200" lvl="1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}</a:t>
            </a:r>
            <a:r>
              <a:rPr lang="th-TH" altLang="en-US" sz="1400" dirty="0"/>
              <a:t>	</a:t>
            </a:r>
            <a:endParaRPr lang="en-US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84ED9-F813-762C-6AB9-922A26F19D20}"/>
              </a:ext>
            </a:extLst>
          </p:cNvPr>
          <p:cNvSpPr txBox="1"/>
          <p:nvPr/>
        </p:nvSpPr>
        <p:spPr>
          <a:xfrm>
            <a:off x="5380264" y="3147476"/>
            <a:ext cx="51843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endParaRPr lang="en-US" sz="1000" dirty="0"/>
          </a:p>
          <a:p>
            <a:r>
              <a:rPr lang="en-US" sz="1500" dirty="0"/>
              <a:t>x value of p1: 1</a:t>
            </a:r>
          </a:p>
          <a:p>
            <a:r>
              <a:rPr lang="en-US" sz="1500" dirty="0"/>
              <a:t>y value of p1: 2</a:t>
            </a:r>
          </a:p>
          <a:p>
            <a:r>
              <a:rPr lang="en-US" sz="1500" dirty="0"/>
              <a:t>Magnitude of p2: 17.204650534085253</a:t>
            </a:r>
          </a:p>
          <a:p>
            <a:r>
              <a:rPr lang="en-US" sz="1500" dirty="0"/>
              <a:t>Distance between p1 and p2: 15.0</a:t>
            </a:r>
          </a:p>
          <a:p>
            <a:r>
              <a:rPr lang="en-US" sz="1500" dirty="0"/>
              <a:t>Squared distance between p1 and p2: 225</a:t>
            </a:r>
          </a:p>
          <a:p>
            <a:r>
              <a:rPr lang="en-US" sz="1500" dirty="0"/>
              <a:t>x value of newP2 scaled by 3: 30</a:t>
            </a:r>
          </a:p>
          <a:p>
            <a:r>
              <a:rPr lang="en-US" sz="1500" dirty="0"/>
              <a:t>y value of newP2 scaled by 3: 42</a:t>
            </a:r>
          </a:p>
          <a:p>
            <a:r>
              <a:rPr lang="en-US" sz="1500" dirty="0"/>
              <a:t>x value of the sum of p2 and newP2: 11</a:t>
            </a:r>
          </a:p>
          <a:p>
            <a:r>
              <a:rPr lang="en-US" sz="1500" dirty="0"/>
              <a:t>y value of the sum of p2 and newP2: 16</a:t>
            </a:r>
            <a:endParaRPr lang="th-TH" sz="1500" dirty="0"/>
          </a:p>
          <a:p>
            <a:r>
              <a:rPr lang="en-US" altLang="en-US" sz="1600" dirty="0">
                <a:solidFill>
                  <a:schemeClr val="tx1"/>
                </a:solidFill>
              </a:rPr>
              <a:t>x value of the difference between newP2 and p3</a:t>
            </a:r>
            <a:r>
              <a:rPr lang="en-US" altLang="en-US" sz="1600" dirty="0"/>
              <a:t>: 20 </a:t>
            </a:r>
            <a:endParaRPr lang="th-TH" altLang="en-US" sz="1600" dirty="0">
              <a:solidFill>
                <a:schemeClr val="tx1"/>
              </a:solidFill>
            </a:endParaRPr>
          </a:p>
          <a:p>
            <a:r>
              <a:rPr lang="en-US" altLang="en-US" sz="1600" dirty="0">
                <a:solidFill>
                  <a:schemeClr val="tx1"/>
                </a:solidFill>
              </a:rPr>
              <a:t>y value of the difference between newP2 and p3: 28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p1 and newP2 are equal: false</a:t>
            </a:r>
          </a:p>
          <a:p>
            <a:r>
              <a:rPr lang="en-US" altLang="en-US" sz="1600" dirty="0">
                <a:solidFill>
                  <a:schemeClr val="tx1"/>
                </a:solidFill>
              </a:rPr>
              <a:t>p1 and p4 are equal: true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0750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A6A4-4DB8-75A3-524D-790974A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3.Rectangle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AFBF-A877-26FC-C390-398AFB1C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Rectangle class </a:t>
            </a:r>
            <a:r>
              <a:rPr lang="th-TH" dirty="0"/>
              <a:t>คลาสนี้ใช้สำหรับแสดงเป็นตัวเเทนรูปสี่เหลี่ยมสองมิติที่ประกอบด้วยด้านกว้างและด้านยาว และมีคุณสมบัติคงที่</a:t>
            </a:r>
            <a:r>
              <a:rPr lang="en-US" dirty="0"/>
              <a:t>(</a:t>
            </a:r>
            <a:r>
              <a:rPr lang="th-TH" dirty="0"/>
              <a:t>ไม่สามารถเปลี่ยนแปลงค่าได้</a:t>
            </a:r>
            <a:r>
              <a:rPr lang="en-US" dirty="0"/>
              <a:t>)</a:t>
            </a:r>
            <a:r>
              <a:rPr lang="th-TH" dirty="0"/>
              <a:t> ซึ่งประกอบไปด้วย </a:t>
            </a:r>
            <a:r>
              <a:rPr lang="en-US" dirty="0" err="1"/>
              <a:t>left,top</a:t>
            </a:r>
            <a:r>
              <a:rPr lang="en-US" dirty="0"/>
              <a:t> right </a:t>
            </a:r>
            <a:r>
              <a:rPr lang="th-TH" dirty="0"/>
              <a:t>และ </a:t>
            </a:r>
            <a:r>
              <a:rPr lang="en-US" dirty="0"/>
              <a:t>bottom </a:t>
            </a:r>
            <a:r>
              <a:rPr lang="th-TH" dirty="0"/>
              <a:t>เพื่อเป็นตัวแทนของสี่เหลียมในสองมิติ ซึ่งในการเขียนโค้ดนั้น เราจะสร้าง </a:t>
            </a:r>
            <a:r>
              <a:rPr lang="en-US" dirty="0"/>
              <a:t>constructor </a:t>
            </a:r>
            <a:r>
              <a:rPr lang="th-TH" dirty="0"/>
              <a:t>ขึ้นมา</a:t>
            </a:r>
            <a:r>
              <a:rPr lang="en-US" dirty="0"/>
              <a:t> Rectangle(a, b, c, d); </a:t>
            </a:r>
            <a:r>
              <a:rPr lang="th-TH" dirty="0"/>
              <a:t>กำหนด เป็น </a:t>
            </a:r>
            <a:r>
              <a:rPr lang="en-US" dirty="0"/>
              <a:t>left, top, width, height </a:t>
            </a:r>
            <a:r>
              <a:rPr lang="th-TH" dirty="0"/>
              <a:t>ตามลำดับ </a:t>
            </a:r>
            <a:r>
              <a:rPr lang="en-US" dirty="0"/>
              <a:t> </a:t>
            </a:r>
            <a:r>
              <a:rPr lang="th-TH" dirty="0"/>
              <a:t>ซึ่ง </a:t>
            </a:r>
            <a:r>
              <a:rPr lang="en-US" dirty="0"/>
              <a:t>right = width + left </a:t>
            </a:r>
            <a:r>
              <a:rPr lang="th-TH" dirty="0"/>
              <a:t>และ </a:t>
            </a:r>
            <a:r>
              <a:rPr lang="en-US" dirty="0"/>
              <a:t>bottom =top + height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B296-BABB-8F67-38CF-040E108D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3" y="3231021"/>
            <a:ext cx="4524743" cy="30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6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758C-4560-4E23-14A5-51CD02A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ตย.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0306-97B8-8DF3-2E38-7C15A3E2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import '</a:t>
            </a:r>
            <a:r>
              <a:rPr lang="en-US" sz="1500" dirty="0" err="1">
                <a:solidFill>
                  <a:schemeClr val="tx1"/>
                </a:solidFill>
              </a:rPr>
              <a:t>dart:math</a:t>
            </a:r>
            <a:r>
              <a:rPr lang="en-US" sz="1500" dirty="0">
                <a:solidFill>
                  <a:schemeClr val="tx1"/>
                </a:solidFill>
              </a:rPr>
              <a:t>';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var </a:t>
            </a:r>
            <a:r>
              <a:rPr lang="en-US" sz="1500" dirty="0" err="1">
                <a:solidFill>
                  <a:schemeClr val="tx1"/>
                </a:solidFill>
              </a:rPr>
              <a:t>rect</a:t>
            </a:r>
            <a:r>
              <a:rPr lang="en-US" sz="1500" dirty="0">
                <a:solidFill>
                  <a:schemeClr val="tx1"/>
                </a:solidFill>
              </a:rPr>
              <a:t> = Rectangle(10, 20, 30, 40);//</a:t>
            </a:r>
            <a:r>
              <a:rPr lang="th-TH" sz="1500" dirty="0">
                <a:solidFill>
                  <a:schemeClr val="tx1"/>
                </a:solidFill>
              </a:rPr>
              <a:t>สร้าง </a:t>
            </a:r>
            <a:r>
              <a:rPr lang="en-US" sz="1500" dirty="0">
                <a:solidFill>
                  <a:schemeClr val="tx1"/>
                </a:solidFill>
              </a:rPr>
              <a:t>constructor </a:t>
            </a:r>
            <a:r>
              <a:rPr lang="th-TH" sz="1500" dirty="0">
                <a:solidFill>
                  <a:schemeClr val="tx1"/>
                </a:solidFill>
              </a:rPr>
              <a:t>โดยค่าข้างในจะเป็น (</a:t>
            </a:r>
            <a:r>
              <a:rPr lang="en-US" sz="1500" dirty="0">
                <a:solidFill>
                  <a:schemeClr val="tx1"/>
                </a:solidFill>
              </a:rPr>
              <a:t>left, top, width, height)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sz="1500" dirty="0">
                <a:solidFill>
                  <a:schemeClr val="tx1"/>
                </a:solidFill>
              </a:rPr>
              <a:t>  </a:t>
            </a:r>
            <a:r>
              <a:rPr lang="en-US" sz="1500" dirty="0">
                <a:solidFill>
                  <a:schemeClr val="tx1"/>
                </a:solidFill>
              </a:rPr>
              <a:t>print(</a:t>
            </a:r>
            <a:r>
              <a:rPr lang="en-US" sz="1500" dirty="0" err="1">
                <a:solidFill>
                  <a:schemeClr val="tx1"/>
                </a:solidFill>
              </a:rPr>
              <a:t>rect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print("Left: ${</a:t>
            </a:r>
            <a:r>
              <a:rPr lang="en-US" sz="1500" dirty="0" err="1">
                <a:solidFill>
                  <a:schemeClr val="tx1"/>
                </a:solidFill>
              </a:rPr>
              <a:t>rect.left</a:t>
            </a:r>
            <a:r>
              <a:rPr lang="en-US" sz="1500" dirty="0">
                <a:solidFill>
                  <a:schemeClr val="tx1"/>
                </a:solidFill>
              </a:rPr>
              <a:t>}");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print("Top: ${</a:t>
            </a:r>
            <a:r>
              <a:rPr lang="en-US" sz="1500" dirty="0" err="1">
                <a:solidFill>
                  <a:schemeClr val="tx1"/>
                </a:solidFill>
              </a:rPr>
              <a:t>rect.top</a:t>
            </a:r>
            <a:r>
              <a:rPr lang="en-US" sz="1500" dirty="0">
                <a:solidFill>
                  <a:schemeClr val="tx1"/>
                </a:solidFill>
              </a:rPr>
              <a:t>}");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print("Right: ${</a:t>
            </a:r>
            <a:r>
              <a:rPr lang="en-US" sz="1500" dirty="0" err="1">
                <a:solidFill>
                  <a:schemeClr val="tx1"/>
                </a:solidFill>
              </a:rPr>
              <a:t>rect.right</a:t>
            </a:r>
            <a:r>
              <a:rPr lang="en-US" sz="1500" dirty="0">
                <a:solidFill>
                  <a:schemeClr val="tx1"/>
                </a:solidFill>
              </a:rPr>
              <a:t>}");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print("Bottom: ${</a:t>
            </a:r>
            <a:r>
              <a:rPr lang="en-US" sz="1500" dirty="0" err="1">
                <a:solidFill>
                  <a:schemeClr val="tx1"/>
                </a:solidFill>
              </a:rPr>
              <a:t>rect.bottom</a:t>
            </a:r>
            <a:r>
              <a:rPr lang="en-US" sz="1500" dirty="0">
                <a:solidFill>
                  <a:schemeClr val="tx1"/>
                </a:solidFill>
              </a:rPr>
              <a:t>}");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print("Width: ${</a:t>
            </a:r>
            <a:r>
              <a:rPr lang="en-US" sz="1500" dirty="0" err="1">
                <a:solidFill>
                  <a:schemeClr val="tx1"/>
                </a:solidFill>
              </a:rPr>
              <a:t>rect.width</a:t>
            </a:r>
            <a:r>
              <a:rPr lang="en-US" sz="1500" dirty="0">
                <a:solidFill>
                  <a:schemeClr val="tx1"/>
                </a:solidFill>
              </a:rPr>
              <a:t>}");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print("Height: ${</a:t>
            </a:r>
            <a:r>
              <a:rPr lang="en-US" sz="1500" dirty="0" err="1">
                <a:solidFill>
                  <a:schemeClr val="tx1"/>
                </a:solidFill>
              </a:rPr>
              <a:t>rect.height</a:t>
            </a:r>
            <a:r>
              <a:rPr lang="en-US" sz="1500" dirty="0">
                <a:solidFill>
                  <a:schemeClr val="tx1"/>
                </a:solidFill>
              </a:rPr>
              <a:t>}");</a:t>
            </a:r>
          </a:p>
          <a:p>
            <a:pPr marL="0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AB0E8-1958-0F74-8ECC-B57DF4774C17}"/>
              </a:ext>
            </a:extLst>
          </p:cNvPr>
          <p:cNvSpPr txBox="1"/>
          <p:nvPr/>
        </p:nvSpPr>
        <p:spPr>
          <a:xfrm>
            <a:off x="563743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C3982-89F1-89BD-F86B-E8CDA9162D4A}"/>
              </a:ext>
            </a:extLst>
          </p:cNvPr>
          <p:cNvSpPr txBox="1"/>
          <p:nvPr/>
        </p:nvSpPr>
        <p:spPr>
          <a:xfrm>
            <a:off x="5274130" y="4302321"/>
            <a:ext cx="3220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endParaRPr lang="en-US" sz="1500" dirty="0"/>
          </a:p>
          <a:p>
            <a:r>
              <a:rPr lang="en-US" sz="1500" dirty="0"/>
              <a:t>Rectangle (10, 20) 30 x 40</a:t>
            </a:r>
            <a:endParaRPr lang="th-TH" sz="1500" dirty="0"/>
          </a:p>
          <a:p>
            <a:r>
              <a:rPr lang="en-US" sz="1500" dirty="0"/>
              <a:t>Left: 10</a:t>
            </a:r>
          </a:p>
          <a:p>
            <a:r>
              <a:rPr lang="en-US" sz="1500" dirty="0"/>
              <a:t>Top: 20</a:t>
            </a:r>
          </a:p>
          <a:p>
            <a:r>
              <a:rPr lang="en-US" sz="1500" dirty="0"/>
              <a:t>Right: 40 //</a:t>
            </a:r>
            <a:r>
              <a:rPr lang="th-TH" sz="1500" dirty="0"/>
              <a:t>เกิดจาก </a:t>
            </a:r>
            <a:r>
              <a:rPr lang="en-US" sz="1500" dirty="0"/>
              <a:t>width + left</a:t>
            </a:r>
          </a:p>
          <a:p>
            <a:r>
              <a:rPr lang="en-US" sz="1500" dirty="0"/>
              <a:t>Bottom: 60 //</a:t>
            </a:r>
            <a:r>
              <a:rPr lang="th-TH" sz="1500" dirty="0"/>
              <a:t>เกิดจาก </a:t>
            </a:r>
            <a:r>
              <a:rPr lang="en-US" sz="1500" dirty="0"/>
              <a:t>top + height</a:t>
            </a:r>
          </a:p>
          <a:p>
            <a:r>
              <a:rPr lang="en-US" sz="1500" dirty="0"/>
              <a:t>Width: 30</a:t>
            </a:r>
          </a:p>
          <a:p>
            <a:r>
              <a:rPr lang="en-US" sz="1500" dirty="0"/>
              <a:t>Height: 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01F5-D959-46E9-B6BC-834847ED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DC91-14FF-9B0E-653A-2E7F868A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เราสามารถเราเรื่อง </a:t>
            </a:r>
            <a:r>
              <a:rPr lang="en-US" dirty="0"/>
              <a:t>point </a:t>
            </a:r>
            <a:r>
              <a:rPr lang="th-TH" dirty="0"/>
              <a:t>มาประยุกต์ได้โดยใช้คำสั่งเช่น </a:t>
            </a:r>
            <a:r>
              <a:rPr lang="en-US" dirty="0" err="1"/>
              <a:t>containsPoint</a:t>
            </a:r>
            <a:r>
              <a:rPr lang="en-US" dirty="0"/>
              <a:t>(...) </a:t>
            </a:r>
            <a:r>
              <a:rPr lang="th-TH" dirty="0"/>
              <a:t>เพื่อหาจุดว่าอยู่ในขอบเขตของสี่เหลียมหรือป่าว</a:t>
            </a:r>
          </a:p>
          <a:p>
            <a:pPr marL="0" indent="0">
              <a:buNone/>
            </a:pPr>
            <a:r>
              <a:rPr lang="th-TH" dirty="0"/>
              <a:t>ตย.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>
                <a:solidFill>
                  <a:schemeClr val="tx1"/>
                </a:solidFill>
              </a:rPr>
              <a:t>import '</a:t>
            </a:r>
            <a:r>
              <a:rPr lang="en-US" sz="1500" dirty="0" err="1">
                <a:solidFill>
                  <a:schemeClr val="tx1"/>
                </a:solidFill>
              </a:rPr>
              <a:t>dart:math</a:t>
            </a:r>
            <a:r>
              <a:rPr lang="en-US" sz="1500" dirty="0">
                <a:solidFill>
                  <a:schemeClr val="tx1"/>
                </a:solidFill>
              </a:rPr>
              <a:t>';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var </a:t>
            </a:r>
            <a:r>
              <a:rPr lang="en-US" sz="1500" dirty="0" err="1">
                <a:solidFill>
                  <a:schemeClr val="tx1"/>
                </a:solidFill>
              </a:rPr>
              <a:t>rect</a:t>
            </a:r>
            <a:r>
              <a:rPr lang="en-US" sz="1500" dirty="0">
                <a:solidFill>
                  <a:schemeClr val="tx1"/>
                </a:solidFill>
              </a:rPr>
              <a:t> = Rectangle(10, 20, 30, 40);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var point = Point(20, 30);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if (</a:t>
            </a:r>
            <a:r>
              <a:rPr lang="en-US" sz="1500" dirty="0" err="1">
                <a:solidFill>
                  <a:schemeClr val="tx1"/>
                </a:solidFill>
              </a:rPr>
              <a:t>rect.containsPoint</a:t>
            </a:r>
            <a:r>
              <a:rPr lang="en-US" sz="1500" dirty="0">
                <a:solidFill>
                  <a:schemeClr val="tx1"/>
                </a:solidFill>
              </a:rPr>
              <a:t>(point))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  print("The point is inside the rectangle.");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} else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  print("The point is outside the rectangle.");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F8FF5-1F62-4712-263A-DCE90C9BCC59}"/>
              </a:ext>
            </a:extLst>
          </p:cNvPr>
          <p:cNvSpPr txBox="1"/>
          <p:nvPr/>
        </p:nvSpPr>
        <p:spPr>
          <a:xfrm>
            <a:off x="5274130" y="4278085"/>
            <a:ext cx="305072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endParaRPr lang="en-US" sz="2000" b="1" dirty="0"/>
          </a:p>
          <a:p>
            <a:r>
              <a:rPr lang="en-US" sz="1500" dirty="0"/>
              <a:t>The point is inside the rectangle.</a:t>
            </a:r>
          </a:p>
        </p:txBody>
      </p:sp>
    </p:spTree>
    <p:extLst>
      <p:ext uri="{BB962C8B-B14F-4D97-AF65-F5344CB8AC3E}">
        <p14:creationId xmlns:p14="http://schemas.microsoft.com/office/powerpoint/2010/main" val="228906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87FD-5A43-EB97-7FFD-4BA3AF6D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4.MutableRectangle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02CA-ED3A-1485-15AB-269004C9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th-TH" dirty="0"/>
              <a:t>ซึ่งคราสนี้จะมีคุณสมบัติเหมือนกับ </a:t>
            </a:r>
            <a:r>
              <a:rPr lang="en-US" dirty="0"/>
              <a:t>Rectangle class </a:t>
            </a:r>
            <a:r>
              <a:rPr lang="th-TH" dirty="0"/>
              <a:t>แต่สามารถเปลี่ยนแปลงค่าได้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ตย.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import '</a:t>
            </a:r>
            <a:r>
              <a:rPr lang="en-US" sz="1500" dirty="0" err="1">
                <a:solidFill>
                  <a:schemeClr val="tx1"/>
                </a:solidFill>
              </a:rPr>
              <a:t>dart:math</a:t>
            </a:r>
            <a:r>
              <a:rPr lang="en-US" sz="1500" dirty="0">
                <a:solidFill>
                  <a:schemeClr val="tx1"/>
                </a:solidFill>
              </a:rPr>
              <a:t>’;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void main() {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var </a:t>
            </a:r>
            <a:r>
              <a:rPr lang="en-US" sz="1500" dirty="0" err="1">
                <a:solidFill>
                  <a:schemeClr val="tx1"/>
                </a:solidFill>
              </a:rPr>
              <a:t>rect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MutableRectangle</a:t>
            </a:r>
            <a:r>
              <a:rPr lang="en-US" sz="1500" dirty="0">
                <a:solidFill>
                  <a:schemeClr val="tx1"/>
                </a:solidFill>
              </a:rPr>
              <a:t>(20, 50, 300, 600);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print(</a:t>
            </a:r>
            <a:r>
              <a:rPr lang="en-US" sz="1500" dirty="0" err="1">
                <a:solidFill>
                  <a:schemeClr val="tx1"/>
                </a:solidFill>
              </a:rPr>
              <a:t>rect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//</a:t>
            </a:r>
            <a:r>
              <a:rPr lang="th-TH" sz="1500" dirty="0">
                <a:solidFill>
                  <a:schemeClr val="tx1"/>
                </a:solidFill>
              </a:rPr>
              <a:t>ทำการเปลี่ยนค่า 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tx1"/>
                </a:solidFill>
              </a:rPr>
              <a:t>rect.left</a:t>
            </a:r>
            <a:r>
              <a:rPr lang="en-US" sz="1500" dirty="0">
                <a:solidFill>
                  <a:schemeClr val="tx1"/>
                </a:solidFill>
              </a:rPr>
              <a:t> = 70;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tx1"/>
                </a:solidFill>
              </a:rPr>
              <a:t>rect.top</a:t>
            </a:r>
            <a:r>
              <a:rPr lang="en-US" sz="1500" dirty="0">
                <a:solidFill>
                  <a:schemeClr val="tx1"/>
                </a:solidFill>
              </a:rPr>
              <a:t> = 40;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tx1"/>
                </a:solidFill>
              </a:rPr>
              <a:t>rect.width</a:t>
            </a:r>
            <a:r>
              <a:rPr lang="en-US" sz="1500" dirty="0">
                <a:solidFill>
                  <a:schemeClr val="tx1"/>
                </a:solidFill>
              </a:rPr>
              <a:t> = 200;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tx1"/>
                </a:solidFill>
              </a:rPr>
              <a:t>rect.height</a:t>
            </a:r>
            <a:r>
              <a:rPr lang="en-US" sz="1500" dirty="0">
                <a:solidFill>
                  <a:schemeClr val="tx1"/>
                </a:solidFill>
              </a:rPr>
              <a:t> = 100; </a:t>
            </a:r>
            <a:endParaRPr lang="th-TH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print(</a:t>
            </a:r>
            <a:r>
              <a:rPr lang="en-US" sz="1500" dirty="0" err="1">
                <a:solidFill>
                  <a:schemeClr val="tx1"/>
                </a:solidFill>
              </a:rPr>
              <a:t>rect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76540-42D2-07D5-2A3C-5F5D741A7252}"/>
              </a:ext>
            </a:extLst>
          </p:cNvPr>
          <p:cNvSpPr txBox="1"/>
          <p:nvPr/>
        </p:nvSpPr>
        <p:spPr>
          <a:xfrm>
            <a:off x="5274130" y="4278085"/>
            <a:ext cx="30507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1500" dirty="0"/>
              <a:t>Rectangle (20, 50) 300 x 600</a:t>
            </a:r>
          </a:p>
          <a:p>
            <a:r>
              <a:rPr lang="en-US" sz="1500" dirty="0"/>
              <a:t>Rectangle (70, 40) 200 x 100 //</a:t>
            </a:r>
            <a:r>
              <a:rPr lang="th-TH" sz="1500" dirty="0"/>
              <a:t>ค่าจะเปลี่ยนไป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7693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A9597F-F1DF-C977-F04D-4D0DC7E8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3" y="1481138"/>
            <a:ext cx="11582400" cy="28527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000" dirty="0"/>
              <a:t>Thank You</a:t>
            </a:r>
            <a:endParaRPr lang="th-TH" sz="8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C69DC-262F-2482-2801-066391C1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913" y="4360863"/>
            <a:ext cx="11582400" cy="15001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512</TotalTime>
  <Words>1306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TH Sarabun New</vt:lpstr>
      <vt:lpstr>ธีมของ Office</vt:lpstr>
      <vt:lpstr>Math in Dart   </vt:lpstr>
      <vt:lpstr>Basic  import 'dart:math’;  libary math ใน dart นั้นจะประกอบไปด้วย 4 class ด้วยกัน คือ  1.Random class 2.Point class 3.Rectangle class  4.MutableRectangle class  </vt:lpstr>
      <vt:lpstr>2.Point class </vt:lpstr>
      <vt:lpstr>ตย.</vt:lpstr>
      <vt:lpstr>3.Rectangle class</vt:lpstr>
      <vt:lpstr>ตย.</vt:lpstr>
      <vt:lpstr>PowerPoint Presentation</vt:lpstr>
      <vt:lpstr>4.MutableRectangle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 Dart   </dc:title>
  <dc:creator>vanit tripichaphan</dc:creator>
  <cp:lastModifiedBy>vanit tripichaphan</cp:lastModifiedBy>
  <cp:revision>10</cp:revision>
  <dcterms:created xsi:type="dcterms:W3CDTF">2023-09-29T10:00:21Z</dcterms:created>
  <dcterms:modified xsi:type="dcterms:W3CDTF">2023-10-12T10:28:02Z</dcterms:modified>
</cp:coreProperties>
</file>