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Ki+lUwsM95oHxCSzB8uICk22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0B8179-0AA6-4A78-BF0A-4DA9C7E2DC46}">
  <a:tblStyle styleId="{570B8179-0AA6-4A78-BF0A-4DA9C7E2DC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02EBED7-9DCF-4DF5-8815-377A120139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1f6360f2b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1f6360f2b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For SGD optimizer, we also tried the learning rate = 0.1, 0.01, 0.001, and 0.0001. Speaking of the result, lr = 0.0001 is the best match. The others are either non-convergent or having bigger loss. 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For SGD optimizer, we also tried weight decay = 0.8, 0.85, and 0.9. Speaking of the result, wd = 0.9 is the best match. The rest of them all generate bigger losses.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For SGD optimizer, we also tried momentum = 0, 0.2, 0.5, and 0.8. Speaking of the result, m = 0 is the best one having minimum loss. 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The best loss gained from SGD is 3.31e-04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For Adam optimizer, we also tried the learning rate = 0.1, 0.01, 0.001, and 0.0001. Speaking of the result, lr = 0.001 gives the best result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For Adam optimizer, we also tried the weight decay = 0.8, 0.85 and 0.9. Speaking of the resultg, 0.9 is the best match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The best loss gained from Adam ( without changing batch size.etc) is 3.32e-04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b1f6360f2b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1f6360f2b_5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1f6360f2b_5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b1f6360f2b_5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1f6360f2b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1f6360f2b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b1f6360f2b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1f6360f2b_3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1f6360f2b_3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b1f6360f2b_3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1f6360f2b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1f6360f2b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b1f6360f2b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1f6360f2b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1f6360f2b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b1f6360f2b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b1f6360f2b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多少数据，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b1f6360f2b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1f6360f2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, we choose to include all features except the date</a:t>
            </a:r>
            <a:endParaRPr/>
          </a:p>
        </p:txBody>
      </p:sp>
      <p:sp>
        <p:nvSpPr>
          <p:cNvPr id="58" name="Google Shape;58;g1b1f6360f2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1f6360f2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fourteen features in the previous twelve weeks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which are the price changes of oil in the next four weeks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b1f6360f2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1f6360f2b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1f6360f2b_2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b1f6360f2b_2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1f6360f2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we use 2 layers in this case, these layers with sigmoid activation functions compute the values of the input, forget, and output gates.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解释一下lstm对于rnn的改进，和上图说下lstm的gates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memory cell:(</a:t>
            </a:r>
            <a:r>
              <a:rPr lang="en-US" sz="1500">
                <a:solidFill>
                  <a:srgbClr val="30303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maintain information in memory for long periods of time)</a:t>
            </a:r>
            <a:endParaRPr sz="1500">
              <a:solidFill>
                <a:srgbClr val="30303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6" name="Google Shape;96;g1b1f6360f2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1f6360f2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b1f6360f2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1f6360f2b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1f6360f2b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minibatch takes 16s, but online learning takes 5 min 42 seconds to execute.</a:t>
            </a:r>
            <a:endParaRPr/>
          </a:p>
        </p:txBody>
      </p:sp>
      <p:sp>
        <p:nvSpPr>
          <p:cNvPr id="119" name="Google Shape;119;g1b1f6360f2b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s://view.officeapps.live.com/op/view.aspx?src=https%3A%2F%2Fwww.eia.gov%2Fdnav%2Fpet%2Fxls%2FPET_MOVE_WKLY_DC_NUS-Z00_MBBLPD_W.xls&amp;wdOrigin=BROWSELINK" TargetMode="External"/><Relationship Id="rId5" Type="http://schemas.openxmlformats.org/officeDocument/2006/relationships/hyperlink" Target="https://view.officeapps.live.com/op/view.aspx?src=https%3A%2F%2Fwww.eia.gov%2Fdnav%2Fpet%2Fhist_xls%2FEMM_EPM0_PTE_NUS_DPGw.xls&amp;wdOrigin=BROWSE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1701300" y="2603425"/>
            <a:ext cx="92715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IE 534/CS 547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Deep Dive Project,  Group 5 “Reynold”</a:t>
            </a:r>
            <a:endParaRPr sz="10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2781800" y="3985000"/>
            <a:ext cx="7874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Yulin Zhao(yulin6), Siqi Du(siqidu3), ShunTat Lam (stlam2), Huiqian Jing(hjing6)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1f6360f2b_1_2"/>
          <p:cNvSpPr txBox="1"/>
          <p:nvPr/>
        </p:nvSpPr>
        <p:spPr>
          <a:xfrm>
            <a:off x="709625" y="1766275"/>
            <a:ext cx="101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Splitting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: 60%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Training Set,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20%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Validation Set,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20%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Testing 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1b1f6360f2b_1_2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Siqi Du 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b1f6360f2b_1_2"/>
          <p:cNvSpPr txBox="1"/>
          <p:nvPr>
            <p:ph idx="4294967295" type="title"/>
          </p:nvPr>
        </p:nvSpPr>
        <p:spPr>
          <a:xfrm>
            <a:off x="557763" y="503850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 Optim</a:t>
            </a:r>
            <a:r>
              <a:rPr lang="en-US" sz="3000">
                <a:solidFill>
                  <a:srgbClr val="E84A27"/>
                </a:solidFill>
              </a:rPr>
              <a:t>izati</a:t>
            </a:r>
            <a:r>
              <a:rPr lang="en-US" sz="3000"/>
              <a:t>on - Optimizer &amp; Batchsize</a:t>
            </a:r>
            <a:endParaRPr sz="3000"/>
          </a:p>
        </p:txBody>
      </p:sp>
      <p:graphicFrame>
        <p:nvGraphicFramePr>
          <p:cNvPr id="133" name="Google Shape;133;g1b1f6360f2b_1_2"/>
          <p:cNvGraphicFramePr/>
          <p:nvPr/>
        </p:nvGraphicFramePr>
        <p:xfrm>
          <a:off x="760250" y="245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{570B8179-0AA6-4A78-BF0A-4DA9C7E2DC46}</a:tableStyleId>
              </a:tblPr>
              <a:tblGrid>
                <a:gridCol w="917100"/>
                <a:gridCol w="3364450"/>
                <a:gridCol w="1054200"/>
                <a:gridCol w="1452225"/>
                <a:gridCol w="1076000"/>
                <a:gridCol w="11064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E84A2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-US" sz="1500">
                          <a:solidFill>
                            <a:srgbClr val="E84A2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ptimizer Parameter Optimization</a:t>
                      </a:r>
                      <a:endParaRPr b="1" sz="1500">
                        <a:solidFill>
                          <a:srgbClr val="E84A2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ptimizer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ptimizer Parameter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atch Size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arly Stop Epoch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 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alid 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= 0.001, momentum = 0, weight_decay = 0.9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3.97E-04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3.32E-04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= 0.001, weight_decay = 0.9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3.98E-04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3.32</a:t>
                      </a: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= 0.0001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3.66</a:t>
                      </a: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3.03</a:t>
                      </a: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g1b1f6360f2b_5_4"/>
          <p:cNvGraphicFramePr/>
          <p:nvPr/>
        </p:nvGraphicFramePr>
        <p:xfrm>
          <a:off x="709625" y="23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{570B8179-0AA6-4A78-BF0A-4DA9C7E2DC46}</a:tableStyleId>
              </a:tblPr>
              <a:tblGrid>
                <a:gridCol w="1297425"/>
                <a:gridCol w="971150"/>
                <a:gridCol w="1027050"/>
                <a:gridCol w="1255075"/>
                <a:gridCol w="955475"/>
                <a:gridCol w="1417150"/>
                <a:gridCol w="1038900"/>
                <a:gridCol w="1058800"/>
                <a:gridCol w="962300"/>
              </a:tblGrid>
              <a:tr h="370375"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E84A2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Hyperparameter Optimization</a:t>
                      </a:r>
                      <a:endParaRPr b="1" sz="1500">
                        <a:solidFill>
                          <a:srgbClr val="E84A2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0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ayer Number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rop Out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idden Size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ptimizer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atch Size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Early S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 Epoch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 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alid 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Adam, lr=0.0001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3.63E-04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3.21E-04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Adam, lr=0.0001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3.64E-04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3.50E-04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Adam, lr=0.0001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3.98E-04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3.76E-04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Adam, lr=0.0001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3.45E-04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2.92E-04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1.86E-03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g1b1f6360f2b_5_4"/>
          <p:cNvSpPr txBox="1"/>
          <p:nvPr/>
        </p:nvSpPr>
        <p:spPr>
          <a:xfrm>
            <a:off x="709625" y="1665050"/>
            <a:ext cx="101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Dataset Splitting: 60%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Training Set,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20%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Validation Set,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20%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Testing 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1b1f6360f2b_5_4"/>
          <p:cNvSpPr txBox="1"/>
          <p:nvPr>
            <p:ph idx="4294967295" type="title"/>
          </p:nvPr>
        </p:nvSpPr>
        <p:spPr>
          <a:xfrm>
            <a:off x="709613" y="4555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 Optimization - Optimizer &amp; Batchsize</a:t>
            </a:r>
            <a:endParaRPr sz="3000"/>
          </a:p>
        </p:txBody>
      </p:sp>
      <p:sp>
        <p:nvSpPr>
          <p:cNvPr id="142" name="Google Shape;142;g1b1f6360f2b_5_4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Siqi Du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1f6360f2b_1_10"/>
          <p:cNvSpPr txBox="1"/>
          <p:nvPr/>
        </p:nvSpPr>
        <p:spPr>
          <a:xfrm>
            <a:off x="779200" y="1663350"/>
            <a:ext cx="103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For this regression task, we uses Root of mean square error (RMSE) as metrics to evaluate the results.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9" name="Google Shape;149;g1b1f6360f2b_1_10"/>
          <p:cNvGraphicFramePr/>
          <p:nvPr/>
        </p:nvGraphicFramePr>
        <p:xfrm>
          <a:off x="779200" y="22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{102EBED7-9DCF-4DF5-8815-377A1201391A}</a:tableStyleId>
              </a:tblPr>
              <a:tblGrid>
                <a:gridCol w="2032875"/>
                <a:gridCol w="1781700"/>
                <a:gridCol w="1102675"/>
              </a:tblGrid>
              <a:tr h="37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13058150.30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0.027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1st Week 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18432413.31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2nd Week 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774771.53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3rd Week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Prediction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16206909.98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0.019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4th Week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Prediction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16818506.40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g1b1f6360f2b_1_10"/>
          <p:cNvSpPr txBox="1"/>
          <p:nvPr/>
        </p:nvSpPr>
        <p:spPr>
          <a:xfrm>
            <a:off x="779200" y="4732950"/>
            <a:ext cx="491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* Our prediction is future price % change of four weeks. We also calculate the RMSE for the 1st, 2nd, 3rd, 4th future week in our prediction.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1b1f6360f2b_1_10"/>
          <p:cNvSpPr txBox="1"/>
          <p:nvPr>
            <p:ph idx="4294967295" type="title"/>
          </p:nvPr>
        </p:nvSpPr>
        <p:spPr>
          <a:xfrm>
            <a:off x="779188" y="5549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Results Comparison</a:t>
            </a:r>
            <a:endParaRPr sz="3000"/>
          </a:p>
        </p:txBody>
      </p:sp>
      <p:sp>
        <p:nvSpPr>
          <p:cNvPr id="152" name="Google Shape;152;g1b1f6360f2b_1_10"/>
          <p:cNvSpPr txBox="1"/>
          <p:nvPr/>
        </p:nvSpPr>
        <p:spPr>
          <a:xfrm>
            <a:off x="9889600" y="6426525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Yulin Zhao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1b1f6360f2b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902" y="2240375"/>
            <a:ext cx="3957673" cy="24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b1f6360f2b_1_10"/>
          <p:cNvSpPr txBox="1"/>
          <p:nvPr/>
        </p:nvSpPr>
        <p:spPr>
          <a:xfrm>
            <a:off x="7156925" y="4848275"/>
            <a:ext cx="371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The learning curve of LSTM Method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1f6360f2b_3_53"/>
          <p:cNvSpPr txBox="1"/>
          <p:nvPr/>
        </p:nvSpPr>
        <p:spPr>
          <a:xfrm>
            <a:off x="355650" y="5390575"/>
            <a:ext cx="45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Predicted the real price changes in the following 4 weeks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1b1f6360f2b_3_53"/>
          <p:cNvSpPr txBox="1"/>
          <p:nvPr/>
        </p:nvSpPr>
        <p:spPr>
          <a:xfrm>
            <a:off x="6095995" y="5390575"/>
            <a:ext cx="40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Predicted the real prices in the following 4 weeks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1b1f6360f2b_3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00" y="152400"/>
            <a:ext cx="4901399" cy="52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b1f6360f2b_3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499" y="152400"/>
            <a:ext cx="6821100" cy="50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b1f6360f2b_3_53"/>
          <p:cNvSpPr txBox="1"/>
          <p:nvPr/>
        </p:nvSpPr>
        <p:spPr>
          <a:xfrm>
            <a:off x="9889600" y="6426525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Yulin Zhao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1f6360f2b_1_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Conclusion</a:t>
            </a:r>
            <a:endParaRPr sz="3000"/>
          </a:p>
        </p:txBody>
      </p:sp>
      <p:sp>
        <p:nvSpPr>
          <p:cNvPr id="171" name="Google Shape;171;g1b1f6360f2b_1_6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</a:t>
            </a: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Yulin Zhao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b1f6360f2b_1_6"/>
          <p:cNvSpPr txBox="1"/>
          <p:nvPr/>
        </p:nvSpPr>
        <p:spPr>
          <a:xfrm>
            <a:off x="873075" y="2528550"/>
            <a:ext cx="1056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However,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predicted price has ‘one-day’ delay, compared to the real price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might be due to the overfitting issues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can be addressed by having more data (e.g. 1M+ rows)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1b1f6360f2b_1_6"/>
          <p:cNvSpPr txBox="1"/>
          <p:nvPr/>
        </p:nvSpPr>
        <p:spPr>
          <a:xfrm>
            <a:off x="873075" y="1543675"/>
            <a:ext cx="98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Compared to our baseline (Linear Regression), our LSTM model achieves great performance on predicting the percentage change of gasoline price for the future four weeks.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1b1f6360f2b_1_6"/>
          <p:cNvSpPr txBox="1"/>
          <p:nvPr/>
        </p:nvSpPr>
        <p:spPr>
          <a:xfrm>
            <a:off x="873075" y="4061650"/>
            <a:ext cx="994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4A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although our model achieves great performance, it needs future work to be prepared to deploy to address the real-world problem.</a:t>
            </a:r>
            <a:endParaRPr b="1" sz="1700">
              <a:solidFill>
                <a:srgbClr val="E84A2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1f6360f2b_1_17"/>
          <p:cNvSpPr txBox="1"/>
          <p:nvPr/>
        </p:nvSpPr>
        <p:spPr>
          <a:xfrm>
            <a:off x="2134975" y="2532000"/>
            <a:ext cx="7202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Thanks for watching!</a:t>
            </a:r>
            <a:endParaRPr b="1" i="1" sz="480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187" name="Google Shape;187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190" name="Google Shape;190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198" name="Google Shape;198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204" name="Google Shape;204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210" name="Google Shape;210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215" name="Google Shape;215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221" name="Google Shape;221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226" name="Google Shape;226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229" name="Google Shape;229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236" name="Google Shape;236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243" name="Google Shape;243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246" name="Google Shape;246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250" name="Google Shape;250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255" name="Google Shape;255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263" name="Google Shape;263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270" name="Google Shape;270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285" name="Google Shape;285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302" name="Google Shape;302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305" name="Google Shape;305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309" name="Google Shape;309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312" name="Google Shape;312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316" name="Google Shape;316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319" name="Google Shape;319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325" name="Google Shape;325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329" name="Google Shape;329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332" name="Google Shape;332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336" name="Google Shape;336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343" name="Google Shape;343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357" name="Google Shape;357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362" name="Google Shape;362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367" name="Google Shape;367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375" name="Google Shape;375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378" name="Google Shape;378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381" name="Google Shape;381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387" name="Google Shape;387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390" name="Google Shape;390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395" name="Google Shape;395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398" name="Google Shape;398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401" name="Google Shape;401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404" name="Google Shape;404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407" name="Google Shape;407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410" name="Google Shape;410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413" name="Google Shape;413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416" name="Google Shape;416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420" name="Google Shape;420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424" name="Google Shape;424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433" name="Google Shape;433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439" name="Google Shape;439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4294967295" type="title"/>
          </p:nvPr>
        </p:nvSpPr>
        <p:spPr>
          <a:xfrm>
            <a:off x="590913" y="338750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 sz="3000"/>
              <a:t>Background</a:t>
            </a:r>
            <a:r>
              <a:rPr lang="en-US" sz="3000"/>
              <a:t> &amp; Problem Statement</a:t>
            </a:r>
            <a:endParaRPr sz="3000"/>
          </a:p>
        </p:txBody>
      </p:sp>
      <p:pic>
        <p:nvPicPr>
          <p:cNvPr id="40" name="Google Shape;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475" y="1473013"/>
            <a:ext cx="2874125" cy="32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/>
          <p:nvPr/>
        </p:nvSpPr>
        <p:spPr>
          <a:xfrm>
            <a:off x="647200" y="1770513"/>
            <a:ext cx="7857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2022, a major issue facing by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American is the gasoline price. The prices fluctuate up and down, bring tons of trouble for financial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planning.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break through the fog of gasoline price, our team aim to build a deep learning model that help to predict the gasoline price in the near future for family budget planners and policy makers.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our model, we used the data from past 12 weeks, to predicate the percentage change of gasoline price in the future 4 weeks.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647200" y="5065550"/>
            <a:ext cx="107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Dataset used: </a:t>
            </a:r>
            <a:r>
              <a:rPr lang="en-US" sz="10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https://view.officeapps.live.com/op/view.aspx?src=https%3A%2F%2Fwww.eia.gov%2Fdnav%2Fpet%2Fxls%2FPET_MOVE_WKLY_DC_NUS-Z00_MBBLPD_W.xls&amp;wdOrigin=BROWSELINK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https://view.officeapps.live.com/op/view.aspx?src=https%3A%2F%2Fwww.eia.gov%2Fdnav%2Fpet%2Fhist_xls%2FEMM_EPM0_PTE_NUS_DPGw.xls&amp;wdOrigin=BROWSELINK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Slide is made by : ShunTat Lam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b1f6360f2b_0_50"/>
          <p:cNvSpPr txBox="1"/>
          <p:nvPr>
            <p:ph idx="4294967295" type="title"/>
          </p:nvPr>
        </p:nvSpPr>
        <p:spPr>
          <a:xfrm>
            <a:off x="709500" y="365125"/>
            <a:ext cx="114825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Description</a:t>
            </a:r>
            <a:endParaRPr sz="3000"/>
          </a:p>
        </p:txBody>
      </p:sp>
      <p:sp>
        <p:nvSpPr>
          <p:cNvPr id="49" name="Google Shape;49;g1b1f6360f2b_0_50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ShunTat Lam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1b1f6360f2b_0_50"/>
          <p:cNvSpPr txBox="1"/>
          <p:nvPr/>
        </p:nvSpPr>
        <p:spPr>
          <a:xfrm>
            <a:off x="758750" y="1675175"/>
            <a:ext cx="55047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Dataset:</a:t>
            </a:r>
            <a:endParaRPr b="1"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 Features * 1660 Rows (Weeks)  = 73,040 data points</a:t>
            </a:r>
            <a:endParaRPr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Issue: uncountable missing data! Tons of non-value.</a:t>
            </a:r>
            <a:endParaRPr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" name="Google Shape;51;g1b1f6360f2b_0_50"/>
          <p:cNvCxnSpPr/>
          <p:nvPr/>
        </p:nvCxnSpPr>
        <p:spPr>
          <a:xfrm>
            <a:off x="758750" y="3429000"/>
            <a:ext cx="530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g1b1f6360f2b_0_50"/>
          <p:cNvSpPr txBox="1"/>
          <p:nvPr/>
        </p:nvSpPr>
        <p:spPr>
          <a:xfrm>
            <a:off x="727250" y="4035525"/>
            <a:ext cx="55677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</a:t>
            </a:r>
            <a:r>
              <a:rPr b="1"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endParaRPr b="1"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Features * 1542 Rows (Weeks) = 21,588 data points</a:t>
            </a:r>
            <a:endParaRPr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non-value data points removed. </a:t>
            </a:r>
            <a:endParaRPr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" name="Google Shape;53;g1b1f6360f2b_0_50"/>
          <p:cNvCxnSpPr/>
          <p:nvPr/>
        </p:nvCxnSpPr>
        <p:spPr>
          <a:xfrm>
            <a:off x="6373850" y="1566875"/>
            <a:ext cx="0" cy="360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g1b1f6360f2b_0_50"/>
          <p:cNvSpPr txBox="1"/>
          <p:nvPr/>
        </p:nvSpPr>
        <p:spPr>
          <a:xfrm>
            <a:off x="6858000" y="1602325"/>
            <a:ext cx="4744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Dataset (Actual)</a:t>
            </a:r>
            <a:endParaRPr b="1"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Price = 5.107 $/Gal. </a:t>
            </a:r>
            <a:endParaRPr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Price = 0.949$/Gal.</a:t>
            </a:r>
            <a:endParaRPr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= 4.158$/Gal.</a:t>
            </a:r>
            <a:endParaRPr sz="18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g1b1f6360f2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450" y="3288977"/>
            <a:ext cx="4933976" cy="208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1f6360f2b_0_4"/>
          <p:cNvSpPr txBox="1"/>
          <p:nvPr>
            <p:ph idx="4294967295" type="title"/>
          </p:nvPr>
        </p:nvSpPr>
        <p:spPr>
          <a:xfrm>
            <a:off x="254638" y="35377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Exploratory Data Analysis</a:t>
            </a:r>
            <a:endParaRPr sz="3000"/>
          </a:p>
        </p:txBody>
      </p:sp>
      <p:sp>
        <p:nvSpPr>
          <p:cNvPr id="61" name="Google Shape;61;g1b1f6360f2b_0_4"/>
          <p:cNvSpPr txBox="1"/>
          <p:nvPr/>
        </p:nvSpPr>
        <p:spPr>
          <a:xfrm>
            <a:off x="254650" y="1319675"/>
            <a:ext cx="62589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Convert original prices into the percentage change of the prices with respect to last week's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g1b1f6360f2b_0_4"/>
          <p:cNvSpPr txBox="1"/>
          <p:nvPr/>
        </p:nvSpPr>
        <p:spPr>
          <a:xfrm>
            <a:off x="464200" y="3219375"/>
            <a:ext cx="58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1b1f6360f2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369" y="556225"/>
            <a:ext cx="5218655" cy="53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b1f6360f2b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50" y="2722613"/>
            <a:ext cx="3079394" cy="205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b1f6360f2b_0_4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Huiqian Jing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b1f6360f2b_0_4"/>
          <p:cNvSpPr txBox="1"/>
          <p:nvPr/>
        </p:nvSpPr>
        <p:spPr>
          <a:xfrm>
            <a:off x="419275" y="5420525"/>
            <a:ext cx="33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b1f6360f2b_0_4"/>
          <p:cNvSpPr txBox="1"/>
          <p:nvPr/>
        </p:nvSpPr>
        <p:spPr>
          <a:xfrm>
            <a:off x="6917625" y="490070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Heatmap of Features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1b1f6360f2b_0_4"/>
          <p:cNvSpPr txBox="1"/>
          <p:nvPr/>
        </p:nvSpPr>
        <p:spPr>
          <a:xfrm>
            <a:off x="3908150" y="3084600"/>
            <a:ext cx="29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g1b1f6360f2b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2100" y="2701037"/>
            <a:ext cx="3278602" cy="20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b1f6360f2b_0_4"/>
          <p:cNvSpPr txBox="1"/>
          <p:nvPr/>
        </p:nvSpPr>
        <p:spPr>
          <a:xfrm>
            <a:off x="299500" y="4900700"/>
            <a:ext cx="29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Actual Gasoline Prices versus Time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1b1f6360f2b_0_4"/>
          <p:cNvSpPr txBox="1"/>
          <p:nvPr/>
        </p:nvSpPr>
        <p:spPr>
          <a:xfrm>
            <a:off x="3481638" y="4889925"/>
            <a:ext cx="30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Price Change Percentage Versus Time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1f6360f2b_0_8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Baseline - Linear Regression</a:t>
            </a:r>
            <a:endParaRPr sz="3000"/>
          </a:p>
        </p:txBody>
      </p:sp>
      <p:sp>
        <p:nvSpPr>
          <p:cNvPr id="77" name="Google Shape;77;g1b1f6360f2b_0_8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Huiqian Jing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b1f6360f2b_0_8"/>
          <p:cNvSpPr txBox="1"/>
          <p:nvPr/>
        </p:nvSpPr>
        <p:spPr>
          <a:xfrm>
            <a:off x="709625" y="1617175"/>
            <a:ext cx="997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Linear regression is a linear approach for modelling the relationship between a scalar response and one or more explanatory variables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1b1f6360f2b_0_8"/>
          <p:cNvSpPr txBox="1"/>
          <p:nvPr/>
        </p:nvSpPr>
        <p:spPr>
          <a:xfrm>
            <a:off x="709625" y="3675525"/>
            <a:ext cx="455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Input of our linear regression model: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12 * 14 = 1 * 168 matrix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1b1f6360f2b_0_8"/>
          <p:cNvSpPr txBox="1"/>
          <p:nvPr/>
        </p:nvSpPr>
        <p:spPr>
          <a:xfrm>
            <a:off x="9463375" y="4408113"/>
            <a:ext cx="18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1b1f6360f2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2616609"/>
            <a:ext cx="9478500" cy="4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b1f6360f2b_0_8"/>
          <p:cNvSpPr txBox="1"/>
          <p:nvPr/>
        </p:nvSpPr>
        <p:spPr>
          <a:xfrm>
            <a:off x="5998600" y="3675525"/>
            <a:ext cx="455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Output of our linear regression model: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* 4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1f6360f2b_2_27"/>
          <p:cNvSpPr txBox="1"/>
          <p:nvPr/>
        </p:nvSpPr>
        <p:spPr>
          <a:xfrm>
            <a:off x="394938" y="5249450"/>
            <a:ext cx="546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redicted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real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price changes in the following 4 weeks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1b1f6360f2b_2_27"/>
          <p:cNvSpPr txBox="1"/>
          <p:nvPr/>
        </p:nvSpPr>
        <p:spPr>
          <a:xfrm>
            <a:off x="6603213" y="5249450"/>
            <a:ext cx="6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Predicted the real prices in the following 4 weeks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g1b1f6360f2b_2_27"/>
          <p:cNvPicPr preferRelativeResize="0"/>
          <p:nvPr/>
        </p:nvPicPr>
        <p:blipFill rotWithShape="1">
          <a:blip r:embed="rId3">
            <a:alphaModFix/>
          </a:blip>
          <a:srcRect b="-4733" l="3360" r="-4574" t="0"/>
          <a:stretch/>
        </p:blipFill>
        <p:spPr>
          <a:xfrm>
            <a:off x="6791150" y="254263"/>
            <a:ext cx="5069127" cy="49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b1f6360f2b_2_27"/>
          <p:cNvPicPr preferRelativeResize="0"/>
          <p:nvPr/>
        </p:nvPicPr>
        <p:blipFill rotWithShape="1">
          <a:blip r:embed="rId4">
            <a:alphaModFix/>
          </a:blip>
          <a:srcRect b="0" l="3993" r="0" t="0"/>
          <a:stretch/>
        </p:blipFill>
        <p:spPr>
          <a:xfrm>
            <a:off x="227775" y="341250"/>
            <a:ext cx="5800327" cy="4644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1b1f6360f2b_2_27"/>
          <p:cNvCxnSpPr/>
          <p:nvPr/>
        </p:nvCxnSpPr>
        <p:spPr>
          <a:xfrm>
            <a:off x="6351875" y="468175"/>
            <a:ext cx="0" cy="463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g1b1f6360f2b_2_27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Huiqian Jing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b1f6360f2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81" y="2636775"/>
            <a:ext cx="6713431" cy="32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b1f6360f2b_0_12"/>
          <p:cNvSpPr txBox="1"/>
          <p:nvPr/>
        </p:nvSpPr>
        <p:spPr>
          <a:xfrm>
            <a:off x="673350" y="1644038"/>
            <a:ext cx="11305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 can handle the information in memory for the long period of time as compare to RNN.</a:t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ompared to RNN, LSTM replaces the ordinary recurrent node as a memory cell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Char char="●"/>
            </a:pPr>
            <a:r>
              <a:rPr lang="en-US" sz="150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 feeding into the LSTM gates as illustrated in following figure.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b1f6360f2b_0_12"/>
          <p:cNvSpPr txBox="1"/>
          <p:nvPr>
            <p:ph idx="4294967295" type="title"/>
          </p:nvPr>
        </p:nvSpPr>
        <p:spPr>
          <a:xfrm>
            <a:off x="709625" y="365100"/>
            <a:ext cx="114825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LSTM Model - Intro</a:t>
            </a:r>
            <a:endParaRPr sz="3000"/>
          </a:p>
        </p:txBody>
      </p:sp>
      <p:sp>
        <p:nvSpPr>
          <p:cNvPr id="101" name="Google Shape;101;g1b1f6360f2b_0_12"/>
          <p:cNvSpPr txBox="1"/>
          <p:nvPr/>
        </p:nvSpPr>
        <p:spPr>
          <a:xfrm>
            <a:off x="1747950" y="4608025"/>
            <a:ext cx="25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Input shape: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(1526, 12, 14)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Output shape: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(1526, 4)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1b1f6360f2b_0_12"/>
          <p:cNvSpPr txBox="1"/>
          <p:nvPr/>
        </p:nvSpPr>
        <p:spPr>
          <a:xfrm>
            <a:off x="709625" y="1151425"/>
            <a:ext cx="998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Since our problem is a time series prediction problem, we implement long short-term memory (LSTM).</a:t>
            </a:r>
            <a:endParaRPr/>
          </a:p>
        </p:txBody>
      </p:sp>
      <p:sp>
        <p:nvSpPr>
          <p:cNvPr id="103" name="Google Shape;103;g1b1f6360f2b_0_12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Siqi Du 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1f6360f2b_0_1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 Optimization - Model Structure</a:t>
            </a:r>
            <a:endParaRPr sz="3000"/>
          </a:p>
        </p:txBody>
      </p:sp>
      <p:sp>
        <p:nvSpPr>
          <p:cNvPr id="109" name="Google Shape;109;g1b1f6360f2b_0_16"/>
          <p:cNvSpPr txBox="1"/>
          <p:nvPr/>
        </p:nvSpPr>
        <p:spPr>
          <a:xfrm>
            <a:off x="825025" y="1521700"/>
            <a:ext cx="1032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The initial model includes a LSTM layer (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with 32 nodes and dropout rate = 0.2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) and a feedforward layer to get outputs.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b1f6360f2b_0_16"/>
          <p:cNvSpPr txBox="1"/>
          <p:nvPr/>
        </p:nvSpPr>
        <p:spPr>
          <a:xfrm>
            <a:off x="9889600" y="6426525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Yulin Zhao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b1f6360f2b_0_16"/>
          <p:cNvSpPr txBox="1"/>
          <p:nvPr/>
        </p:nvSpPr>
        <p:spPr>
          <a:xfrm>
            <a:off x="1402550" y="2102675"/>
            <a:ext cx="583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Model(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 (lstm): LSTM(14, 32, num_layers=1, batch_first=True, dropout=0.2)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 (fc): Linear(in_features=32, out_features=4, bias=True)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1b1f6360f2b_0_16"/>
          <p:cNvSpPr txBox="1"/>
          <p:nvPr/>
        </p:nvSpPr>
        <p:spPr>
          <a:xfrm>
            <a:off x="825025" y="3344250"/>
            <a:ext cx="1032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After testing several different structure, our best model structure includes 3 LSTM layers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(with 64 nodes and dropout rate = 0.3) and a feedforward layer to get outputs.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b1f6360f2b_0_16"/>
          <p:cNvSpPr txBox="1"/>
          <p:nvPr/>
        </p:nvSpPr>
        <p:spPr>
          <a:xfrm>
            <a:off x="1402550" y="4216225"/>
            <a:ext cx="583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Model(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 (lstm): LSTM(14, 64, num_layers=3, batch_first=True, dropout=0.3)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 (fc): Linear(in_features=64, out_features=4, bias=True)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1b1f6360f2b_0_16"/>
          <p:cNvSpPr/>
          <p:nvPr/>
        </p:nvSpPr>
        <p:spPr>
          <a:xfrm>
            <a:off x="7929375" y="4216225"/>
            <a:ext cx="3034260" cy="8799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 RMSE</a:t>
            </a:r>
            <a:r>
              <a:rPr lang="en-US"/>
              <a:t>: 0.027</a:t>
            </a:r>
            <a:endParaRPr/>
          </a:p>
        </p:txBody>
      </p:sp>
      <p:sp>
        <p:nvSpPr>
          <p:cNvPr id="115" name="Google Shape;115;g1b1f6360f2b_0_16"/>
          <p:cNvSpPr/>
          <p:nvPr/>
        </p:nvSpPr>
        <p:spPr>
          <a:xfrm>
            <a:off x="7929375" y="2102675"/>
            <a:ext cx="3034260" cy="8799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 RMSE</a:t>
            </a:r>
            <a:r>
              <a:rPr lang="en-US"/>
              <a:t>: 0.031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1f6360f2b_0_87"/>
          <p:cNvSpPr txBox="1"/>
          <p:nvPr/>
        </p:nvSpPr>
        <p:spPr>
          <a:xfrm>
            <a:off x="709625" y="1665050"/>
            <a:ext cx="101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Dataset Splitting: 60%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Training Set,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20%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Validation Set,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20%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Testing 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1b1f6360f2b_0_87"/>
          <p:cNvSpPr txBox="1"/>
          <p:nvPr/>
        </p:nvSpPr>
        <p:spPr>
          <a:xfrm>
            <a:off x="9730650" y="6460600"/>
            <a:ext cx="22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Slide is made by : Siqi Du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b1f6360f2b_0_87"/>
          <p:cNvSpPr txBox="1"/>
          <p:nvPr>
            <p:ph idx="4294967295" type="title"/>
          </p:nvPr>
        </p:nvSpPr>
        <p:spPr>
          <a:xfrm>
            <a:off x="709613" y="4555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 Optimization - Optimizer &amp; Batchsize</a:t>
            </a:r>
            <a:endParaRPr sz="3000"/>
          </a:p>
        </p:txBody>
      </p:sp>
      <p:graphicFrame>
        <p:nvGraphicFramePr>
          <p:cNvPr id="124" name="Google Shape;124;g1b1f6360f2b_0_87"/>
          <p:cNvGraphicFramePr/>
          <p:nvPr/>
        </p:nvGraphicFramePr>
        <p:xfrm>
          <a:off x="836150" y="247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{570B8179-0AA6-4A78-BF0A-4DA9C7E2DC46}</a:tableStyleId>
              </a:tblPr>
              <a:tblGrid>
                <a:gridCol w="929775"/>
                <a:gridCol w="1878275"/>
                <a:gridCol w="1015900"/>
                <a:gridCol w="1706425"/>
                <a:gridCol w="1346825"/>
                <a:gridCol w="1379000"/>
              </a:tblGrid>
              <a:tr h="20002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E84A2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Size Optimization</a:t>
                      </a:r>
                      <a:endParaRPr b="1" sz="1500">
                        <a:solidFill>
                          <a:srgbClr val="E84A2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ptimizer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ptimizer Parameter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atch Size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arly Stop Epoch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 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alid 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= 0.001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3.42E-04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2.96E-04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= 0.001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1.01E-03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1.12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= 0.001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3.18E-04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2.69E-04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